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4"/>
  </p:notesMasterIdLst>
  <p:handoutMasterIdLst>
    <p:handoutMasterId r:id="rId25"/>
  </p:handoutMasterIdLst>
  <p:sldIdLst>
    <p:sldId id="256" r:id="rId3"/>
    <p:sldId id="298" r:id="rId4"/>
    <p:sldId id="299" r:id="rId5"/>
    <p:sldId id="264" r:id="rId6"/>
    <p:sldId id="300" r:id="rId7"/>
    <p:sldId id="263" r:id="rId8"/>
    <p:sldId id="265" r:id="rId9"/>
    <p:sldId id="267" r:id="rId10"/>
    <p:sldId id="268" r:id="rId11"/>
    <p:sldId id="269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72" r:id="rId20"/>
    <p:sldId id="280" r:id="rId21"/>
    <p:sldId id="281" r:id="rId22"/>
    <p:sldId id="282" r:id="rId2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21-06-2017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21-06-2017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21-06-2017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21-06-2017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21-06-2017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21-06-2017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21-06-2017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21-06-2017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Abril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663274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01, Programa 08: PROGRAMA DE MODERNIZACIÓN SECTOR PÚBLICO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2"/>
            <a:ext cx="8201488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94116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02: DIRECCIÓN DE PRESUPUESTOS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44824"/>
            <a:ext cx="8210799" cy="309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03: SERVICIO DE IMPUESTOS INTERNOS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24100"/>
            <a:ext cx="8272464" cy="46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78782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04: SERVICIO NACIONAL DE ADUANAS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647609"/>
            <a:ext cx="8201488" cy="314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7682" y="47971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05: SERVICIO DE TESORERÍAS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013" y="1868116"/>
            <a:ext cx="8277787" cy="292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08729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07: DIRECCIÓN DE COMPRAS Y CONTRATACIÓN PÚBLICA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72464" cy="3217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02128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08: SUPERINTENDENCIA DE VALORES Y SEGUROS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4153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95528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11: SUPERINTENDENCIA DE BANCOS E INSTITUCIONES FINANCIERAS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2"/>
            <a:ext cx="8210799" cy="403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4486" y="41490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15: DIRECCIÓN NACIONAL DEL SERVICIO CIVIL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01488" cy="228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89897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88343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16: UNIDAD DE ANÁLISIS FINANCIERO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0842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66657"/>
            <a:ext cx="8210799" cy="2153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Hacienda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7525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 en abril ascendió a </a:t>
            </a:r>
            <a:r>
              <a:rPr lang="es-CL" sz="1600" b="1" dirty="0">
                <a:latin typeface="+mn-lt"/>
              </a:rPr>
              <a:t>$46.135 millones</a:t>
            </a:r>
            <a:r>
              <a:rPr lang="es-CL" sz="1600" dirty="0">
                <a:latin typeface="+mn-lt"/>
              </a:rPr>
              <a:t>, equivalente a un gasto de </a:t>
            </a:r>
            <a:r>
              <a:rPr lang="es-CL" sz="1600" b="1" dirty="0">
                <a:latin typeface="+mn-lt"/>
              </a:rPr>
              <a:t>9,3%</a:t>
            </a:r>
            <a:r>
              <a:rPr lang="es-CL" sz="1600" dirty="0">
                <a:latin typeface="+mn-lt"/>
              </a:rPr>
              <a:t> respecto al presupuesto inicial, erogación levemente superior a la registrada a igual mes del año 2016, y en línea respecto al gasto acumulado a igual periodo del </a:t>
            </a:r>
            <a:r>
              <a:rPr lang="es-CL" sz="1600">
                <a:latin typeface="+mn-lt"/>
              </a:rPr>
              <a:t>año anterior (37%).</a:t>
            </a:r>
            <a:endParaRPr lang="es-CL" sz="1600" dirty="0">
              <a:latin typeface="+mn-lt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A nivel consolidado, el presupuesto vigente considera modificaciones por </a:t>
            </a:r>
            <a:r>
              <a:rPr lang="es-CL" sz="1600" b="1" dirty="0">
                <a:latin typeface="+mn-lt"/>
              </a:rPr>
              <a:t>$3.415 millones</a:t>
            </a:r>
            <a:r>
              <a:rPr lang="es-CL" sz="1600" dirty="0">
                <a:latin typeface="+mn-lt"/>
              </a:rPr>
              <a:t>, incrementando principalmente los subtítulos 34 “servicio de la deuda” ($2.781 millones); 29 “adquisición de activos no financieros” ($777 millones);  y, el subtítulo 23 “prestaciones de seguridad social” ($603 millones); mientras que los subtítulos que presentan reducciones son el 22”bienes y servicios de consumo” ($149 millones); y 31 “iniciativas de inversión” ($637 millones)</a:t>
            </a:r>
            <a:r>
              <a:rPr lang="es-CL" sz="1600" b="1" dirty="0">
                <a:latin typeface="+mn-lt"/>
              </a:rPr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b="1" dirty="0">
                <a:latin typeface="+mn-lt"/>
              </a:rPr>
              <a:t>Respecto a los subtítulos, a la fecha el mayor gasto se registra en el subtítulo 34 “servicio de la deuda” con una ejecución de 191,4%</a:t>
            </a:r>
            <a:r>
              <a:rPr lang="es-CL" sz="1600" dirty="0">
                <a:latin typeface="+mn-lt"/>
              </a:rPr>
              <a:t>, afectando a los Programas: DIPRES ($2.396 millones); </a:t>
            </a:r>
            <a:r>
              <a:rPr lang="es-CL" sz="1600" dirty="0"/>
              <a:t>SII ($6.269 millones);</a:t>
            </a:r>
            <a:r>
              <a:rPr lang="es-CL" sz="1600" dirty="0">
                <a:latin typeface="+mn-lt"/>
              </a:rPr>
              <a:t> </a:t>
            </a:r>
            <a:r>
              <a:rPr lang="es-CL" sz="1600" dirty="0"/>
              <a:t>Aduanas ($2.316 millones); Tesorería ($72 millones); SBIF ($282 millones); y, CDE ($69 millones) todos destinados a</a:t>
            </a:r>
            <a:r>
              <a:rPr lang="es-CL" sz="1600" dirty="0">
                <a:latin typeface="+mn-lt"/>
              </a:rPr>
              <a:t>l pago de las obligaciones devengadas al 31 de diciembre de 2016 </a:t>
            </a:r>
            <a:r>
              <a:rPr lang="es-CL" sz="1600" dirty="0"/>
              <a:t>(deuda flotante).  De los cuales, </a:t>
            </a:r>
            <a:r>
              <a:rPr lang="es-CL" sz="1600" b="1" u="sng" dirty="0"/>
              <a:t>solo el Servicio de Aduanas y el CDE</a:t>
            </a:r>
            <a:r>
              <a:rPr lang="es-CL" sz="1600" u="sng" dirty="0"/>
              <a:t> presentan los Decretos modificatorios respectivos</a:t>
            </a:r>
            <a:r>
              <a:rPr lang="es-CL" sz="1600" b="1" i="1" dirty="0">
                <a:latin typeface="+mn-lt"/>
              </a:rPr>
              <a:t>.</a:t>
            </a:r>
            <a:endParaRPr lang="es-C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320562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17: SUPERINTENDENCIA DE CASINOS DE JUEGO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224" y="1868670"/>
            <a:ext cx="8210799" cy="134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8088" y="514851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30: CONSEJO DE DEFENSA DEL ESTADO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35038"/>
            <a:ext cx="8210799" cy="321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Hacienda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cuanto a los programas, el 75,2% del presupuesto inicial, se concentra en el </a:t>
            </a:r>
            <a:r>
              <a:rPr lang="es-CL" sz="1600" b="1" dirty="0"/>
              <a:t>Servicio de Impuestos Internos</a:t>
            </a:r>
            <a:r>
              <a:rPr lang="es-CL" sz="1600" dirty="0"/>
              <a:t> (37,5%), </a:t>
            </a:r>
            <a:r>
              <a:rPr lang="es-CL" sz="1600" b="1" dirty="0"/>
              <a:t>Servicio Nacional de Aduanas </a:t>
            </a:r>
            <a:r>
              <a:rPr lang="es-CL" sz="1600" dirty="0"/>
              <a:t>(14,3%), el </a:t>
            </a:r>
            <a:r>
              <a:rPr lang="es-CL" sz="1600" b="1" dirty="0"/>
              <a:t>Servicio de Tesorería </a:t>
            </a:r>
            <a:r>
              <a:rPr lang="es-CL" sz="1600" dirty="0"/>
              <a:t>(11,1%) y la </a:t>
            </a:r>
            <a:r>
              <a:rPr lang="es-CL" sz="1600" b="1" dirty="0"/>
              <a:t>Superintendencia de Bancos e Instituciones Financiera </a:t>
            </a:r>
            <a:r>
              <a:rPr lang="es-CL" sz="1600" dirty="0"/>
              <a:t>(12,3%), los que al mes de abril alcanzaron niveles de ejecución de </a:t>
            </a:r>
            <a:r>
              <a:rPr lang="es-CL" sz="1600" b="1" dirty="0"/>
              <a:t>39%, 32,3%, 39% y 40% </a:t>
            </a:r>
            <a:r>
              <a:rPr lang="es-CL" sz="1600" dirty="0"/>
              <a:t>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</a:t>
            </a:r>
            <a:r>
              <a:rPr lang="es-CL" sz="1600" b="1" dirty="0"/>
              <a:t>Dirección de Presupuestos </a:t>
            </a:r>
            <a:r>
              <a:rPr lang="es-CL" sz="1600" dirty="0"/>
              <a:t>es la que presenta el mayor avance con un 42,4%, explicado principalmente por el mayor gasto en “servicio de la deuda” que a la fecha registra una ejecución de 113,4%, debido a la ejecución de la deuda flotante que no han sido decretadas, gasto que representa el 21% de la erogación efectuada a la fecha y 9 puntos del gasto total.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Finalmente, el </a:t>
            </a:r>
            <a:r>
              <a:rPr lang="es-CL" sz="1600" b="1" dirty="0"/>
              <a:t>Programa de Modernización Sector Público </a:t>
            </a:r>
            <a:r>
              <a:rPr lang="es-CL" sz="1600" dirty="0"/>
              <a:t>es el que presenta la erogación menor con un 22,5%, explicado principalmente por la baja ejecución del subtítulo 24 “transferencias corrientes”, que alcanza el 23,1% representando el 87% de los recursos contemplados en el Programa, de éstas transferencias, las más bajas se registran en la asignación “Instituto Nacional de Estadísticas” y “Servicio Nacional del Consumidor”, con un 7,9% y 12,8% respectivamente.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Hacienda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4900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893" y="1868117"/>
            <a:ext cx="8196931" cy="262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Hacienda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26884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1426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82107"/>
            <a:ext cx="4091515" cy="238673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6278" y="1882106"/>
            <a:ext cx="4078574" cy="238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Abril 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08,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536813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694895"/>
            <a:ext cx="8210799" cy="367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175" y="586703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01, Programa 01: SECRETARÍA Y ADMINISTRACIÓN GENERAL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175" y="1700808"/>
            <a:ext cx="8201650" cy="417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480" y="357301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01, Programa 06: UNIDAD ADMINISTRADORA DE LOS TRIBUNALES TRIBUTARIOS Y ADUANEROS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79" y="1988839"/>
            <a:ext cx="8207046" cy="1584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22108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Abril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01, Programa 07: SISTEMA INTEGRADO DE COMERCIO EXTERIOR (SICEX)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2"/>
            <a:ext cx="8201488" cy="230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2543</TotalTime>
  <Words>1090</Words>
  <Application>Microsoft Office PowerPoint</Application>
  <PresentationFormat>Presentación en pantalla (4:3)</PresentationFormat>
  <Paragraphs>89</Paragraphs>
  <Slides>21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9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Abril de 2017 Partida 08: MINISTERIO DE HACIENDA</vt:lpstr>
      <vt:lpstr>Ejecución Presupuestaria de Gastos Acumulada al mes de Abril de 2017  Ministerio de Hacienda</vt:lpstr>
      <vt:lpstr>Ejecución Presupuestaria de Gastos Acumulada al mes de Abril de 2017  Ministerio de Hacienda</vt:lpstr>
      <vt:lpstr>Ejecución Presupuestaria de Gastos Acumulada al mes de Abril de 2017  Ministerio de Hacienda</vt:lpstr>
      <vt:lpstr>Ejecución Presupuestaria de Gastos Acumulada al mes de Abril de 2017  Ministerio de Hacienda</vt:lpstr>
      <vt:lpstr>Ejecución Presupuestaria de Gastos Acumulada al mes de Abril de 2017  Partida 08,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151</cp:revision>
  <cp:lastPrinted>2016-07-04T14:42:46Z</cp:lastPrinted>
  <dcterms:created xsi:type="dcterms:W3CDTF">2016-06-23T13:38:47Z</dcterms:created>
  <dcterms:modified xsi:type="dcterms:W3CDTF">2017-06-21T14:08:12Z</dcterms:modified>
</cp:coreProperties>
</file>