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298" r:id="rId4"/>
    <p:sldId id="318" r:id="rId5"/>
    <p:sldId id="264" r:id="rId6"/>
    <p:sldId id="263" r:id="rId7"/>
    <p:sldId id="265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17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ABRIL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</a:t>
            </a:r>
            <a:r>
              <a:rPr lang="es-CL" sz="2400" b="1" dirty="0">
                <a:latin typeface="+mn-lt"/>
              </a:rPr>
              <a:t>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785938"/>
            <a:ext cx="6934200" cy="3947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326998"/>
            <a:ext cx="8118104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56645"/>
            <a:ext cx="8229600" cy="3001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772816"/>
            <a:ext cx="8029575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62124"/>
            <a:ext cx="7903220" cy="4043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772816"/>
            <a:ext cx="805815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CORFO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809429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7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CORFO - CONTINUACIÓN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950274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30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1628800"/>
            <a:ext cx="8448675" cy="484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0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 PROGRAMA CENSOS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43074"/>
            <a:ext cx="8112770" cy="413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5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08. PROGRAMA 01:FISCALÍA NACIONAL ECONÓMICA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7776864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776864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ECONOMÍA, FOMENTO Y TURISMO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838583" y="1284514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El presupuesto inicial del Ministerio de Economía alcanza los </a:t>
            </a:r>
            <a:r>
              <a:rPr lang="es-CL" sz="1400" dirty="0" smtClean="0"/>
              <a:t>M$1.218.509.762 </a:t>
            </a:r>
            <a:r>
              <a:rPr lang="es-CL" sz="1400" dirty="0"/>
              <a:t>. Distribuido en un </a:t>
            </a:r>
            <a:r>
              <a:rPr lang="es-CL" sz="1400" dirty="0" smtClean="0"/>
              <a:t>36,4% </a:t>
            </a:r>
            <a:r>
              <a:rPr lang="es-CL" sz="1400" dirty="0"/>
              <a:t>para Transferencias Corrientes; </a:t>
            </a:r>
            <a:r>
              <a:rPr lang="es-CL" sz="1400" dirty="0" smtClean="0"/>
              <a:t>30,5% </a:t>
            </a:r>
            <a:r>
              <a:rPr lang="es-CL" sz="1400" dirty="0"/>
              <a:t>Adquisición activos financieros; </a:t>
            </a:r>
            <a:r>
              <a:rPr lang="es-CL" sz="1400" dirty="0" smtClean="0"/>
              <a:t>13,1% </a:t>
            </a:r>
            <a:r>
              <a:rPr lang="es-CL" sz="1400" dirty="0"/>
              <a:t>Préstamos; </a:t>
            </a:r>
            <a:r>
              <a:rPr lang="es-CL" sz="1400" dirty="0" smtClean="0"/>
              <a:t>10,5% </a:t>
            </a:r>
            <a:r>
              <a:rPr lang="es-CL" sz="1400" dirty="0"/>
              <a:t>Gastos en </a:t>
            </a:r>
            <a:r>
              <a:rPr lang="es-CL" sz="1400" dirty="0" smtClean="0"/>
              <a:t>Personal. Estos cuatro </a:t>
            </a:r>
            <a:r>
              <a:rPr lang="es-CL" sz="1400" dirty="0"/>
              <a:t>Subtítulos de </a:t>
            </a:r>
            <a:r>
              <a:rPr lang="es-CL" sz="1400" dirty="0" smtClean="0"/>
              <a:t>gasto </a:t>
            </a:r>
            <a:r>
              <a:rPr lang="es-CL" sz="1400" dirty="0"/>
              <a:t>concentran el  </a:t>
            </a:r>
            <a:r>
              <a:rPr lang="es-CL" sz="1400" dirty="0" smtClean="0"/>
              <a:t>90,5% </a:t>
            </a:r>
            <a:r>
              <a:rPr lang="es-CL" sz="1400" dirty="0"/>
              <a:t>del presupuesto total. </a:t>
            </a:r>
            <a:r>
              <a:rPr lang="es-CL" sz="1400" dirty="0" smtClean="0"/>
              <a:t>El restante 9,5% se destina a los subtítulos </a:t>
            </a:r>
            <a:r>
              <a:rPr lang="es-CL" sz="1400" dirty="0"/>
              <a:t>22, 23, 25, 26, 29, 31, 33 y </a:t>
            </a:r>
            <a:r>
              <a:rPr lang="es-CL" sz="1400" dirty="0" smtClean="0"/>
              <a:t>34.</a:t>
            </a:r>
            <a:endParaRPr lang="es-CL" sz="1400" dirty="0"/>
          </a:p>
          <a:p>
            <a:pPr algn="just"/>
            <a:r>
              <a:rPr lang="es-CL" sz="1400" dirty="0" smtClean="0"/>
              <a:t>A abril 2017, </a:t>
            </a:r>
            <a:r>
              <a:rPr lang="es-CL" sz="1400" dirty="0"/>
              <a:t>el presupuesto vigente del Ministerio de Economía </a:t>
            </a:r>
            <a:r>
              <a:rPr lang="es-CL" sz="1400" dirty="0" smtClean="0"/>
              <a:t> </a:t>
            </a:r>
            <a:r>
              <a:rPr lang="es-CL" sz="1400" dirty="0"/>
              <a:t>se incrementó en </a:t>
            </a:r>
            <a:r>
              <a:rPr lang="es-CL" sz="1400" dirty="0" smtClean="0"/>
              <a:t>M$232.288, equivalente a un 0,02% del presupuesto inicial de este Ministerio, según consta en los respectivos decretos modificatorios del Ministerio de Hacienda.  </a:t>
            </a:r>
            <a:endParaRPr lang="es-CL" sz="1400" dirty="0"/>
          </a:p>
          <a:p>
            <a:pPr algn="just"/>
            <a:r>
              <a:rPr lang="es-CL" sz="1400" dirty="0" smtClean="0"/>
              <a:t>En </a:t>
            </a:r>
            <a:r>
              <a:rPr lang="es-CL" sz="1400" dirty="0"/>
              <a:t>cuanto a los porcentajes de ejecución, se observa un </a:t>
            </a:r>
            <a:r>
              <a:rPr lang="es-CL" sz="1400" dirty="0" smtClean="0"/>
              <a:t>13,7% </a:t>
            </a:r>
            <a:r>
              <a:rPr lang="es-CL" sz="1400" dirty="0"/>
              <a:t>en el nivel de ejecución respecto al presupuesto vigente </a:t>
            </a:r>
            <a:r>
              <a:rPr lang="es-CL" sz="1400" dirty="0" smtClean="0"/>
              <a:t> e inicial (la diferencia entre presupuesto vigente e inicial es marginal por ello las ejecuciones aproximadas son similares).</a:t>
            </a:r>
            <a:endParaRPr lang="es-CL" sz="1400" dirty="0"/>
          </a:p>
          <a:p>
            <a:pPr algn="just"/>
            <a:r>
              <a:rPr lang="es-CL" sz="1400" dirty="0" smtClean="0"/>
              <a:t>Respecto a la ejecución de programas las mayores tasas de ejecución del presupuesto vigente correspondieron a: </a:t>
            </a:r>
            <a:r>
              <a:rPr lang="es-CL" sz="1400" dirty="0"/>
              <a:t>el programa INE acumuló un 34% de ejecución del presupuesto vigente a abril 2017 –la mayor tasa entre los programas-, seguido por INAPI y Superintendencia de Insolvencia y </a:t>
            </a:r>
            <a:r>
              <a:rPr lang="es-CL" sz="1400" dirty="0" err="1"/>
              <a:t>Reemprendimiento</a:t>
            </a:r>
            <a:r>
              <a:rPr lang="es-CL" sz="1400" dirty="0"/>
              <a:t> con 32% de avance en su gasto y el </a:t>
            </a:r>
            <a:r>
              <a:rPr lang="es-CL" sz="1400" dirty="0" smtClean="0"/>
              <a:t>Programa </a:t>
            </a:r>
            <a:r>
              <a:rPr lang="es-CL" sz="1400" dirty="0"/>
              <a:t>Iniciativa Científica </a:t>
            </a:r>
            <a:r>
              <a:rPr lang="es-CL" sz="1400" dirty="0" err="1"/>
              <a:t>Millenium</a:t>
            </a:r>
            <a:r>
              <a:rPr lang="es-CL" sz="1400" dirty="0"/>
              <a:t>  con la menor tasa ejecución de gasto de 1,2%</a:t>
            </a:r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Programa CORFO concentra el </a:t>
            </a:r>
            <a:r>
              <a:rPr lang="es-CL" sz="1400" dirty="0" smtClean="0"/>
              <a:t>69,9% </a:t>
            </a:r>
            <a:r>
              <a:rPr lang="es-CL" sz="1400" dirty="0"/>
              <a:t>del presupuesto de esta Partida presupuestaria y alcanzó </a:t>
            </a:r>
            <a:r>
              <a:rPr lang="es-CL" sz="1400" dirty="0" smtClean="0"/>
              <a:t> a  abril una </a:t>
            </a:r>
            <a:r>
              <a:rPr lang="es-CL" sz="1400" dirty="0"/>
              <a:t>ejecución de </a:t>
            </a:r>
            <a:r>
              <a:rPr lang="es-CL" sz="1400" dirty="0" smtClean="0"/>
              <a:t> 11,3% del presupuesto aprobado por el Congreso.</a:t>
            </a:r>
          </a:p>
          <a:p>
            <a:pPr algn="just"/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01:SERVICIO DE COOPERACIÓN TÉCNICA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7704856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 COMITÉ INNOVA CHILE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1908174"/>
            <a:ext cx="7077075" cy="3681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103438"/>
            <a:ext cx="7048500" cy="326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INAPI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1844824"/>
            <a:ext cx="6886575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7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628799"/>
            <a:ext cx="7858125" cy="38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1844824"/>
            <a:ext cx="737235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2016-abril 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ECONOMÍA, FOMENTO Y TURISMO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838583" y="1284514"/>
            <a:ext cx="75608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83" y="1619068"/>
            <a:ext cx="365760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749" y="1592291"/>
            <a:ext cx="404812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786" y="2218442"/>
            <a:ext cx="3537097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28892"/>
            <a:ext cx="3961472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07" y="57332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459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623731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1620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47838"/>
            <a:ext cx="7467600" cy="3913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ABRIL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07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18256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556793"/>
            <a:ext cx="7992889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7" y="515452"/>
            <a:ext cx="8748464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0" y="1398933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700808"/>
            <a:ext cx="775335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07:PROGRAMA FONDO DE INNOVACIÓN PARA LA COMPETITIVIDAD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799"/>
            <a:ext cx="7907982" cy="463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2605088"/>
            <a:ext cx="8039100" cy="219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2262188"/>
            <a:ext cx="8039100" cy="332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2178</TotalTime>
  <Words>925</Words>
  <Application>Microsoft Office PowerPoint</Application>
  <PresentationFormat>Presentación en pantalla (4:3)</PresentationFormat>
  <Paragraphs>100</Paragraphs>
  <Slides>25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8" baseType="lpstr">
      <vt:lpstr>1_Tema de Office</vt:lpstr>
      <vt:lpstr>Tema de Office</vt:lpstr>
      <vt:lpstr>Imagen de mapa de bits</vt:lpstr>
      <vt:lpstr>EJECUCIÓN PRESUPUESTARIA DE GASTOS ACUMULADA A ABRIL 2017 PARTIDA 07: MINISTERIO DE ECONOMÍA, FOMENTO Y TURISMO</vt:lpstr>
      <vt:lpstr>EJECUCIÓN PRESUPUESTARIA DE GASTOS ACUMULADA A ABRIL 2017  MINISTERIO DE ECONOMÍA, FOMENTO Y TURISMO</vt:lpstr>
      <vt:lpstr>Ejecución Presupuestaria de Gastos Acumulada a abril 2016-abril 2017   MINISTERIO DE ECONOMÍA, FOMENTO Y TURISMO</vt:lpstr>
      <vt:lpstr>EJECUCIÓN PRESUPUESTARIA DE GASTOS ACUMULADA A ABRIL 2017  PARTIDA 07 MINISTERIO DE ECONOMÍA, FOMENTO Y TURISMO</vt:lpstr>
      <vt:lpstr>EJECUCIÓN PRESUPUESTARIA DE GASTOS ACUMULADA A ABRIL 2017  PARTIDA 07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151</cp:revision>
  <cp:lastPrinted>2017-06-08T16:20:08Z</cp:lastPrinted>
  <dcterms:created xsi:type="dcterms:W3CDTF">2016-06-23T13:38:47Z</dcterms:created>
  <dcterms:modified xsi:type="dcterms:W3CDTF">2017-06-21T22:45:03Z</dcterms:modified>
</cp:coreProperties>
</file>