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5"/>
  </p:notesMasterIdLst>
  <p:handoutMasterIdLst>
    <p:handoutMasterId r:id="rId26"/>
  </p:handoutMasterIdLst>
  <p:sldIdLst>
    <p:sldId id="256" r:id="rId8"/>
    <p:sldId id="298" r:id="rId9"/>
    <p:sldId id="306" r:id="rId10"/>
    <p:sldId id="308" r:id="rId11"/>
    <p:sldId id="309" r:id="rId12"/>
    <p:sldId id="312" r:id="rId13"/>
    <p:sldId id="311" r:id="rId14"/>
    <p:sldId id="310" r:id="rId15"/>
    <p:sldId id="264" r:id="rId16"/>
    <p:sldId id="307" r:id="rId17"/>
    <p:sldId id="263" r:id="rId18"/>
    <p:sldId id="265" r:id="rId19"/>
    <p:sldId id="300" r:id="rId20"/>
    <p:sldId id="301" r:id="rId21"/>
    <p:sldId id="302" r:id="rId22"/>
    <p:sldId id="303" r:id="rId23"/>
    <p:sldId id="304" r:id="rId2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5" autoAdjust="0"/>
  </p:normalViewPr>
  <p:slideViewPr>
    <p:cSldViewPr>
      <p:cViewPr>
        <p:scale>
          <a:sx n="100" d="100"/>
          <a:sy n="100" d="100"/>
        </p:scale>
        <p:origin x="-1020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12275546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1264815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43561244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216952873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0609268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2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8.emf"/><Relationship Id="rId5" Type="http://schemas.openxmlformats.org/officeDocument/2006/relationships/oleObject" Target="../embeddings/Hoja_de_c_lculo_de_Microsoft_Excel_97-20033.xls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4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5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1.emf"/><Relationship Id="rId4" Type="http://schemas.openxmlformats.org/officeDocument/2006/relationships/oleObject" Target="../embeddings/Hoja_de_c_lculo_de_Microsoft_Excel_97-20036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2.emf"/><Relationship Id="rId4" Type="http://schemas.openxmlformats.org/officeDocument/2006/relationships/oleObject" Target="../embeddings/Hoja_de_c_lculo_de_Microsoft_Excel_97-20037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3.emf"/><Relationship Id="rId4" Type="http://schemas.openxmlformats.org/officeDocument/2006/relationships/oleObject" Target="../embeddings/Hoja_de_c_lculo_de_Microsoft_Excel_97-20038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4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ABRIL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RELACIONES EXTERIORES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de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143995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711282"/>
              </p:ext>
            </p:extLst>
          </p:nvPr>
        </p:nvGraphicFramePr>
        <p:xfrm>
          <a:off x="539553" y="1914897"/>
          <a:ext cx="8068546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2" name="Hoja de cálculo" r:id="rId4" imgW="7115243" imgH="2162265" progId="Excel.Sheet.8">
                  <p:embed/>
                </p:oleObj>
              </mc:Choice>
              <mc:Fallback>
                <p:oleObj name="Hoja de cálculo" r:id="rId4" imgW="7115243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1914897"/>
                        <a:ext cx="8068546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Abril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06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4959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537767"/>
              </p:ext>
            </p:extLst>
          </p:nvPr>
        </p:nvGraphicFramePr>
        <p:xfrm>
          <a:off x="467544" y="1685925"/>
          <a:ext cx="8208912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1" name="Hoja de cálculo" r:id="rId5" imgW="8200957" imgH="1743075" progId="Excel.Sheet.8">
                  <p:embed/>
                </p:oleObj>
              </mc:Choice>
              <mc:Fallback>
                <p:oleObj name="Hoja de cálculo" r:id="rId5" imgW="8200957" imgH="17430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1685925"/>
                        <a:ext cx="8208912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Secretaría y Administración general y Servicio Exterior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76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325325"/>
              </p:ext>
            </p:extLst>
          </p:nvPr>
        </p:nvGraphicFramePr>
        <p:xfrm>
          <a:off x="467544" y="1691977"/>
          <a:ext cx="8157591" cy="4617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" name="Hoja de cálculo" r:id="rId4" imgW="8763000" imgH="4905465" progId="Excel.Sheet.8">
                  <p:embed/>
                </p:oleObj>
              </mc:Choice>
              <mc:Fallback>
                <p:oleObj name="Hoja de cálculo" r:id="rId4" imgW="8763000" imgH="4905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691977"/>
                        <a:ext cx="8157591" cy="46173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94419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01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 Relaciones Económicas Internacionales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529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027418"/>
              </p:ext>
            </p:extLst>
          </p:nvPr>
        </p:nvGraphicFramePr>
        <p:xfrm>
          <a:off x="539552" y="1886297"/>
          <a:ext cx="7992888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0" name="Hoja de cálculo" r:id="rId4" imgW="7553257" imgH="3991065" progId="Excel.Sheet.8">
                  <p:embed/>
                </p:oleObj>
              </mc:Choice>
              <mc:Fallback>
                <p:oleObj name="Hoja de cálculo" r:id="rId4" imgW="7553257" imgH="39910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886297"/>
                        <a:ext cx="7992888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4432027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02: Promoción de las Exportaciones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467924"/>
              </p:ext>
            </p:extLst>
          </p:nvPr>
        </p:nvGraphicFramePr>
        <p:xfrm>
          <a:off x="539552" y="1745729"/>
          <a:ext cx="8076272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4" name="Hoja de cálculo" r:id="rId4" imgW="7410585" imgH="2619465" progId="Excel.Sheet.8">
                  <p:embed/>
                </p:oleObj>
              </mc:Choice>
              <mc:Fallback>
                <p:oleObj name="Hoja de cálculo" r:id="rId4" imgW="74105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45729"/>
                        <a:ext cx="8076272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36001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Dirección de Fronteras y Límites de Estado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014347"/>
              </p:ext>
            </p:extLst>
          </p:nvPr>
        </p:nvGraphicFramePr>
        <p:xfrm>
          <a:off x="539551" y="1700808"/>
          <a:ext cx="8085583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7" name="Hoja de cálculo" r:id="rId4" imgW="7886700" imgH="2628900" progId="Excel.Sheet.8">
                  <p:embed/>
                </p:oleObj>
              </mc:Choice>
              <mc:Fallback>
                <p:oleObj name="Hoja de cálculo" r:id="rId4" imgW="7886700" imgH="26289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1" y="1700808"/>
                        <a:ext cx="8085583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29612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Instituto Antártico Chileno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34137"/>
              </p:ext>
            </p:extLst>
          </p:nvPr>
        </p:nvGraphicFramePr>
        <p:xfrm>
          <a:off x="539552" y="1695425"/>
          <a:ext cx="8076271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1" name="Hoja de cálculo" r:id="rId4" imgW="7915343" imgH="3533865" progId="Excel.Sheet.8">
                  <p:embed/>
                </p:oleObj>
              </mc:Choice>
              <mc:Fallback>
                <p:oleObj name="Hoja de cálculo" r:id="rId4" imgW="7915343" imgH="35338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695425"/>
                        <a:ext cx="8076271" cy="353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14399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05,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Agencia de Cooperación Internacional de Chile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8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3033442"/>
              </p:ext>
            </p:extLst>
          </p:nvPr>
        </p:nvGraphicFramePr>
        <p:xfrm>
          <a:off x="467544" y="1762497"/>
          <a:ext cx="8148279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5" name="Hoja de cálculo" r:id="rId4" imgW="7534343" imgH="2314575" progId="Excel.Sheet.8">
                  <p:embed/>
                </p:oleObj>
              </mc:Choice>
              <mc:Fallback>
                <p:oleObj name="Hoja de cálculo" r:id="rId4" imgW="7534343" imgH="2314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62497"/>
                        <a:ext cx="8148279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/>
              <a:t>La ejecución acumulada </a:t>
            </a:r>
            <a:r>
              <a:rPr lang="es-CL" sz="1600" b="1" dirty="0" smtClean="0"/>
              <a:t>en pesos, al mes de abril de 2017</a:t>
            </a:r>
            <a:r>
              <a:rPr lang="es-CL" sz="1600" dirty="0" smtClean="0"/>
              <a:t> finalizó </a:t>
            </a:r>
            <a:r>
              <a:rPr lang="es-CL" sz="1600" dirty="0"/>
              <a:t>en </a:t>
            </a:r>
            <a:r>
              <a:rPr lang="es-CL" sz="1600" dirty="0" smtClean="0"/>
              <a:t>$27.307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31% </a:t>
            </a:r>
            <a:r>
              <a:rPr lang="es-CL" sz="1600" dirty="0"/>
              <a:t>del Presupuesto </a:t>
            </a:r>
            <a:r>
              <a:rPr lang="es-CL" sz="1600" dirty="0" smtClean="0"/>
              <a:t>Vigente, significando 1,7 puntos porcentuales más que el año 2016.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En dólares se observó un 19% de avance presupuestario, con un total gastado de US$42 millones. El año 2016 el porcentaje de </a:t>
            </a:r>
            <a:r>
              <a:rPr lang="es-CL" sz="1600" smtClean="0"/>
              <a:t>gasto llegó a 18%.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1600" b="1" dirty="0" smtClean="0">
                <a:solidFill>
                  <a:prstClr val="black"/>
                </a:solidFill>
              </a:rPr>
              <a:t>Servicio de la Deuda en $:</a:t>
            </a:r>
            <a:r>
              <a:rPr lang="es-MX" sz="1600" dirty="0" smtClean="0">
                <a:solidFill>
                  <a:prstClr val="black"/>
                </a:solidFill>
              </a:rPr>
              <a:t> </a:t>
            </a:r>
            <a:r>
              <a:rPr lang="es-MX" sz="1600" dirty="0">
                <a:solidFill>
                  <a:prstClr val="black"/>
                </a:solidFill>
              </a:rPr>
              <a:t>la ley de presupuestos </a:t>
            </a:r>
            <a:r>
              <a:rPr lang="es-MX" sz="1600" dirty="0" smtClean="0">
                <a:solidFill>
                  <a:prstClr val="black"/>
                </a:solidFill>
              </a:rPr>
              <a:t>2017 autorizó recursos por $33 millones</a:t>
            </a:r>
            <a:r>
              <a:rPr lang="es-CL" sz="1600" dirty="0" smtClean="0">
                <a:solidFill>
                  <a:prstClr val="black"/>
                </a:solidFill>
              </a:rPr>
              <a:t> y al mes de Abril se han incluido recursos adicionales por $759 millones destinados a cumplir obligaciones del ejercicio presupuestario anterior (deuda flotante). Si embargo, se observa una ejecución presupuestaria de $1.340 millones, significando 169% de ejecución respecto a los recursos vigentes.</a:t>
            </a: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las transferencias corrientes </a:t>
            </a:r>
            <a:r>
              <a:rPr lang="es-CL" sz="1600" b="1" dirty="0" smtClean="0">
                <a:latin typeface="+mn-lt"/>
              </a:rPr>
              <a:t>de la Subsecretaría</a:t>
            </a:r>
            <a:r>
              <a:rPr lang="es-CL" sz="1600" dirty="0" smtClean="0">
                <a:latin typeface="+mn-lt"/>
              </a:rPr>
              <a:t>, que incluyen recursos para asignaciones  al sector privados, al Gobierno Central y para Otras Entidades Públicas, totalizaron desembolsos por $175 millones, con 13% de ejecución. Respecto a la transferencia para el “Instituto </a:t>
            </a:r>
            <a:r>
              <a:rPr lang="es-CL" sz="1600" dirty="0">
                <a:latin typeface="+mn-lt"/>
              </a:rPr>
              <a:t>Chileno de Campos de </a:t>
            </a:r>
            <a:r>
              <a:rPr lang="es-CL" sz="1600" dirty="0" smtClean="0">
                <a:latin typeface="+mn-lt"/>
              </a:rPr>
              <a:t>Hielo” (con recursos por $83 millones) </a:t>
            </a:r>
            <a:r>
              <a:rPr lang="es-CL" sz="1600" dirty="0">
                <a:latin typeface="+mn-lt"/>
              </a:rPr>
              <a:t>y para el “Consejo Chileno para las Relaciones </a:t>
            </a:r>
            <a:r>
              <a:rPr lang="es-CL" sz="1600" dirty="0" smtClean="0">
                <a:latin typeface="+mn-lt"/>
              </a:rPr>
              <a:t>Internacionales” (con $68 millones aprobados) no informan gasto.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Registro de Chilenos en el </a:t>
            </a:r>
            <a:r>
              <a:rPr lang="es-CL" sz="1600" b="1" dirty="0" smtClean="0">
                <a:latin typeface="+mn-lt"/>
              </a:rPr>
              <a:t>Exterior</a:t>
            </a:r>
            <a:r>
              <a:rPr lang="es-CL" sz="1600" dirty="0" smtClean="0">
                <a:latin typeface="+mn-lt"/>
              </a:rPr>
              <a:t>, que pretende </a:t>
            </a:r>
            <a:r>
              <a:rPr lang="es-CL" sz="1600" dirty="0" smtClean="0"/>
              <a:t>obtener </a:t>
            </a:r>
            <a:r>
              <a:rPr lang="es-CL" sz="1600" dirty="0"/>
              <a:t>una caracterización demográfica, social, económica y organizacional de la población chilena residente en el extranjero</a:t>
            </a:r>
            <a:r>
              <a:rPr lang="es-CL" sz="1600" dirty="0" smtClean="0"/>
              <a:t>, </a:t>
            </a:r>
            <a:r>
              <a:rPr lang="es-CL" sz="1600" dirty="0" smtClean="0">
                <a:latin typeface="+mn-lt"/>
              </a:rPr>
              <a:t>presentó un avance en pesos de un 11% 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Dirección de Relaciones Económicas, 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de Defensa </a:t>
            </a:r>
            <a:r>
              <a:rPr lang="es-CL" sz="1600" b="1" dirty="0" smtClean="0">
                <a:latin typeface="+mn-lt"/>
              </a:rPr>
              <a:t>Comercial</a:t>
            </a:r>
            <a:r>
              <a:rPr lang="es-CL" sz="1600" dirty="0" smtClean="0">
                <a:latin typeface="+mn-lt"/>
              </a:rPr>
              <a:t>, que </a:t>
            </a:r>
            <a:r>
              <a:rPr lang="es-CL" sz="1600" dirty="0">
                <a:latin typeface="+mn-lt"/>
              </a:rPr>
              <a:t>tiene por objetivo la defensa de los intereses comerciales nacionales, buscando soluciones a los conflictos dentro de los mecanismos establecidos dentro de los acuerdos internacionales suscritos, finalizó con una ejecución presupuestaria de un </a:t>
            </a:r>
            <a:r>
              <a:rPr lang="es-CL" sz="1600" dirty="0" smtClean="0">
                <a:latin typeface="+mn-lt"/>
              </a:rPr>
              <a:t>14% </a:t>
            </a:r>
            <a:r>
              <a:rPr lang="es-CL" sz="1600" dirty="0">
                <a:latin typeface="+mn-lt"/>
              </a:rPr>
              <a:t>del presupuesto </a:t>
            </a:r>
            <a:r>
              <a:rPr lang="es-CL" sz="1600" dirty="0" smtClean="0">
                <a:latin typeface="+mn-lt"/>
              </a:rPr>
              <a:t>vigente.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Certificación de </a:t>
            </a:r>
            <a:r>
              <a:rPr lang="es-CL" sz="1600" b="1" dirty="0" smtClean="0">
                <a:latin typeface="+mn-lt"/>
              </a:rPr>
              <a:t>Origen</a:t>
            </a:r>
            <a:r>
              <a:rPr lang="es-CL" sz="1600" dirty="0" smtClean="0">
                <a:latin typeface="+mn-lt"/>
              </a:rPr>
              <a:t>, encargado </a:t>
            </a:r>
            <a:r>
              <a:rPr lang="es-CL" sz="1600" dirty="0">
                <a:latin typeface="+mn-lt"/>
              </a:rPr>
              <a:t>de prestar el servicio de Certificación de Origen a exportadores con productos con destino a la Unión Europea, EFTA y China, alcanzó un </a:t>
            </a:r>
            <a:r>
              <a:rPr lang="es-CL" sz="1600" dirty="0" smtClean="0">
                <a:latin typeface="+mn-lt"/>
              </a:rPr>
              <a:t>16% </a:t>
            </a:r>
            <a:r>
              <a:rPr lang="es-CL" sz="1600" dirty="0">
                <a:latin typeface="+mn-lt"/>
              </a:rPr>
              <a:t>de gasto total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>
                <a:latin typeface="+mn-lt"/>
              </a:rPr>
              <a:t>Los </a:t>
            </a:r>
            <a:r>
              <a:rPr lang="es-CL" sz="1600" b="1" dirty="0">
                <a:latin typeface="+mn-lt"/>
              </a:rPr>
              <a:t>Proyectos y Actividades de </a:t>
            </a:r>
            <a:r>
              <a:rPr lang="es-CL" sz="1600" b="1" dirty="0" smtClean="0">
                <a:latin typeface="+mn-lt"/>
              </a:rPr>
              <a:t>Promoción</a:t>
            </a:r>
            <a:r>
              <a:rPr lang="es-CL" sz="1600" dirty="0" smtClean="0">
                <a:latin typeface="+mn-lt"/>
              </a:rPr>
              <a:t>, con recursos autorizados por $6.352 millones informan un avance de 35% del gasto.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Dirección de Fronteras y Límites </a:t>
            </a:r>
            <a:r>
              <a:rPr lang="es-CL" sz="1600" b="1" dirty="0">
                <a:latin typeface="+mn-lt"/>
              </a:rPr>
              <a:t>de Estado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Programas Especiales de Fronteras y </a:t>
            </a:r>
            <a:r>
              <a:rPr lang="es-CL" sz="1600" dirty="0" smtClean="0">
                <a:latin typeface="+mn-lt"/>
              </a:rPr>
              <a:t>Límites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que incluye </a:t>
            </a:r>
            <a:r>
              <a:rPr lang="es-CL" sz="1600" dirty="0">
                <a:latin typeface="+mn-lt"/>
              </a:rPr>
              <a:t>actividades relacionadas a </a:t>
            </a:r>
            <a:r>
              <a:rPr lang="es-CL" sz="1600" dirty="0" smtClean="0">
                <a:latin typeface="+mn-lt"/>
              </a:rPr>
              <a:t>la Plataforma </a:t>
            </a:r>
            <a:r>
              <a:rPr lang="es-CL" sz="1600" dirty="0">
                <a:latin typeface="+mn-lt"/>
              </a:rPr>
              <a:t>Continental Extendida y otras actividades de carácter </a:t>
            </a:r>
            <a:r>
              <a:rPr lang="es-CL" sz="1600" dirty="0" smtClean="0">
                <a:latin typeface="+mn-lt"/>
              </a:rPr>
              <a:t>reservado, ejecutaron un total de $1.293 millones (15% de avance presupuestario).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el </a:t>
            </a:r>
            <a:r>
              <a:rPr lang="es-CL" sz="1600" b="1" dirty="0" smtClean="0">
                <a:latin typeface="+mn-lt"/>
              </a:rPr>
              <a:t>Instituto Antártico Chileno</a:t>
            </a:r>
            <a:r>
              <a:rPr lang="es-CL" sz="1600" dirty="0" smtClean="0">
                <a:latin typeface="+mn-lt"/>
              </a:rPr>
              <a:t> se observan 4 programas que no han </a:t>
            </a:r>
            <a:r>
              <a:rPr lang="es-CL" sz="1600" dirty="0">
                <a:latin typeface="+mn-lt"/>
              </a:rPr>
              <a:t>ejecutado gasto: Desarrollo de la Ciencia Antártica </a:t>
            </a:r>
            <a:r>
              <a:rPr lang="es-CL" sz="1600" dirty="0" smtClean="0">
                <a:latin typeface="+mn-lt"/>
              </a:rPr>
              <a:t>Concursable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Tesis Antárticas</a:t>
            </a:r>
            <a:r>
              <a:rPr lang="es-CL" sz="1600" dirty="0">
                <a:latin typeface="+mn-lt"/>
              </a:rPr>
              <a:t>, Aligamiento Científico Internacional y Centro Antártico </a:t>
            </a:r>
            <a:r>
              <a:rPr lang="es-CL" sz="1600" dirty="0" smtClean="0">
                <a:latin typeface="+mn-lt"/>
              </a:rPr>
              <a:t>Internacional.</a:t>
            </a:r>
          </a:p>
        </p:txBody>
      </p:sp>
    </p:spTree>
    <p:extLst>
      <p:ext uri="{BB962C8B-B14F-4D97-AF65-F5344CB8AC3E}">
        <p14:creationId xmlns:p14="http://schemas.microsoft.com/office/powerpoint/2010/main" val="14354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11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Agencia de Cooperación Internacional</a:t>
            </a:r>
            <a:r>
              <a:rPr lang="es-CL" sz="1600" dirty="0" smtClean="0">
                <a:latin typeface="+mn-lt"/>
              </a:rPr>
              <a:t>, la transferencia al sector privado para “Cooperación Sur-Sur”, presentó una ejecución de recursos de 29%, con un total gastado </a:t>
            </a:r>
            <a:r>
              <a:rPr lang="es-CL" sz="1600" smtClean="0">
                <a:latin typeface="+mn-lt"/>
              </a:rPr>
              <a:t>de $1,465 </a:t>
            </a:r>
            <a:r>
              <a:rPr lang="es-CL" sz="1600" dirty="0" smtClean="0">
                <a:latin typeface="+mn-lt"/>
              </a:rPr>
              <a:t>millones. Esta asignación contiene recursos para becas de postgrado, becas Nelson Mandela, cooperación técnica bilateral y triangular, Alianza del Pacífico, entre otras.</a:t>
            </a:r>
          </a:p>
        </p:txBody>
      </p:sp>
    </p:spTree>
    <p:extLst>
      <p:ext uri="{BB962C8B-B14F-4D97-AF65-F5344CB8AC3E}">
        <p14:creationId xmlns:p14="http://schemas.microsoft.com/office/powerpoint/2010/main" val="269464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pesos)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058" y="1988840"/>
            <a:ext cx="4072931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85045"/>
            <a:ext cx="407293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dólares)</a:t>
            </a:r>
          </a:p>
          <a:p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158937"/>
            <a:ext cx="3897744" cy="2342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080" y="2158937"/>
            <a:ext cx="3897744" cy="2342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11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Agencia de Cooperación Internacional</a:t>
            </a:r>
            <a:r>
              <a:rPr lang="es-CL" sz="1600" dirty="0" smtClean="0">
                <a:latin typeface="+mn-lt"/>
              </a:rPr>
              <a:t>, la transferencia al sector privado para “Cooperación Sur-Sur”, presentó una ejecución de recursos de 29%, con un total gastado </a:t>
            </a:r>
            <a:r>
              <a:rPr lang="es-CL" sz="1600" smtClean="0">
                <a:latin typeface="+mn-lt"/>
              </a:rPr>
              <a:t>de $1,465 </a:t>
            </a:r>
            <a:r>
              <a:rPr lang="es-CL" sz="1600" dirty="0" smtClean="0">
                <a:latin typeface="+mn-lt"/>
              </a:rPr>
              <a:t>millones. Esta asignación contiene recursos para becas de postgrado, becas Nelson Mandela, cooperación técnica bilateral y triangular, Alianza del Pacífico, entre otras.</a:t>
            </a:r>
          </a:p>
        </p:txBody>
      </p:sp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85596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87986"/>
              </p:ext>
            </p:extLst>
          </p:nvPr>
        </p:nvGraphicFramePr>
        <p:xfrm>
          <a:off x="539553" y="1859657"/>
          <a:ext cx="8068546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Hoja de cálculo" r:id="rId4" imgW="7115243" imgH="1857375" progId="Excel.Sheet.8">
                  <p:embed/>
                </p:oleObj>
              </mc:Choice>
              <mc:Fallback>
                <p:oleObj name="Hoja de cálculo" r:id="rId4" imgW="7115243" imgH="1857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1859657"/>
                        <a:ext cx="8068546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1005</Words>
  <Application>Microsoft Office PowerPoint</Application>
  <PresentationFormat>Presentación en pantalla (4:3)</PresentationFormat>
  <Paragraphs>73</Paragraphs>
  <Slides>17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6" baseType="lpstr"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Hoja de cálculo</vt:lpstr>
      <vt:lpstr>EJECUCIÓN PRESUPUESTARIA DE GASTOS ACUMULADA AL MES DE ABRIL DE 2017 PARTIDA 06: MINISTERIO DE RELACIONES EXTERIORES</vt:lpstr>
      <vt:lpstr>Ejecución Presupuestaria de Gastos Acumulada al Mes de Abril de 2017  Ministerio de Relaciones Exteriores</vt:lpstr>
      <vt:lpstr>Ejecución Presupuestaria de Gastos Acumulada al Mes de Abril de 2017  Ministerio de Relaciones Exteriores</vt:lpstr>
      <vt:lpstr>Ejecución Presupuestaria de Gastos Acumulada al Mes de Abril de 2017  Ministerio de Relaciones Exteriores</vt:lpstr>
      <vt:lpstr>Ejecución Presupuestaria de Gastos Acumulada al Mes de Abril de 2017  Ministerio de Relaciones Exteriores</vt:lpstr>
      <vt:lpstr>Ejecución Presupuestaria de Gastos Acumulada al Mes de Abril de 2017  Ministerio de Relaciones Exteriores</vt:lpstr>
      <vt:lpstr>Ejecución Presupuestaria de Gastos Acumulada al Mes de Abril de 2017  Ministerio de Relaciones Exteriores</vt:lpstr>
      <vt:lpstr>Ejecución Presupuestaria de Gastos Acumulada al Mes de Abril de 2017  Ministerio de Relaciones Exteriores</vt:lpstr>
      <vt:lpstr>Ejecución Presupuestaria de Gastos Acumulada al Mes de Abril de 2017  Partida 06 Ministerio de Relaciones Exteriores</vt:lpstr>
      <vt:lpstr>Ejecución Presupuestaria de Gastos Acumulada al Mes de Abril de 2017  Partida 06 Ministerio de Relaciones Exteriores</vt:lpstr>
      <vt:lpstr>Ejecución Presupuestaria de Gastos Acumulada al Mes de Abril de 2017  Partida 06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117</cp:revision>
  <cp:lastPrinted>2016-07-04T14:42:46Z</cp:lastPrinted>
  <dcterms:created xsi:type="dcterms:W3CDTF">2016-06-23T13:38:47Z</dcterms:created>
  <dcterms:modified xsi:type="dcterms:W3CDTF">2017-06-21T19:31:32Z</dcterms:modified>
</cp:coreProperties>
</file>