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  <p:sldMasterId id="2147483672" r:id="rId3"/>
    <p:sldMasterId id="2147483684" r:id="rId4"/>
    <p:sldMasterId id="2147483696" r:id="rId5"/>
    <p:sldMasterId id="2147483708" r:id="rId6"/>
    <p:sldMasterId id="2147483720" r:id="rId7"/>
  </p:sldMasterIdLst>
  <p:notesMasterIdLst>
    <p:notesMasterId r:id="rId25"/>
  </p:notesMasterIdLst>
  <p:handoutMasterIdLst>
    <p:handoutMasterId r:id="rId26"/>
  </p:handoutMasterIdLst>
  <p:sldIdLst>
    <p:sldId id="256" r:id="rId8"/>
    <p:sldId id="298" r:id="rId9"/>
    <p:sldId id="306" r:id="rId10"/>
    <p:sldId id="308" r:id="rId11"/>
    <p:sldId id="309" r:id="rId12"/>
    <p:sldId id="312" r:id="rId13"/>
    <p:sldId id="311" r:id="rId14"/>
    <p:sldId id="310" r:id="rId15"/>
    <p:sldId id="264" r:id="rId16"/>
    <p:sldId id="307" r:id="rId17"/>
    <p:sldId id="263" r:id="rId18"/>
    <p:sldId id="265" r:id="rId19"/>
    <p:sldId id="300" r:id="rId20"/>
    <p:sldId id="301" r:id="rId21"/>
    <p:sldId id="302" r:id="rId22"/>
    <p:sldId id="303" r:id="rId23"/>
    <p:sldId id="304" r:id="rId24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45" autoAdjust="0"/>
  </p:normalViewPr>
  <p:slideViewPr>
    <p:cSldViewPr>
      <p:cViewPr>
        <p:scale>
          <a:sx n="100" d="100"/>
          <a:sy n="100" d="100"/>
        </p:scale>
        <p:origin x="-1020" y="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21-06-2017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21-06-2017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21-06-2017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21-06-2017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21-06-2017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21-06-2017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21-06-2017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21-06-2017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21-06-2017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21-06-2017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21-06-2017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21-06-2017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21-06-2017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21-06-2017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21-06-2017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21-06-2017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21-06-2017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054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960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807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7668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4002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4506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397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21-06-2017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24852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5735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94328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45121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429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3822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390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86697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44712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78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21-06-2017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19002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39685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72001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3709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43330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544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65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3315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89755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881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21-06-2017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3375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17943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89608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9961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10921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32003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163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675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426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028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21-06-2017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14803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36416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10981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3625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83635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51174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63307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303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289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355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21-06-2017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42030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91251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57874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42677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75289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24136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64408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224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21-06-2017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21-06-2017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vmlDrawing" Target="../drawings/vmlDrawing3.v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oleObject" Target="../embeddings/oleObject3.bin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vmlDrawing" Target="../drawings/vmlDrawing4.v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oleObject" Target="../embeddings/oleObject4.bin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vmlDrawing" Target="../drawings/vmlDrawing5.v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oleObject" Target="../embeddings/oleObject5.bin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vmlDrawing" Target="../drawings/vmlDrawing6.v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oleObject" Target="../embeddings/oleObject6.bin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vmlDrawing" Target="../drawings/vmlDrawing7.v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oleObject" Target="../embeddings/oleObject7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21-06-2017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21-06-2017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4122755467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84413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91264815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89044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243561244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7773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4216952873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8797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506092687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87453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7.emf"/><Relationship Id="rId4" Type="http://schemas.openxmlformats.org/officeDocument/2006/relationships/oleObject" Target="../embeddings/Hoja_de_c_lculo_de_Microsoft_Excel_97-20032.xls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8.emf"/><Relationship Id="rId5" Type="http://schemas.openxmlformats.org/officeDocument/2006/relationships/oleObject" Target="../embeddings/Hoja_de_c_lculo_de_Microsoft_Excel_97-20033.xls"/><Relationship Id="rId4" Type="http://schemas.openxmlformats.org/officeDocument/2006/relationships/oleObject" Target="../embeddings/oleObject1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9.emf"/><Relationship Id="rId4" Type="http://schemas.openxmlformats.org/officeDocument/2006/relationships/oleObject" Target="../embeddings/Hoja_de_c_lculo_de_Microsoft_Excel_97-20034.xls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0.emf"/><Relationship Id="rId4" Type="http://schemas.openxmlformats.org/officeDocument/2006/relationships/oleObject" Target="../embeddings/Hoja_de_c_lculo_de_Microsoft_Excel_97-20035.xls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35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11.emf"/><Relationship Id="rId4" Type="http://schemas.openxmlformats.org/officeDocument/2006/relationships/oleObject" Target="../embeddings/Hoja_de_c_lculo_de_Microsoft_Excel_97-20036.xls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46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12.emf"/><Relationship Id="rId4" Type="http://schemas.openxmlformats.org/officeDocument/2006/relationships/oleObject" Target="../embeddings/Hoja_de_c_lculo_de_Microsoft_Excel_97-20037.xls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57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13.emf"/><Relationship Id="rId4" Type="http://schemas.openxmlformats.org/officeDocument/2006/relationships/oleObject" Target="../embeddings/Hoja_de_c_lculo_de_Microsoft_Excel_97-20038.xls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68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14.emf"/><Relationship Id="rId4" Type="http://schemas.openxmlformats.org/officeDocument/2006/relationships/oleObject" Target="../embeddings/Hoja_de_c_lculo_de_Microsoft_Excel_97-20039.xls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6.emf"/><Relationship Id="rId4" Type="http://schemas.openxmlformats.org/officeDocument/2006/relationships/oleObject" Target="../embeddings/Hoja_de_c_lculo_de_Microsoft_Excel_97-20031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ABRIL DE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06: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 RELACIONES EXTERIORES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junio de 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2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Abril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4143995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dólares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9711282"/>
              </p:ext>
            </p:extLst>
          </p:nvPr>
        </p:nvGraphicFramePr>
        <p:xfrm>
          <a:off x="539553" y="1914897"/>
          <a:ext cx="8068546" cy="216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2" name="Hoja de cálculo" r:id="rId4" imgW="7115243" imgH="2162265" progId="Excel.Sheet.8">
                  <p:embed/>
                </p:oleObj>
              </mc:Choice>
              <mc:Fallback>
                <p:oleObj name="Hoja de cálculo" r:id="rId4" imgW="7115243" imgH="216226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9553" y="1914897"/>
                        <a:ext cx="8068546" cy="2162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877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7" y="488467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Abril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06 Resumen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por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42329" y="349592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34388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0537767"/>
              </p:ext>
            </p:extLst>
          </p:nvPr>
        </p:nvGraphicFramePr>
        <p:xfrm>
          <a:off x="467544" y="1685925"/>
          <a:ext cx="8208912" cy="174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1" name="Hoja de cálculo" r:id="rId5" imgW="8200957" imgH="1743075" progId="Excel.Sheet.8">
                  <p:embed/>
                </p:oleObj>
              </mc:Choice>
              <mc:Fallback>
                <p:oleObj name="Hoja de cálculo" r:id="rId5" imgW="8200957" imgH="17430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7544" y="1685925"/>
                        <a:ext cx="8208912" cy="1743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37624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Mes de Abril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06, Capítulo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01, Programa 01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Secretaría y Administración general y Servicio Exterior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376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325325"/>
              </p:ext>
            </p:extLst>
          </p:nvPr>
        </p:nvGraphicFramePr>
        <p:xfrm>
          <a:off x="467544" y="1691977"/>
          <a:ext cx="8157591" cy="46173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6" name="Hoja de cálculo" r:id="rId4" imgW="8763000" imgH="4905465" progId="Excel.Sheet.8">
                  <p:embed/>
                </p:oleObj>
              </mc:Choice>
              <mc:Fallback>
                <p:oleObj name="Hoja de cálculo" r:id="rId4" imgW="8763000" imgH="490546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7544" y="1691977"/>
                        <a:ext cx="8157591" cy="46173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2329" y="5944195"/>
            <a:ext cx="8406135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Abril de 2017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06, Capítulo 02,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01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Dirección General de Relaciones Económicas Internacionales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5529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4027418"/>
              </p:ext>
            </p:extLst>
          </p:nvPr>
        </p:nvGraphicFramePr>
        <p:xfrm>
          <a:off x="539552" y="1886297"/>
          <a:ext cx="7992888" cy="399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0" name="Hoja de cálculo" r:id="rId4" imgW="7553257" imgH="3991065" progId="Excel.Sheet.8">
                  <p:embed/>
                </p:oleObj>
              </mc:Choice>
              <mc:Fallback>
                <p:oleObj name="Hoja de cálculo" r:id="rId4" imgW="7553257" imgH="399106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9552" y="1886297"/>
                        <a:ext cx="7992888" cy="3990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011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2329" y="4432027"/>
            <a:ext cx="8406135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Abril de 2017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06, Capítulo 02,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02: Promoción de las Exportaciones</a:t>
            </a:r>
            <a:endParaRPr lang="es-CL" sz="18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34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9467924"/>
              </p:ext>
            </p:extLst>
          </p:nvPr>
        </p:nvGraphicFramePr>
        <p:xfrm>
          <a:off x="539552" y="1745729"/>
          <a:ext cx="8076272" cy="261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4" name="Hoja de cálculo" r:id="rId4" imgW="7410585" imgH="2619465" progId="Excel.Sheet.8">
                  <p:embed/>
                </p:oleObj>
              </mc:Choice>
              <mc:Fallback>
                <p:oleObj name="Hoja de cálculo" r:id="rId4" imgW="7410585" imgH="261946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9552" y="1745729"/>
                        <a:ext cx="8076272" cy="2619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351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4360019"/>
            <a:ext cx="8406135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Abril de 2017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06, Capítulo 03,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01: Dirección de Fronteras y Límites de Estado</a:t>
            </a:r>
            <a:endParaRPr lang="es-CL" sz="18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4935" y="135985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3014347"/>
              </p:ext>
            </p:extLst>
          </p:nvPr>
        </p:nvGraphicFramePr>
        <p:xfrm>
          <a:off x="539551" y="1700808"/>
          <a:ext cx="8085583" cy="262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7" name="Hoja de cálculo" r:id="rId4" imgW="7886700" imgH="2628900" progId="Excel.Sheet.8">
                  <p:embed/>
                </p:oleObj>
              </mc:Choice>
              <mc:Fallback>
                <p:oleObj name="Hoja de cálculo" r:id="rId4" imgW="7886700" imgH="262890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9551" y="1700808"/>
                        <a:ext cx="8085583" cy="2628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506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5296123"/>
            <a:ext cx="8406135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Abril de 2017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06, Capítulo 04,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01: Instituto Antártico Chileno</a:t>
            </a:r>
            <a:endParaRPr lang="es-CL" sz="18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4534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8434137"/>
              </p:ext>
            </p:extLst>
          </p:nvPr>
        </p:nvGraphicFramePr>
        <p:xfrm>
          <a:off x="539552" y="1695425"/>
          <a:ext cx="8076271" cy="353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1" name="Hoja de cálculo" r:id="rId4" imgW="7915343" imgH="3533865" progId="Excel.Sheet.8">
                  <p:embed/>
                </p:oleObj>
              </mc:Choice>
              <mc:Fallback>
                <p:oleObj name="Hoja de cálculo" r:id="rId4" imgW="7915343" imgH="353386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9552" y="1695425"/>
                        <a:ext cx="8076271" cy="3533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477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4143995"/>
            <a:ext cx="8406135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Abril de 2017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06, Capítulo 05,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01: Agencia de Cooperación Internacional de Chile</a:t>
            </a:r>
            <a:endParaRPr lang="es-CL" sz="18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8888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3033442"/>
              </p:ext>
            </p:extLst>
          </p:nvPr>
        </p:nvGraphicFramePr>
        <p:xfrm>
          <a:off x="467544" y="1762497"/>
          <a:ext cx="8148279" cy="231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5" name="Hoja de cálculo" r:id="rId4" imgW="7534343" imgH="2314575" progId="Excel.Sheet.8">
                  <p:embed/>
                </p:oleObj>
              </mc:Choice>
              <mc:Fallback>
                <p:oleObj name="Hoja de cálculo" r:id="rId4" imgW="7534343" imgH="23145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7544" y="1762497"/>
                        <a:ext cx="8148279" cy="2314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592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Abril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Relaciones Exteriores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L" sz="1600" b="1" dirty="0"/>
              <a:t>La ejecución acumulada </a:t>
            </a:r>
            <a:r>
              <a:rPr lang="es-CL" sz="1600" b="1" dirty="0" smtClean="0"/>
              <a:t>en pesos, al mes de abril de 2017</a:t>
            </a:r>
            <a:r>
              <a:rPr lang="es-CL" sz="1600" dirty="0" smtClean="0"/>
              <a:t> finalizó </a:t>
            </a:r>
            <a:r>
              <a:rPr lang="es-CL" sz="1600" dirty="0"/>
              <a:t>en </a:t>
            </a:r>
            <a:r>
              <a:rPr lang="es-CL" sz="1600" dirty="0" smtClean="0"/>
              <a:t>$27.307 </a:t>
            </a:r>
            <a:r>
              <a:rPr lang="es-CL" sz="1600" dirty="0"/>
              <a:t>millones, equivalentes a un </a:t>
            </a:r>
            <a:r>
              <a:rPr lang="es-CL" sz="1600" dirty="0" smtClean="0"/>
              <a:t>31% </a:t>
            </a:r>
            <a:r>
              <a:rPr lang="es-CL" sz="1600" dirty="0"/>
              <a:t>del Presupuesto </a:t>
            </a:r>
            <a:r>
              <a:rPr lang="es-CL" sz="1600" dirty="0" smtClean="0"/>
              <a:t>Vigente, significando 1,7 puntos porcentuales más que el año 2016.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 smtClean="0"/>
              <a:t>En dólares se observó un 19% de avance presupuestario, con un total gastado de US$42 millones. El año 2016 el porcentaje de </a:t>
            </a:r>
            <a:r>
              <a:rPr lang="es-CL" sz="1600" smtClean="0"/>
              <a:t>gasto llegó a 18%.</a:t>
            </a:r>
            <a:endParaRPr lang="es-CL" sz="1600" dirty="0"/>
          </a:p>
          <a:p>
            <a:pPr marL="342900" indent="-342900" algn="just">
              <a:buFont typeface="+mj-lt"/>
              <a:buAutoNum type="arabicPeriod"/>
            </a:pPr>
            <a:r>
              <a:rPr lang="es-MX" sz="1600" b="1" dirty="0" smtClean="0">
                <a:solidFill>
                  <a:prstClr val="black"/>
                </a:solidFill>
              </a:rPr>
              <a:t>Servicio de la Deuda en $:</a:t>
            </a:r>
            <a:r>
              <a:rPr lang="es-MX" sz="1600" dirty="0" smtClean="0">
                <a:solidFill>
                  <a:prstClr val="black"/>
                </a:solidFill>
              </a:rPr>
              <a:t> </a:t>
            </a:r>
            <a:r>
              <a:rPr lang="es-MX" sz="1600" dirty="0">
                <a:solidFill>
                  <a:prstClr val="black"/>
                </a:solidFill>
              </a:rPr>
              <a:t>la ley de presupuestos </a:t>
            </a:r>
            <a:r>
              <a:rPr lang="es-MX" sz="1600" dirty="0" smtClean="0">
                <a:solidFill>
                  <a:prstClr val="black"/>
                </a:solidFill>
              </a:rPr>
              <a:t>2017 autorizó recursos por $33 millones</a:t>
            </a:r>
            <a:r>
              <a:rPr lang="es-CL" sz="1600" dirty="0" smtClean="0">
                <a:solidFill>
                  <a:prstClr val="black"/>
                </a:solidFill>
              </a:rPr>
              <a:t> y al mes de Abril se han incluido recursos adicionales por $759 millones destinados a cumplir obligaciones del ejercicio presupuestario anterior (deuda flotante). Si embargo, se observa una ejecución presupuestaria de $1.340 millones, significando 169% de ejecución respecto a los recursos vigentes.</a:t>
            </a: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 smtClean="0">
                <a:latin typeface="+mn-lt"/>
              </a:rPr>
              <a:t>En las transferencias corrientes </a:t>
            </a:r>
            <a:r>
              <a:rPr lang="es-CL" sz="1600" b="1" dirty="0" smtClean="0">
                <a:latin typeface="+mn-lt"/>
              </a:rPr>
              <a:t>de la Subsecretaría</a:t>
            </a:r>
            <a:r>
              <a:rPr lang="es-CL" sz="1600" dirty="0" smtClean="0">
                <a:latin typeface="+mn-lt"/>
              </a:rPr>
              <a:t>, que incluyen recursos para asignaciones  al sector privados, al Gobierno Central y para Otras Entidades Públicas, totalizaron desembolsos por $175 millones, con 13% de ejecución. Respecto a la transferencia para el “Instituto </a:t>
            </a:r>
            <a:r>
              <a:rPr lang="es-CL" sz="1600" dirty="0">
                <a:latin typeface="+mn-lt"/>
              </a:rPr>
              <a:t>Chileno de Campos de </a:t>
            </a:r>
            <a:r>
              <a:rPr lang="es-CL" sz="1600" dirty="0" smtClean="0">
                <a:latin typeface="+mn-lt"/>
              </a:rPr>
              <a:t>Hielo” (con recursos por $83 millones) </a:t>
            </a:r>
            <a:r>
              <a:rPr lang="es-CL" sz="1600" dirty="0">
                <a:latin typeface="+mn-lt"/>
              </a:rPr>
              <a:t>y para el “Consejo Chileno para las Relaciones </a:t>
            </a:r>
            <a:r>
              <a:rPr lang="es-CL" sz="1600" dirty="0" smtClean="0">
                <a:latin typeface="+mn-lt"/>
              </a:rPr>
              <a:t>Internacionales” (con $68 millones aprobados) no informan gasto.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>
                <a:latin typeface="+mn-lt"/>
              </a:rPr>
              <a:t>El </a:t>
            </a:r>
            <a:r>
              <a:rPr lang="es-CL" sz="1600" b="1" dirty="0">
                <a:latin typeface="+mn-lt"/>
              </a:rPr>
              <a:t>Registro de Chilenos en el </a:t>
            </a:r>
            <a:r>
              <a:rPr lang="es-CL" sz="1600" b="1" dirty="0" smtClean="0">
                <a:latin typeface="+mn-lt"/>
              </a:rPr>
              <a:t>Exterior</a:t>
            </a:r>
            <a:r>
              <a:rPr lang="es-CL" sz="1600" dirty="0" smtClean="0">
                <a:latin typeface="+mn-lt"/>
              </a:rPr>
              <a:t>, que pretende </a:t>
            </a:r>
            <a:r>
              <a:rPr lang="es-CL" sz="1600" dirty="0" smtClean="0"/>
              <a:t>obtener </a:t>
            </a:r>
            <a:r>
              <a:rPr lang="es-CL" sz="1600" dirty="0"/>
              <a:t>una caracterización demográfica, social, económica y organizacional de la población chilena residente en el extranjero</a:t>
            </a:r>
            <a:r>
              <a:rPr lang="es-CL" sz="1600" dirty="0" smtClean="0"/>
              <a:t>, </a:t>
            </a:r>
            <a:r>
              <a:rPr lang="es-CL" sz="1600" dirty="0" smtClean="0">
                <a:latin typeface="+mn-lt"/>
              </a:rPr>
              <a:t>presentó un avance en pesos de un 11% .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Abril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Relaciones Exteriores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buFont typeface="+mj-lt"/>
              <a:buAutoNum type="arabicPeriod" startAt="5"/>
            </a:pPr>
            <a:r>
              <a:rPr lang="es-CL" sz="1600" dirty="0" smtClean="0">
                <a:latin typeface="+mn-lt"/>
              </a:rPr>
              <a:t>En la Dirección de Relaciones Económicas, el </a:t>
            </a:r>
            <a:r>
              <a:rPr lang="es-CL" sz="1600" b="1" dirty="0" smtClean="0">
                <a:latin typeface="+mn-lt"/>
              </a:rPr>
              <a:t>Programa </a:t>
            </a:r>
            <a:r>
              <a:rPr lang="es-CL" sz="1600" b="1" dirty="0">
                <a:latin typeface="+mn-lt"/>
              </a:rPr>
              <a:t>de Defensa </a:t>
            </a:r>
            <a:r>
              <a:rPr lang="es-CL" sz="1600" b="1" dirty="0" smtClean="0">
                <a:latin typeface="+mn-lt"/>
              </a:rPr>
              <a:t>Comercial</a:t>
            </a:r>
            <a:r>
              <a:rPr lang="es-CL" sz="1600" dirty="0" smtClean="0">
                <a:latin typeface="+mn-lt"/>
              </a:rPr>
              <a:t>, que </a:t>
            </a:r>
            <a:r>
              <a:rPr lang="es-CL" sz="1600" dirty="0">
                <a:latin typeface="+mn-lt"/>
              </a:rPr>
              <a:t>tiene por objetivo la defensa de los intereses comerciales nacionales, buscando soluciones a los conflictos dentro de los mecanismos establecidos dentro de los acuerdos internacionales suscritos, finalizó con una ejecución presupuestaria de un </a:t>
            </a:r>
            <a:r>
              <a:rPr lang="es-CL" sz="1600" dirty="0" smtClean="0">
                <a:latin typeface="+mn-lt"/>
              </a:rPr>
              <a:t>14% </a:t>
            </a:r>
            <a:r>
              <a:rPr lang="es-CL" sz="1600" dirty="0">
                <a:latin typeface="+mn-lt"/>
              </a:rPr>
              <a:t>del presupuesto </a:t>
            </a:r>
            <a:r>
              <a:rPr lang="es-CL" sz="1600" dirty="0" smtClean="0">
                <a:latin typeface="+mn-lt"/>
              </a:rPr>
              <a:t>vigente.</a:t>
            </a:r>
          </a:p>
          <a:p>
            <a:pPr marL="342900" indent="-342900" algn="just">
              <a:buFont typeface="+mj-lt"/>
              <a:buAutoNum type="arabicPeriod" startAt="5"/>
            </a:pPr>
            <a:r>
              <a:rPr lang="es-CL" sz="1600" dirty="0" smtClean="0">
                <a:latin typeface="+mn-lt"/>
              </a:rPr>
              <a:t>El </a:t>
            </a:r>
            <a:r>
              <a:rPr lang="es-CL" sz="1600" b="1" dirty="0" smtClean="0">
                <a:latin typeface="+mn-lt"/>
              </a:rPr>
              <a:t>Programa </a:t>
            </a:r>
            <a:r>
              <a:rPr lang="es-CL" sz="1600" b="1" dirty="0">
                <a:latin typeface="+mn-lt"/>
              </a:rPr>
              <a:t>Certificación de </a:t>
            </a:r>
            <a:r>
              <a:rPr lang="es-CL" sz="1600" b="1" dirty="0" smtClean="0">
                <a:latin typeface="+mn-lt"/>
              </a:rPr>
              <a:t>Origen</a:t>
            </a:r>
            <a:r>
              <a:rPr lang="es-CL" sz="1600" dirty="0" smtClean="0">
                <a:latin typeface="+mn-lt"/>
              </a:rPr>
              <a:t>, encargado </a:t>
            </a:r>
            <a:r>
              <a:rPr lang="es-CL" sz="1600" dirty="0">
                <a:latin typeface="+mn-lt"/>
              </a:rPr>
              <a:t>de prestar el servicio de Certificación de Origen a exportadores con productos con destino a la Unión Europea, EFTA y China, alcanzó un </a:t>
            </a:r>
            <a:r>
              <a:rPr lang="es-CL" sz="1600" dirty="0" smtClean="0">
                <a:latin typeface="+mn-lt"/>
              </a:rPr>
              <a:t>16% </a:t>
            </a:r>
            <a:r>
              <a:rPr lang="es-CL" sz="1600" dirty="0">
                <a:latin typeface="+mn-lt"/>
              </a:rPr>
              <a:t>de gasto total</a:t>
            </a:r>
            <a:r>
              <a:rPr lang="es-CL" sz="1600" dirty="0" smtClean="0">
                <a:latin typeface="+mn-lt"/>
              </a:rPr>
              <a:t>.</a:t>
            </a:r>
          </a:p>
          <a:p>
            <a:pPr marL="342900" indent="-342900" algn="just">
              <a:buFont typeface="+mj-lt"/>
              <a:buAutoNum type="arabicPeriod" startAt="5"/>
            </a:pPr>
            <a:r>
              <a:rPr lang="es-CL" sz="1600" dirty="0">
                <a:latin typeface="+mn-lt"/>
              </a:rPr>
              <a:t>Los </a:t>
            </a:r>
            <a:r>
              <a:rPr lang="es-CL" sz="1600" b="1" dirty="0">
                <a:latin typeface="+mn-lt"/>
              </a:rPr>
              <a:t>Proyectos y Actividades de </a:t>
            </a:r>
            <a:r>
              <a:rPr lang="es-CL" sz="1600" b="1" dirty="0" smtClean="0">
                <a:latin typeface="+mn-lt"/>
              </a:rPr>
              <a:t>Promoción</a:t>
            </a:r>
            <a:r>
              <a:rPr lang="es-CL" sz="1600" dirty="0" smtClean="0">
                <a:latin typeface="+mn-lt"/>
              </a:rPr>
              <a:t>, con recursos autorizados por $6.352 millones informan un avance de 35% del gasto.</a:t>
            </a:r>
          </a:p>
          <a:p>
            <a:pPr marL="342900" indent="-342900" algn="just">
              <a:buFont typeface="+mj-lt"/>
              <a:buAutoNum type="arabicPeriod" startAt="5"/>
            </a:pPr>
            <a:r>
              <a:rPr lang="es-CL" sz="1600" dirty="0" smtClean="0">
                <a:latin typeface="+mn-lt"/>
              </a:rPr>
              <a:t>En la </a:t>
            </a:r>
            <a:r>
              <a:rPr lang="es-CL" sz="1600" b="1" dirty="0" smtClean="0">
                <a:latin typeface="+mn-lt"/>
              </a:rPr>
              <a:t>Dirección de Fronteras y Límites </a:t>
            </a:r>
            <a:r>
              <a:rPr lang="es-CL" sz="1600" b="1" dirty="0">
                <a:latin typeface="+mn-lt"/>
              </a:rPr>
              <a:t>de Estado</a:t>
            </a:r>
            <a:r>
              <a:rPr lang="es-CL" sz="1600" dirty="0">
                <a:latin typeface="+mn-lt"/>
              </a:rPr>
              <a:t>, </a:t>
            </a:r>
            <a:r>
              <a:rPr lang="es-CL" sz="1600" dirty="0" smtClean="0">
                <a:latin typeface="+mn-lt"/>
              </a:rPr>
              <a:t>los </a:t>
            </a:r>
            <a:r>
              <a:rPr lang="es-CL" sz="1600" dirty="0">
                <a:latin typeface="+mn-lt"/>
              </a:rPr>
              <a:t>Programas Especiales de Fronteras y </a:t>
            </a:r>
            <a:r>
              <a:rPr lang="es-CL" sz="1600" dirty="0" smtClean="0">
                <a:latin typeface="+mn-lt"/>
              </a:rPr>
              <a:t>Límites</a:t>
            </a:r>
            <a:r>
              <a:rPr lang="es-CL" sz="1600" dirty="0">
                <a:latin typeface="+mn-lt"/>
              </a:rPr>
              <a:t>, </a:t>
            </a:r>
            <a:r>
              <a:rPr lang="es-CL" sz="1600" dirty="0" smtClean="0">
                <a:latin typeface="+mn-lt"/>
              </a:rPr>
              <a:t>que incluye </a:t>
            </a:r>
            <a:r>
              <a:rPr lang="es-CL" sz="1600" dirty="0">
                <a:latin typeface="+mn-lt"/>
              </a:rPr>
              <a:t>actividades relacionadas a </a:t>
            </a:r>
            <a:r>
              <a:rPr lang="es-CL" sz="1600" dirty="0" smtClean="0">
                <a:latin typeface="+mn-lt"/>
              </a:rPr>
              <a:t>la Plataforma </a:t>
            </a:r>
            <a:r>
              <a:rPr lang="es-CL" sz="1600" dirty="0">
                <a:latin typeface="+mn-lt"/>
              </a:rPr>
              <a:t>Continental Extendida y otras actividades de carácter </a:t>
            </a:r>
            <a:r>
              <a:rPr lang="es-CL" sz="1600" dirty="0" smtClean="0">
                <a:latin typeface="+mn-lt"/>
              </a:rPr>
              <a:t>reservado, ejecutaron un total de $1.293 millones (15% de avance presupuestario).</a:t>
            </a:r>
          </a:p>
          <a:p>
            <a:pPr marL="342900" indent="-342900" algn="just">
              <a:buFont typeface="+mj-lt"/>
              <a:buAutoNum type="arabicPeriod" startAt="5"/>
            </a:pPr>
            <a:r>
              <a:rPr lang="es-CL" sz="1600" dirty="0" smtClean="0">
                <a:latin typeface="+mn-lt"/>
              </a:rPr>
              <a:t>En el </a:t>
            </a:r>
            <a:r>
              <a:rPr lang="es-CL" sz="1600" b="1" dirty="0" smtClean="0">
                <a:latin typeface="+mn-lt"/>
              </a:rPr>
              <a:t>Instituto Antártico Chileno</a:t>
            </a:r>
            <a:r>
              <a:rPr lang="es-CL" sz="1600" dirty="0" smtClean="0">
                <a:latin typeface="+mn-lt"/>
              </a:rPr>
              <a:t> se observan 4 programas que no han </a:t>
            </a:r>
            <a:r>
              <a:rPr lang="es-CL" sz="1600" dirty="0">
                <a:latin typeface="+mn-lt"/>
              </a:rPr>
              <a:t>ejecutado gasto: Desarrollo de la Ciencia Antártica </a:t>
            </a:r>
            <a:r>
              <a:rPr lang="es-CL" sz="1600" dirty="0" smtClean="0">
                <a:latin typeface="+mn-lt"/>
              </a:rPr>
              <a:t>Concursable</a:t>
            </a:r>
            <a:r>
              <a:rPr lang="es-CL" sz="1600" dirty="0">
                <a:latin typeface="+mn-lt"/>
              </a:rPr>
              <a:t>, </a:t>
            </a:r>
            <a:r>
              <a:rPr lang="es-CL" sz="1600" dirty="0" smtClean="0">
                <a:latin typeface="+mn-lt"/>
              </a:rPr>
              <a:t>Tesis Antárticas</a:t>
            </a:r>
            <a:r>
              <a:rPr lang="es-CL" sz="1600" dirty="0">
                <a:latin typeface="+mn-lt"/>
              </a:rPr>
              <a:t>, Aligamiento Científico Internacional y Centro Antártico </a:t>
            </a:r>
            <a:r>
              <a:rPr lang="es-CL" sz="1600" dirty="0" smtClean="0">
                <a:latin typeface="+mn-lt"/>
              </a:rPr>
              <a:t>Internacional.</a:t>
            </a:r>
          </a:p>
        </p:txBody>
      </p:sp>
    </p:spTree>
    <p:extLst>
      <p:ext uri="{BB962C8B-B14F-4D97-AF65-F5344CB8AC3E}">
        <p14:creationId xmlns:p14="http://schemas.microsoft.com/office/powerpoint/2010/main" val="143546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Abril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Relaciones Exteriores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buFont typeface="+mj-lt"/>
              <a:buAutoNum type="arabicPeriod" startAt="11"/>
            </a:pPr>
            <a:r>
              <a:rPr lang="es-CL" sz="1600" dirty="0" smtClean="0">
                <a:latin typeface="+mn-lt"/>
              </a:rPr>
              <a:t>En la </a:t>
            </a:r>
            <a:r>
              <a:rPr lang="es-CL" sz="1600" b="1" dirty="0" smtClean="0">
                <a:latin typeface="+mn-lt"/>
              </a:rPr>
              <a:t>Agencia de Cooperación Internacional</a:t>
            </a:r>
            <a:r>
              <a:rPr lang="es-CL" sz="1600" dirty="0" smtClean="0">
                <a:latin typeface="+mn-lt"/>
              </a:rPr>
              <a:t>, la transferencia al sector privado para “Cooperación Sur-Sur”, presentó una ejecución de recursos de 29%, con un total gastado </a:t>
            </a:r>
            <a:r>
              <a:rPr lang="es-CL" sz="1600" smtClean="0">
                <a:latin typeface="+mn-lt"/>
              </a:rPr>
              <a:t>de $1,465 </a:t>
            </a:r>
            <a:r>
              <a:rPr lang="es-CL" sz="1600" dirty="0" smtClean="0">
                <a:latin typeface="+mn-lt"/>
              </a:rPr>
              <a:t>millones. Esta asignación contiene recursos para becas de postgrado, becas Nelson Mandela, cooperación técnica bilateral y triangular, Alianza del Pacífico, entre otras.</a:t>
            </a:r>
          </a:p>
        </p:txBody>
      </p:sp>
    </p:spTree>
    <p:extLst>
      <p:ext uri="{BB962C8B-B14F-4D97-AF65-F5344CB8AC3E}">
        <p14:creationId xmlns:p14="http://schemas.microsoft.com/office/powerpoint/2010/main" val="269464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Abril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Relaciones Exteriores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2016 </a:t>
            </a:r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– 2017 (En pesos)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0058" y="1988840"/>
            <a:ext cx="4072931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1985045"/>
            <a:ext cx="4072932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996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Abril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Relaciones Exteriores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2016 </a:t>
            </a:r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– 2017 (En dólares)</a:t>
            </a:r>
          </a:p>
          <a:p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2158937"/>
            <a:ext cx="3897744" cy="2342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8080" y="2158937"/>
            <a:ext cx="3897744" cy="2342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996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Abril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Relaciones Exteriores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5996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Abril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Relaciones Exteriores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buFont typeface="+mj-lt"/>
              <a:buAutoNum type="arabicPeriod" startAt="11"/>
            </a:pPr>
            <a:r>
              <a:rPr lang="es-CL" sz="1600" dirty="0" smtClean="0">
                <a:latin typeface="+mn-lt"/>
              </a:rPr>
              <a:t>En la </a:t>
            </a:r>
            <a:r>
              <a:rPr lang="es-CL" sz="1600" b="1" dirty="0" smtClean="0">
                <a:latin typeface="+mn-lt"/>
              </a:rPr>
              <a:t>Agencia de Cooperación Internacional</a:t>
            </a:r>
            <a:r>
              <a:rPr lang="es-CL" sz="1600" dirty="0" smtClean="0">
                <a:latin typeface="+mn-lt"/>
              </a:rPr>
              <a:t>, la transferencia al sector privado para “Cooperación Sur-Sur”, presentó una ejecución de recursos de 29%, con un total gastado </a:t>
            </a:r>
            <a:r>
              <a:rPr lang="es-CL" sz="1600" smtClean="0">
                <a:latin typeface="+mn-lt"/>
              </a:rPr>
              <a:t>de $1,465 </a:t>
            </a:r>
            <a:r>
              <a:rPr lang="es-CL" sz="1600" dirty="0" smtClean="0">
                <a:latin typeface="+mn-lt"/>
              </a:rPr>
              <a:t>millones. Esta asignación contiene recursos para becas de postgrado, becas Nelson Mandela, cooperación técnica bilateral y triangular, Alianza del Pacífico, entre otras.</a:t>
            </a:r>
          </a:p>
        </p:txBody>
      </p:sp>
    </p:spTree>
    <p:extLst>
      <p:ext uri="{BB962C8B-B14F-4D97-AF65-F5344CB8AC3E}">
        <p14:creationId xmlns:p14="http://schemas.microsoft.com/office/powerpoint/2010/main" val="165996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Abril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3855963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5287986"/>
              </p:ext>
            </p:extLst>
          </p:nvPr>
        </p:nvGraphicFramePr>
        <p:xfrm>
          <a:off x="539553" y="1859657"/>
          <a:ext cx="8068546" cy="185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5" name="Hoja de cálculo" r:id="rId4" imgW="7115243" imgH="1857375" progId="Excel.Sheet.8">
                  <p:embed/>
                </p:oleObj>
              </mc:Choice>
              <mc:Fallback>
                <p:oleObj name="Hoja de cálculo" r:id="rId4" imgW="7115243" imgH="18573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9553" y="1859657"/>
                        <a:ext cx="8068546" cy="1857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1733</TotalTime>
  <Words>1005</Words>
  <Application>Microsoft Office PowerPoint</Application>
  <PresentationFormat>Presentación en pantalla (4:3)</PresentationFormat>
  <Paragraphs>73</Paragraphs>
  <Slides>17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7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17</vt:i4>
      </vt:variant>
    </vt:vector>
  </HeadingPairs>
  <TitlesOfParts>
    <vt:vector size="26" baseType="lpstr">
      <vt:lpstr>1_Tema de Office</vt:lpstr>
      <vt:lpstr>Tema de Office</vt:lpstr>
      <vt:lpstr>2_Tema de Office</vt:lpstr>
      <vt:lpstr>3_Tema de Office</vt:lpstr>
      <vt:lpstr>4_Tema de Office</vt:lpstr>
      <vt:lpstr>5_Tema de Office</vt:lpstr>
      <vt:lpstr>6_Tema de Office</vt:lpstr>
      <vt:lpstr>Imagen de mapa de bits</vt:lpstr>
      <vt:lpstr>Hoja de cálculo</vt:lpstr>
      <vt:lpstr>EJECUCIÓN PRESUPUESTARIA DE GASTOS ACUMULADA AL MES DE ABRIL DE 2017 PARTIDA 06: MINISTERIO DE RELACIONES EXTERIORES</vt:lpstr>
      <vt:lpstr>Ejecución Presupuestaria de Gastos Acumulada al Mes de Abril de 2017  Ministerio de Relaciones Exteriores</vt:lpstr>
      <vt:lpstr>Ejecución Presupuestaria de Gastos Acumulada al Mes de Abril de 2017  Ministerio de Relaciones Exteriores</vt:lpstr>
      <vt:lpstr>Ejecución Presupuestaria de Gastos Acumulada al Mes de Abril de 2017  Ministerio de Relaciones Exteriores</vt:lpstr>
      <vt:lpstr>Ejecución Presupuestaria de Gastos Acumulada al Mes de Abril de 2017  Ministerio de Relaciones Exteriores</vt:lpstr>
      <vt:lpstr>Ejecución Presupuestaria de Gastos Acumulada al Mes de Abril de 2017  Ministerio de Relaciones Exteriores</vt:lpstr>
      <vt:lpstr>Ejecución Presupuestaria de Gastos Acumulada al Mes de Abril de 2017  Ministerio de Relaciones Exteriores</vt:lpstr>
      <vt:lpstr>Ejecución Presupuestaria de Gastos Acumulada al Mes de Abril de 2017  Ministerio de Relaciones Exteriores</vt:lpstr>
      <vt:lpstr>Ejecución Presupuestaria de Gastos Acumulada al Mes de Abril de 2017  Partida 06 Ministerio de Relaciones Exteriores</vt:lpstr>
      <vt:lpstr>Ejecución Presupuestaria de Gastos Acumulada al Mes de Abril de 2017  Partida 06 Ministerio de Relaciones Exteriores</vt:lpstr>
      <vt:lpstr>Ejecución Presupuestaria de Gastos Acumulada al Mes de Abril de 2017  Partida 06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EDIAZ</cp:lastModifiedBy>
  <cp:revision>117</cp:revision>
  <cp:lastPrinted>2016-07-04T14:42:46Z</cp:lastPrinted>
  <dcterms:created xsi:type="dcterms:W3CDTF">2016-06-23T13:38:47Z</dcterms:created>
  <dcterms:modified xsi:type="dcterms:W3CDTF">2017-06-21T19:31:32Z</dcterms:modified>
</cp:coreProperties>
</file>