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6"/>
  </p:notesMasterIdLst>
  <p:handoutMasterIdLst>
    <p:handoutMasterId r:id="rId37"/>
  </p:handoutMasterIdLst>
  <p:sldIdLst>
    <p:sldId id="256" r:id="rId3"/>
    <p:sldId id="298" r:id="rId4"/>
    <p:sldId id="300" r:id="rId5"/>
    <p:sldId id="264" r:id="rId6"/>
    <p:sldId id="301" r:id="rId7"/>
    <p:sldId id="263" r:id="rId8"/>
    <p:sldId id="265" r:id="rId9"/>
    <p:sldId id="269" r:id="rId10"/>
    <p:sldId id="271" r:id="rId11"/>
    <p:sldId id="273" r:id="rId12"/>
    <p:sldId id="274" r:id="rId13"/>
    <p:sldId id="275" r:id="rId14"/>
    <p:sldId id="276" r:id="rId15"/>
    <p:sldId id="277" r:id="rId16"/>
    <p:sldId id="278" r:id="rId17"/>
    <p:sldId id="272" r:id="rId18"/>
    <p:sldId id="280" r:id="rId19"/>
    <p:sldId id="281" r:id="rId20"/>
    <p:sldId id="282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7" r:id="rId32"/>
    <p:sldId id="295" r:id="rId33"/>
    <p:sldId id="296" r:id="rId34"/>
    <p:sldId id="303" r:id="rId35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74" d="100"/>
          <a:sy n="74" d="100"/>
        </p:scale>
        <p:origin x="12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microsoft.com/office/2015/10/relationships/revisionInfo" Target="revisionInfo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21-06-2017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21-06-2017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21-06-2017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21-06-2017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21-06-2017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21-06-2017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21-06-2017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21-06-2017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Abril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05: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DEL INTERIOR Y SEGURIDAD 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junio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05517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02: Fortalecimiento de la Gestión Subnacional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743AE7A-F82C-4F67-9F65-1980C00345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868116"/>
            <a:ext cx="8238911" cy="3187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155" y="616530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03: Programa de Desarrollo Local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FA00A98-DDF2-4261-9C20-0B6E2DAB81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700808"/>
            <a:ext cx="8300576" cy="4464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41433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05: Transferencias a los Gobiernos Regionales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3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65B1B97-07AE-4D99-8F20-54C8F6A797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10799" cy="354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44522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05: Transferencias a los Gobiernos Regionales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3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2FDC217-12BE-4169-B0E6-4A28F6A19B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868117"/>
            <a:ext cx="8238911" cy="3577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436510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05: Transferencias a los Gobiernos Regionales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3 de 3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E5134D7-BFD9-479C-91B5-1FDC9464DA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7"/>
            <a:ext cx="8210799" cy="2496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66124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06: Programas de Convergencia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C2FD8CB-A579-456D-8167-33B909A278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868115"/>
            <a:ext cx="8238911" cy="379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378903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07, Programa 01: Agencia Nacional de Inteligencia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AF67D12-3AE4-4956-AC72-14B80E4DF9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10799" cy="192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51723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08, Programa 01: Subsecretaría de Prevención del Delito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CA8ED8A-1849-47CC-B231-43B2D6A78F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724100"/>
            <a:ext cx="8238911" cy="379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00506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08, Programa 02: Centros Regionales de Atención y Orientación a Víctimas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F2F81D5-23C2-4D21-8E0A-59BA5D7F3D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16832"/>
            <a:ext cx="8272464" cy="2088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7821" y="587244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09, Programa 01: Servicio Nacional para Prevención y Rehabilitación Consumo de Drogas y Alcohol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D4B90BC-0464-4831-A84D-425366A2F5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35038"/>
            <a:ext cx="8210799" cy="3937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2017 la Partida presenta un presupuesto aprobado de </a:t>
            </a:r>
            <a:r>
              <a:rPr lang="es-CL" sz="1600" b="1" dirty="0">
                <a:latin typeface="+mn-lt"/>
              </a:rPr>
              <a:t>$3.193.982 millones</a:t>
            </a:r>
            <a:r>
              <a:rPr lang="es-CL" sz="1600" dirty="0">
                <a:latin typeface="+mn-lt"/>
              </a:rPr>
              <a:t>, de los cuales un 39% se destina a gastos en personal, un 21% a iniciativas de inversión, un 20% a transferencias de capital, mientras que un 20% al resto de los subtítulos.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Ministerio, del mes de abril ascendió a </a:t>
            </a:r>
            <a:r>
              <a:rPr lang="es-CL" sz="1600" b="1" dirty="0">
                <a:latin typeface="+mn-lt"/>
              </a:rPr>
              <a:t>$240.520 millones</a:t>
            </a:r>
            <a:r>
              <a:rPr lang="es-CL" sz="1600" dirty="0">
                <a:latin typeface="+mn-lt"/>
              </a:rPr>
              <a:t>, es decir, un </a:t>
            </a:r>
            <a:r>
              <a:rPr lang="es-CL" sz="1600" b="1" dirty="0">
                <a:latin typeface="+mn-lt"/>
              </a:rPr>
              <a:t>7,5%</a:t>
            </a:r>
            <a:r>
              <a:rPr lang="es-CL" sz="1600" dirty="0">
                <a:latin typeface="+mn-lt"/>
              </a:rPr>
              <a:t> respecto de la ley inicial, gasto inferior en 1,7 puntos porcentuales respecto a igual mes del año 2016.  Sin embargo, la ejecución acumulada </a:t>
            </a:r>
            <a:r>
              <a:rPr lang="es-CL" sz="1600" dirty="0"/>
              <a:t>al primer cuatrimestre de 2017 </a:t>
            </a:r>
            <a:r>
              <a:rPr lang="es-CL" sz="1600" dirty="0">
                <a:latin typeface="+mn-lt"/>
              </a:rPr>
              <a:t>ascendió a </a:t>
            </a:r>
            <a:r>
              <a:rPr lang="es-CL" sz="1600" b="1" dirty="0">
                <a:latin typeface="+mn-lt"/>
              </a:rPr>
              <a:t>$1.060.706 millones</a:t>
            </a:r>
            <a:r>
              <a:rPr lang="es-CL" sz="1600" dirty="0">
                <a:latin typeface="+mn-lt"/>
              </a:rPr>
              <a:t>, equivalente a un </a:t>
            </a:r>
            <a:r>
              <a:rPr lang="es-CL" sz="1600" b="1" dirty="0">
                <a:latin typeface="+mn-lt"/>
              </a:rPr>
              <a:t>32,6%</a:t>
            </a:r>
            <a:r>
              <a:rPr lang="es-CL" sz="1600" dirty="0">
                <a:latin typeface="+mn-lt"/>
              </a:rPr>
              <a:t> del presupuesto vigente y un </a:t>
            </a:r>
            <a:r>
              <a:rPr lang="es-CL" sz="1600" b="1" dirty="0">
                <a:latin typeface="+mn-lt"/>
              </a:rPr>
              <a:t>33,2%</a:t>
            </a:r>
            <a:r>
              <a:rPr lang="es-CL" sz="1600" dirty="0">
                <a:latin typeface="+mn-lt"/>
              </a:rPr>
              <a:t> del presupuesto inicial.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Respecto a los aumentos y disminuciones al presupuesto inicial, la Partida presenta al mes de abril un aumento consolidado del </a:t>
            </a:r>
            <a:r>
              <a:rPr lang="es-CL" sz="1600" b="1" dirty="0"/>
              <a:t>$61.673 millones</a:t>
            </a:r>
            <a:r>
              <a:rPr lang="es-CL" sz="1600" dirty="0"/>
              <a:t>.  Lo que se traduce en incrementos en la mayoría de sus subtítulos, destacando por su monto los subtítulos 34 “Servicio de la Deuda”, con $56.128 millones; 24 “Transferencias Corrientes”, con $49.362 millones; y, el subtítulo 29 “Adquisición de Activos No Financieros”, con $ 4.185 millones.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60427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01: Subsecretaría del Interior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1D56F59-8EBC-488F-9314-D5571E3F1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868114"/>
            <a:ext cx="8238911" cy="372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796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08518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01: Subsecretaría del Interior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EF6110C-EE05-462A-A7D6-627508B364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1868117"/>
            <a:ext cx="8187200" cy="3217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403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67033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02: Red de Conectividad del Estado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C9893C0-05BE-44CB-9B5E-480C02BB6F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7426"/>
            <a:ext cx="8300576" cy="180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5928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50100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03: Fondo Social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2CFC870-EAD5-494A-BE01-2E1F491D35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7"/>
            <a:ext cx="8210799" cy="1632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27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94116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04: Bomberos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B0DDDB1-1D6D-4B7E-8098-16D09CA6E4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7"/>
            <a:ext cx="8272464" cy="3073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7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79715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31, Programa 01: Carabineros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4EAD768-E1C0-49E3-9353-CF0327C067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17282"/>
            <a:ext cx="8210799" cy="3079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7284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18725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31, Programa 01: Carabineros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01FF6B9-FA22-4E23-912E-E0F79100D8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10799" cy="3319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5802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350296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31, Programa 01: Carabineros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 americanos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A2ABA12-307A-41D0-85A2-C39044DC40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907" y="1868116"/>
            <a:ext cx="8238911" cy="1658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6130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05522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32, Programa 01: Hospital de Carabineros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64F6E4E-F856-410D-B662-53210D5340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10799" cy="2187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3853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822679"/>
            <a:ext cx="8406135" cy="3426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33, Programa 01: Policía de Investigaciones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20BEE00-BED8-4804-812C-FEA2E533CE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72816"/>
            <a:ext cx="8210799" cy="4049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12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>
                <a:latin typeface="+mn-lt"/>
              </a:rPr>
              <a:t>“Iniciativas de inversión” y “transferencia de capital” son los subtítulos que presentan reducciones en su presupuesto con un </a:t>
            </a:r>
            <a:r>
              <a:rPr lang="es-CL" sz="1600" b="1" dirty="0">
                <a:latin typeface="+mn-lt"/>
              </a:rPr>
              <a:t>2,1%</a:t>
            </a:r>
            <a:r>
              <a:rPr lang="es-CL" sz="1600" dirty="0">
                <a:latin typeface="+mn-lt"/>
              </a:rPr>
              <a:t> (</a:t>
            </a:r>
            <a:r>
              <a:rPr lang="es-CL" sz="1600" dirty="0"/>
              <a:t>$13.865 millones) y </a:t>
            </a:r>
            <a:r>
              <a:rPr lang="es-CL" sz="1600" b="1" dirty="0"/>
              <a:t>5,9%</a:t>
            </a:r>
            <a:r>
              <a:rPr lang="es-CL" sz="1600" dirty="0"/>
              <a:t> ($37.342 millones) respectivamente</a:t>
            </a:r>
            <a:r>
              <a:rPr lang="es-CL" sz="1600" dirty="0">
                <a:latin typeface="+mn-lt"/>
              </a:rPr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En cuanto a los programas, </a:t>
            </a:r>
            <a:r>
              <a:rPr lang="es-CL" sz="1600" b="1" dirty="0"/>
              <a:t>el 82% </a:t>
            </a:r>
            <a:r>
              <a:rPr lang="es-CL" sz="1600" dirty="0"/>
              <a:t>del presupuesto inicial, se concentra en la </a:t>
            </a:r>
            <a:r>
              <a:rPr lang="es-CL" sz="1600" b="1" dirty="0"/>
              <a:t>Subsecretaría de Desarrollo Regional y Administrativo, Carabineros de Chile </a:t>
            </a:r>
            <a:r>
              <a:rPr lang="es-CL" sz="1600" dirty="0"/>
              <a:t>y </a:t>
            </a:r>
            <a:r>
              <a:rPr lang="es-CL" sz="1600" b="1" dirty="0"/>
              <a:t>los Gobiernos Regionales</a:t>
            </a:r>
            <a:r>
              <a:rPr lang="es-CL" sz="1600" dirty="0"/>
              <a:t> (que representan a su vez el 19%, 31% y 32% respectivamente), los que al mes de abril alcanzaron niveles de ejecución de </a:t>
            </a:r>
            <a:r>
              <a:rPr lang="es-CL" sz="1600" b="1" dirty="0"/>
              <a:t>36,3%, 34,7% y 31,6% respectivamente</a:t>
            </a:r>
            <a:r>
              <a:rPr lang="es-CL" sz="1600" dirty="0"/>
              <a:t>, todos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b="1" dirty="0"/>
              <a:t>Bomberos de Chile </a:t>
            </a:r>
            <a:r>
              <a:rPr lang="es-CL" sz="1600" dirty="0"/>
              <a:t>y la </a:t>
            </a:r>
            <a:r>
              <a:rPr lang="es-CL" sz="1600" b="1" dirty="0"/>
              <a:t>Subsecretaría del Interior</a:t>
            </a:r>
            <a:r>
              <a:rPr lang="es-CL" sz="1600" dirty="0"/>
              <a:t> son</a:t>
            </a:r>
            <a:r>
              <a:rPr lang="es-CL" sz="1600" b="1" dirty="0"/>
              <a:t> </a:t>
            </a:r>
            <a:r>
              <a:rPr lang="es-CL" sz="1600" dirty="0"/>
              <a:t>los programas que presentan el </a:t>
            </a:r>
            <a:r>
              <a:rPr lang="es-CL" sz="1600" b="1" dirty="0"/>
              <a:t>mayor avance con un 61,3% y 59,1% </a:t>
            </a:r>
            <a:r>
              <a:rPr lang="es-CL" sz="1600" dirty="0"/>
              <a:t>respectivamente, explicado el primero por los compromisos asociados al convenio existente y el segundo, por el nivel de gasto en las transferencias corrientes que al mes de abril presenta una ejecución de </a:t>
            </a:r>
            <a:r>
              <a:rPr lang="es-CL" sz="1600" b="1" dirty="0"/>
              <a:t>67,7%, </a:t>
            </a:r>
            <a:r>
              <a:rPr lang="es-CL" sz="1600" dirty="0"/>
              <a:t>representando a su vez el 73,1% del presupuesto vigente de la Subsecretaría.  </a:t>
            </a:r>
            <a:r>
              <a:rPr lang="es-CL" sz="1600" b="1" u="sng" dirty="0"/>
              <a:t>Lo anterior, se debe a los mayores incrementos derivados de las emergencias vividas en el país ($47.847 millones).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Mientras que </a:t>
            </a:r>
            <a:r>
              <a:rPr lang="es-CL" sz="1600" b="1" dirty="0"/>
              <a:t>Fondo Social </a:t>
            </a:r>
            <a:r>
              <a:rPr lang="es-CL" sz="1600" dirty="0"/>
              <a:t>es el que presenta la </a:t>
            </a:r>
            <a:r>
              <a:rPr lang="es-CL" sz="1600" b="1" dirty="0"/>
              <a:t>ejecución menor con un 4,9%</a:t>
            </a:r>
            <a:r>
              <a:rPr lang="es-CL" sz="1600" dirty="0"/>
              <a:t>.</a:t>
            </a:r>
            <a:endParaRPr lang="es-CL" sz="1600" b="1" u="sng" dirty="0"/>
          </a:p>
        </p:txBody>
      </p:sp>
    </p:spTree>
    <p:extLst>
      <p:ext uri="{BB962C8B-B14F-4D97-AF65-F5344CB8AC3E}">
        <p14:creationId xmlns:p14="http://schemas.microsoft.com/office/powerpoint/2010/main" val="1443658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79715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Capítulos 61 al 75, Programa 01, 02 y 03: Gobiernos Regionales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7399FD2-15C1-4EA5-9931-925E19F9E0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7"/>
            <a:ext cx="8272464" cy="2929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2312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93608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Capítulos 61 al 75, Programa 01: Gastos de Funcionamiento Gobiernos Regionales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E2E5381-712F-4467-9F66-9B41E5FEC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35039"/>
            <a:ext cx="8210799" cy="3001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4085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15719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Capítulos 61 al 75, Programa 02 y 03: Inversión Regional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0C91FCC-EB1B-4052-9AE6-BF5BDE87BE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10799" cy="3289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88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9641" y="617886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% Ejecución Presupuestaria de Gastos Acumulada al Mes de Abril 2016 - 2017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Capítulos 61 al 75, Programa 02 y 03: Inversión Regional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504ED3D3-87AF-4353-BD51-9241A0D68508}"/>
              </a:ext>
            </a:extLst>
          </p:cNvPr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los GORES a Abril de 2016 - 2017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0F1CC4E-F7DE-4F89-B0C1-D5802ADE74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01488" cy="4276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801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50912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B3792F4-2C5B-48EB-868E-6D4FE00465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868116"/>
            <a:ext cx="8210800" cy="2641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50912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358E5F9-3D50-4E2B-8FD6-CCAFE9055A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988840"/>
            <a:ext cx="4113768" cy="2515196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7C9017F3-2318-4364-AA0C-3A865715E4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5935" y="1983756"/>
            <a:ext cx="4078003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05,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30132" y="611095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2347364-BA62-4584-9554-D650D942A3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700807"/>
            <a:ext cx="8210799" cy="4410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01, Programa 01: Servicio de Gobierno Interior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D04997C-9524-47A2-AA0D-9992E38AFC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556793"/>
            <a:ext cx="8266025" cy="4891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527470"/>
            <a:ext cx="8406135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04, Programa 01: Oficina Nacional de Emergencia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9D98F5A-2555-427D-8FEC-0BE10EBAB4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868116"/>
            <a:ext cx="8238911" cy="3659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8469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01: Subsecretaría de Desarrollo Regional y Administrativo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015E450-8809-4A09-895C-67DC34FBF8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700809"/>
            <a:ext cx="8238911" cy="4747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2725</TotalTime>
  <Words>1430</Words>
  <Application>Microsoft Office PowerPoint</Application>
  <PresentationFormat>Presentación en pantalla (4:3)</PresentationFormat>
  <Paragraphs>138</Paragraphs>
  <Slides>33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41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Abril de 2017 Partida 05: MINISTERIO DEL INTERIOR Y SEGURIDAD PÚBLICA</vt:lpstr>
      <vt:lpstr>Ejecución Presupuestaria de Gastos Acumulada al Mes de Abril de 2017  Ministerio del Interior y Seguridad Pública</vt:lpstr>
      <vt:lpstr>Ejecución Presupuestaria de Gastos Acumulada al Mes de Abril de 2017  Ministerio del Interior y Seguridad Pública</vt:lpstr>
      <vt:lpstr>Ejecución Presupuestaria de Gastos Acumulada al Mes de Abril de 2017  Ministerio del Interior y Seguridad Pública</vt:lpstr>
      <vt:lpstr>Ejecución Presupuestaria de Gastos Acumulada al Mes de Abril de 2017  Ministerio del Interior y Seguridad Pública</vt:lpstr>
      <vt:lpstr>Ejecución Presupuestaria de Gastos Acumulada al mes de Abril de 2017  Partida 05,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151</cp:revision>
  <cp:lastPrinted>2017-06-20T21:34:02Z</cp:lastPrinted>
  <dcterms:created xsi:type="dcterms:W3CDTF">2016-06-23T13:38:47Z</dcterms:created>
  <dcterms:modified xsi:type="dcterms:W3CDTF">2017-06-21T14:07:04Z</dcterms:modified>
</cp:coreProperties>
</file>