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295" r:id="rId33"/>
    <p:sldId id="296" r:id="rId34"/>
    <p:sldId id="303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Abril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5517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43AE7A-F82C-4F67-9F65-1980C0034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18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155" y="61653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FA00A98-DDF2-4261-9C20-0B6E2DAB8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8"/>
            <a:ext cx="8300576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41433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65B1B97-07AE-4D99-8F20-54C8F6A79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54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2FDC217-12BE-4169-B0E6-4A28F6A19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238911" cy="357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E5134D7-BFD9-479C-91B5-1FDC9464D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24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C2FD8CB-A579-456D-8167-33B909A27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5"/>
            <a:ext cx="8238911" cy="379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890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AF67D12-3AE4-4956-AC72-14B80E4DF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192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A8ED8A-1849-47CC-B231-43B2D6A78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24100"/>
            <a:ext cx="8238911" cy="379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050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 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F2F81D5-23C2-4D21-8E0A-59BA5D7F3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72464" cy="208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821" y="587244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Servicio Nacional para Prevención y Rehabilitación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4B90BC-0464-4831-A84D-425366A2F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8"/>
            <a:ext cx="8210799" cy="393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$3.193.982 millones</a:t>
            </a:r>
            <a:r>
              <a:rPr lang="es-CL" sz="1600" dirty="0">
                <a:latin typeface="+mn-lt"/>
              </a:rPr>
              <a:t>, de los cuales un 39% se destina a gastos en personal, un 21% a iniciativas de inversión, un 20% a transferencias de capital, mientras que un 20% al resto de los subtítulos.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abril ascendió a </a:t>
            </a:r>
            <a:r>
              <a:rPr lang="es-CL" sz="1600" b="1" dirty="0">
                <a:latin typeface="+mn-lt"/>
              </a:rPr>
              <a:t>$240.520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7,5%</a:t>
            </a:r>
            <a:r>
              <a:rPr lang="es-CL" sz="1600" dirty="0">
                <a:latin typeface="+mn-lt"/>
              </a:rPr>
              <a:t> respecto de la ley inicial, gasto inferior en 1,7 puntos porcentuales respecto a igual mes del año 2016.  Sin embargo, la ejecución acumulada </a:t>
            </a:r>
            <a:r>
              <a:rPr lang="es-CL" sz="1600" dirty="0"/>
              <a:t>al primer cuatrimestre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$1.060.706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32,6%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33,2%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abril un aumento consolidado del </a:t>
            </a:r>
            <a:r>
              <a:rPr lang="es-CL" sz="1600" b="1" dirty="0"/>
              <a:t>$61.673 millones</a:t>
            </a:r>
            <a:r>
              <a:rPr lang="es-CL" sz="1600" dirty="0"/>
              <a:t>.  Lo que se traduce en incrementos en la mayoría de sus subtítulos, destacando por su monto los subtítulos 34 “Servicio de la Deuda”, con $56.128 millones; 24 “Transferencias Corrientes”, con $49.362 millones; y, el subtítulo 29 “Adquisición de Activos No Financieros”, con $ 4.185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042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1D56F59-8EBC-488F-9314-D5571E3F1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4"/>
            <a:ext cx="8238911" cy="37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F6110C-EE05-462A-A7D6-627508B36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7"/>
            <a:ext cx="8187200" cy="321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703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C9893C0-05BE-44CB-9B5E-480C02BB6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7426"/>
            <a:ext cx="8300576" cy="180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CFC870-EAD5-494A-BE01-2E1F491D3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163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B0DDDB1-1D6D-4B7E-8098-16D09CA6E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72464" cy="307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EAD768-E1C0-49E3-9353-CF0327C06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17282"/>
            <a:ext cx="8210799" cy="307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8725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01FF6B9-FA22-4E23-912E-E0F79100D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31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5029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A2ABA12-307A-41D0-85A2-C39044DC4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07" y="1868116"/>
            <a:ext cx="8238911" cy="16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552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4F6E4E-F856-410D-B662-53210D534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18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822679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20BEE00-BED8-4804-812C-FEA2E533C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404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>
                <a:latin typeface="+mn-lt"/>
              </a:rPr>
              <a:t>“Iniciativas de inversión” y “transferencia de capital” son los subtítulos que presentan reducciones en su presupuesto con un </a:t>
            </a:r>
            <a:r>
              <a:rPr lang="es-CL" sz="1600" b="1" dirty="0">
                <a:latin typeface="+mn-lt"/>
              </a:rPr>
              <a:t>2,1%</a:t>
            </a:r>
            <a:r>
              <a:rPr lang="es-CL" sz="1600" dirty="0">
                <a:latin typeface="+mn-lt"/>
              </a:rPr>
              <a:t> (</a:t>
            </a:r>
            <a:r>
              <a:rPr lang="es-CL" sz="1600" dirty="0"/>
              <a:t>$13.865 millones) y </a:t>
            </a:r>
            <a:r>
              <a:rPr lang="es-CL" sz="1600" b="1" dirty="0"/>
              <a:t>5,9%</a:t>
            </a:r>
            <a:r>
              <a:rPr lang="es-CL" sz="1600" dirty="0"/>
              <a:t> ($37.342 millones) respectivamente</a:t>
            </a:r>
            <a:r>
              <a:rPr lang="es-CL" sz="1600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19%, 31% y 32% respectivamente), los que al mes de abril alcanzaron niveles de ejecución de </a:t>
            </a:r>
            <a:r>
              <a:rPr lang="es-CL" sz="1600" b="1" dirty="0"/>
              <a:t>36,3%, 34,7% y 31,6%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b="1" dirty="0"/>
              <a:t>Bomberos de Chile </a:t>
            </a:r>
            <a:r>
              <a:rPr lang="es-CL" sz="1600" dirty="0"/>
              <a:t>y la </a:t>
            </a:r>
            <a:r>
              <a:rPr lang="es-CL" sz="1600" b="1" dirty="0"/>
              <a:t>Subsecretaría del Interior</a:t>
            </a:r>
            <a:r>
              <a:rPr lang="es-CL" sz="1600" dirty="0"/>
              <a:t> son</a:t>
            </a:r>
            <a:r>
              <a:rPr lang="es-CL" sz="1600" b="1" dirty="0"/>
              <a:t> </a:t>
            </a:r>
            <a:r>
              <a:rPr lang="es-CL" sz="1600" dirty="0"/>
              <a:t>los programas que presentan el </a:t>
            </a:r>
            <a:r>
              <a:rPr lang="es-CL" sz="1600" b="1" dirty="0"/>
              <a:t>mayor avance con un 61,3% y 59,1% </a:t>
            </a:r>
            <a:r>
              <a:rPr lang="es-CL" sz="1600" dirty="0"/>
              <a:t>respectivamente, explicado el primero por los compromisos asociados al convenio existente y el segundo, por el nivel de gasto en las transferencias corrientes que al mes de abril presenta una ejecución de </a:t>
            </a:r>
            <a:r>
              <a:rPr lang="es-CL" sz="1600" b="1" dirty="0"/>
              <a:t>67,7%, </a:t>
            </a:r>
            <a:r>
              <a:rPr lang="es-CL" sz="1600" dirty="0"/>
              <a:t>representando a su vez el 73,1% del presupuesto vigente de la Subsecretaría.  </a:t>
            </a:r>
            <a:r>
              <a:rPr lang="es-CL" sz="1600" b="1" u="sng" dirty="0"/>
              <a:t>Lo anterior, se debe a los mayores incrementos derivados de las emergencias vividas en el país ($47.847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4,9%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7399FD2-15C1-4EA5-9931-925E19F9E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72464" cy="292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01: Gastos de Funcionamiento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E2E5381-712F-4467-9F66-9B41E5FEC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9"/>
            <a:ext cx="8210799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C91FCC-EB1B-4052-9AE6-BF5BDE87B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641" y="6178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Presupuestaria de Gastos Acumulada al Mes de Abril 2016 - 2017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los GORES a Abril de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F1CC4E-F7DE-4F89-B0C1-D5802ADE7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427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B3792F4-2C5B-48EB-868E-6D4FE0046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68116"/>
            <a:ext cx="8210800" cy="264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358E5F9-3D50-4E2B-8FD6-CCAFE9055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88840"/>
            <a:ext cx="4113768" cy="251519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C9017F3-2318-4364-AA0C-3A865715E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935" y="1983756"/>
            <a:ext cx="407800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30132" y="611095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347364-BA62-4584-9554-D650D942A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7"/>
            <a:ext cx="8210799" cy="441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D04997C-9524-47A2-AA0D-9992E38AF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556793"/>
            <a:ext cx="8266025" cy="48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527470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9D98F5A-2555-427D-8FEC-0BE10EBAB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38911" cy="365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15E450-8809-4A09-895C-67DC34FBF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9"/>
            <a:ext cx="8238911" cy="474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1430</Words>
  <Application>Microsoft Office PowerPoint</Application>
  <PresentationFormat>Presentación en pantalla (4:3)</PresentationFormat>
  <Paragraphs>138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Abril de 2017 Partida 05: MINISTERIO DEL INTERIOR Y SEGURIDAD PÚBLICA</vt:lpstr>
      <vt:lpstr>Ejecución Presupuestaria de Gastos Acumulada al Mes de Abril de 2017  Ministerio del Interior y Seguridad Pública</vt:lpstr>
      <vt:lpstr>Ejecución Presupuestaria de Gastos Acumulada al Mes de Abril de 2017  Ministerio del Interior y Seguridad Pública</vt:lpstr>
      <vt:lpstr>Ejecución Presupuestaria de Gastos Acumulada al Mes de Abril de 2017  Ministerio del Interior y Seguridad Pública</vt:lpstr>
      <vt:lpstr>Ejecución Presupuestaria de Gastos Acumulada al Mes de Abril de 2017  Ministerio del Interior y Seguridad Pública</vt:lpstr>
      <vt:lpstr>Ejecución Presupuestaria de Gastos Acumulada al mes de Abril de 2017  Partida 05,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151</cp:revision>
  <cp:lastPrinted>2017-06-20T21:34:02Z</cp:lastPrinted>
  <dcterms:created xsi:type="dcterms:W3CDTF">2016-06-23T13:38:47Z</dcterms:created>
  <dcterms:modified xsi:type="dcterms:W3CDTF">2017-06-21T14:07:04Z</dcterms:modified>
</cp:coreProperties>
</file>