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299" r:id="rId5"/>
    <p:sldId id="264" r:id="rId6"/>
    <p:sldId id="265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Abril 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04: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CONTRALORÍA GENERAL DE LA REPÚBLICA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Junio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Abril 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340768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Con un presupuesto vigente de </a:t>
            </a:r>
            <a:r>
              <a:rPr lang="es-CL" sz="1600" b="1" dirty="0" smtClean="0"/>
              <a:t>$73.198 millones</a:t>
            </a:r>
            <a:r>
              <a:rPr lang="es-CL" sz="1600" dirty="0" smtClean="0"/>
              <a:t>, </a:t>
            </a:r>
            <a:r>
              <a:rPr lang="es-CL" sz="1600" dirty="0"/>
              <a:t>la ejecución </a:t>
            </a:r>
            <a:r>
              <a:rPr lang="es-CL" sz="1600" dirty="0" smtClean="0"/>
              <a:t>de la Partida </a:t>
            </a:r>
            <a:r>
              <a:rPr lang="es-CL" sz="1600" dirty="0"/>
              <a:t>al mes de </a:t>
            </a:r>
            <a:r>
              <a:rPr lang="es-CL" sz="1600" dirty="0" smtClean="0"/>
              <a:t>abril fue de $7.185 millones, equivalente a un 9,8%. Con ello, la ejecución acumulada ascendió </a:t>
            </a:r>
            <a:r>
              <a:rPr lang="es-CL" sz="1600" dirty="0"/>
              <a:t>a </a:t>
            </a:r>
            <a:r>
              <a:rPr lang="es-CL" sz="1600" b="1" dirty="0" smtClean="0"/>
              <a:t>$25.044 </a:t>
            </a:r>
            <a:r>
              <a:rPr lang="es-CL" sz="1600" b="1" dirty="0"/>
              <a:t>millones</a:t>
            </a:r>
            <a:r>
              <a:rPr lang="es-CL" sz="1600" dirty="0"/>
              <a:t>, equivalente a un gasto de </a:t>
            </a:r>
            <a:r>
              <a:rPr lang="es-CL" sz="1600" b="1" dirty="0" smtClean="0"/>
              <a:t>34,2%.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 smtClean="0"/>
              <a:t>La mayor erogación, se registra en el Subtítulo 22 Gasto e Personal, que representa el 65% de los recursos de Contraloría General de la República</a:t>
            </a:r>
            <a:r>
              <a:rPr lang="es-CL" sz="1600" b="1" dirty="0" smtClean="0"/>
              <a:t>, con una ejecución de 35,9%</a:t>
            </a:r>
            <a:r>
              <a:rPr lang="es-CL" sz="1600" dirty="0" smtClean="0"/>
              <a:t>. </a:t>
            </a:r>
            <a:endParaRPr lang="es-CL" sz="1600" dirty="0"/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CL" sz="1600" dirty="0" smtClean="0"/>
              <a:t>Las </a:t>
            </a:r>
            <a:r>
              <a:rPr lang="es-CL" sz="1600" b="1" dirty="0" smtClean="0"/>
              <a:t>Iniciativas de Inversión</a:t>
            </a:r>
            <a:r>
              <a:rPr lang="es-CL" sz="1600" dirty="0" smtClean="0"/>
              <a:t>, Subtítulo 31, contiene un presupuesto de $2,880 millones y presente cero avance al mes de enero.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3"/>
            </a:pPr>
            <a:r>
              <a:rPr lang="es-MX" sz="1600" dirty="0" smtClean="0"/>
              <a:t>La </a:t>
            </a:r>
            <a:r>
              <a:rPr lang="es-MX" sz="1600" b="1" dirty="0" smtClean="0"/>
              <a:t>Adquisición de Activos No Financieros</a:t>
            </a:r>
            <a:r>
              <a:rPr lang="es-MX" sz="1600" dirty="0" smtClean="0"/>
              <a:t>, con un presupuesto de $3.362 millones,  presenta un 4,4% de </a:t>
            </a:r>
            <a:r>
              <a:rPr lang="es-MX" sz="1600" dirty="0" smtClean="0"/>
              <a:t>ejecución en los primeros 4 meses </a:t>
            </a:r>
            <a:r>
              <a:rPr lang="es-MX" sz="1600" smtClean="0"/>
              <a:t>del año.</a:t>
            </a:r>
            <a:endParaRPr lang="es-CL" sz="1600" dirty="0" smtClean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793856"/>
            <a:ext cx="8229600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1210"/>
            <a:ext cx="4584589" cy="287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20888"/>
            <a:ext cx="4176464" cy="287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6381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5229200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947308"/>
              </p:ext>
            </p:extLst>
          </p:nvPr>
        </p:nvGraphicFramePr>
        <p:xfrm>
          <a:off x="481475" y="2204864"/>
          <a:ext cx="8039098" cy="2019300"/>
        </p:xfrm>
        <a:graphic>
          <a:graphicData uri="http://schemas.openxmlformats.org/drawingml/2006/table">
            <a:tbl>
              <a:tblPr/>
              <a:tblGrid>
                <a:gridCol w="786880"/>
                <a:gridCol w="2278430"/>
                <a:gridCol w="786880"/>
                <a:gridCol w="857347"/>
                <a:gridCol w="857347"/>
                <a:gridCol w="801561"/>
                <a:gridCol w="833858"/>
                <a:gridCol w="836795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25.044.508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19.963.470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2.551.835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149.075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241" y="6381328"/>
            <a:ext cx="8085583" cy="32239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</a:t>
            </a:r>
            <a:r>
              <a:rPr lang="es-CL" sz="1050" dirty="0" smtClean="0"/>
              <a:t>Informes </a:t>
            </a:r>
            <a:r>
              <a:rPr lang="es-CL" sz="1050" dirty="0"/>
              <a:t>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mes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Abril</a:t>
            </a: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04, Capítulo 01,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Programa 01: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CONTRALORÍA GENERAL DE LA REPÚBLICA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1412776"/>
            <a:ext cx="820148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729712"/>
              </p:ext>
            </p:extLst>
          </p:nvPr>
        </p:nvGraphicFramePr>
        <p:xfrm>
          <a:off x="802024" y="1868116"/>
          <a:ext cx="7435422" cy="4526328"/>
        </p:xfrm>
        <a:graphic>
          <a:graphicData uri="http://schemas.openxmlformats.org/drawingml/2006/table">
            <a:tbl>
              <a:tblPr/>
              <a:tblGrid>
                <a:gridCol w="329514"/>
                <a:gridCol w="390535"/>
                <a:gridCol w="353923"/>
                <a:gridCol w="2050309"/>
                <a:gridCol w="732253"/>
                <a:gridCol w="695641"/>
                <a:gridCol w="686488"/>
                <a:gridCol w="732253"/>
                <a:gridCol w="732253"/>
                <a:gridCol w="732253"/>
              </a:tblGrid>
              <a:tr h="183138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93022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76423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73.198.712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75.153.333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25.044.508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34,2%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55.560.295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19.963.470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10.046.530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2.551.835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112.633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8.995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13.976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1.826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386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7.169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INTEGROS AL FISCO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Impuestos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5.119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930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3.362.822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149.075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25.750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10.010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38,9%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51.500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2.971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1.883.115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55.825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1.402.457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80.269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INICIATIVAS DE INVERSIÓN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Proyectos     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2.880.121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1.231.192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3.185.813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2.370.759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192,6%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74,4%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Amortización Deuda Externa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994.295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329.335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33,1%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Intereses Deuda Externa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236.897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86.803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36,6%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831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 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1.954.621</a:t>
                      </a:r>
                    </a:p>
                  </a:txBody>
                  <a:tcPr marL="9157" marR="9157" marT="915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157" marR="9157" marT="915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2368</TotalTime>
  <Words>670</Words>
  <Application>Microsoft Office PowerPoint</Application>
  <PresentationFormat>Presentación en pantalla (4:3)</PresentationFormat>
  <Paragraphs>321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1_Tema de Office</vt:lpstr>
      <vt:lpstr>Tema de Office</vt:lpstr>
      <vt:lpstr>Imagen de mapa de bits</vt:lpstr>
      <vt:lpstr>EJECUCIÓN PRESUPUESTARIA DE GASTOS ACUMULADA al mes de Abril de 2017 Partida 04: CONTRALORÍA GENERAL DE LA REPÚBLICA</vt:lpstr>
      <vt:lpstr>Ejecución Presupuestaria de Gastos Acumulada al mes de Abril de 2017  Contraloría General de la República</vt:lpstr>
      <vt:lpstr>Ejecución Presupuestaria de Gastos Acumulada al mes de Abril de 2017  Contraloría General de la República</vt:lpstr>
      <vt:lpstr>Ejecución Presupuestaria de Gastos Acumulada al mes de Abril de 2017  Contraloría General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142</cp:revision>
  <cp:lastPrinted>2016-10-11T11:56:42Z</cp:lastPrinted>
  <dcterms:created xsi:type="dcterms:W3CDTF">2016-06-23T13:38:47Z</dcterms:created>
  <dcterms:modified xsi:type="dcterms:W3CDTF">2017-06-08T14:35:53Z</dcterms:modified>
</cp:coreProperties>
</file>