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package" Target="../embeddings/Hoja_de_c_lculo_de_Microsoft_Excel2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Diciembre </a:t>
            </a:r>
            <a:r>
              <a:rPr lang="es-CL" sz="2400" b="1" dirty="0" smtClean="0">
                <a:latin typeface="+mn-lt"/>
              </a:rPr>
              <a:t>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LA MUJER Y LA EQUIDAD DE GÉNERO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sz="1600" dirty="0"/>
              <a:t>En consideración a que el </a:t>
            </a:r>
            <a:r>
              <a:rPr lang="es-ES" sz="1600" dirty="0" smtClean="0"/>
              <a:t>10 de Junio de 2016 </a:t>
            </a:r>
            <a:r>
              <a:rPr lang="es-ES" sz="1600" dirty="0"/>
              <a:t>queda totalmente tramitado el Decreto N° </a:t>
            </a:r>
            <a:r>
              <a:rPr lang="es-ES" sz="1600" dirty="0" smtClean="0"/>
              <a:t>639, </a:t>
            </a:r>
            <a:r>
              <a:rPr lang="es-ES" sz="1600" dirty="0"/>
              <a:t>de fecha </a:t>
            </a:r>
            <a:r>
              <a:rPr lang="es-ES" sz="1600" dirty="0" smtClean="0"/>
              <a:t>19/05/2016, que crea </a:t>
            </a:r>
            <a:r>
              <a:rPr lang="es-ES" sz="1600" dirty="0"/>
              <a:t>el presupuesto </a:t>
            </a:r>
            <a:r>
              <a:rPr lang="es-ES" sz="1600" dirty="0" smtClean="0"/>
              <a:t>de la Subsecretaría de la Mujer y la Equidad de Género y del Servicio Nacional de la Mujer y la Equidad de Género y sus respectivos programas, </a:t>
            </a:r>
            <a:r>
              <a:rPr lang="es-ES" sz="1600" dirty="0"/>
              <a:t>modificándose el presupuesto del </a:t>
            </a:r>
            <a:r>
              <a:rPr lang="es-ES" sz="1600" dirty="0" smtClean="0"/>
              <a:t>Tesoro Público y del Ministerio de Desarrollo Social, </a:t>
            </a:r>
            <a:r>
              <a:rPr lang="es-ES" sz="1600" dirty="0"/>
              <a:t>el presente Informe </a:t>
            </a:r>
            <a:r>
              <a:rPr lang="es-ES" sz="1600" dirty="0" smtClean="0"/>
              <a:t>enfatizar</a:t>
            </a:r>
            <a:r>
              <a:rPr lang="es-ES" sz="1600" dirty="0"/>
              <a:t>, sobre la información mensual de ejecución presupuestaria, presentada por la Dirección de Presupuestos (DIPRES) del Ministerio de Hacienda, </a:t>
            </a:r>
            <a:r>
              <a:rPr lang="es-ES" sz="1600" dirty="0" smtClean="0"/>
              <a:t>al mes de </a:t>
            </a:r>
            <a:r>
              <a:rPr lang="es-ES" sz="1600" dirty="0" smtClean="0"/>
              <a:t>Diciembre, </a:t>
            </a:r>
            <a:r>
              <a:rPr lang="es-ES" sz="1600" dirty="0"/>
              <a:t>comparándolo con el presupuesto vigente al </a:t>
            </a:r>
            <a:r>
              <a:rPr lang="es-ES" sz="1600" dirty="0" smtClean="0"/>
              <a:t>30 del mismo mes.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Al </a:t>
            </a:r>
            <a:r>
              <a:rPr lang="es-CL" sz="1600" dirty="0"/>
              <a:t>mes de </a:t>
            </a:r>
            <a:r>
              <a:rPr lang="es-CL" sz="1600" dirty="0" smtClean="0"/>
              <a:t>Diciembre, </a:t>
            </a:r>
            <a:r>
              <a:rPr lang="es-CL" sz="1600" dirty="0" smtClean="0"/>
              <a:t>el Presupuesto del Ministerio fue de </a:t>
            </a:r>
            <a:r>
              <a:rPr lang="es-CL" sz="1600" b="1" dirty="0" smtClean="0"/>
              <a:t>$</a:t>
            </a:r>
            <a:r>
              <a:rPr lang="es-CL" sz="1600" b="1" dirty="0" smtClean="0"/>
              <a:t>26.777 </a:t>
            </a:r>
            <a:r>
              <a:rPr lang="es-CL" sz="1600" b="1" dirty="0" smtClean="0"/>
              <a:t>millones </a:t>
            </a:r>
            <a:r>
              <a:rPr lang="es-CL" sz="1600" dirty="0" smtClean="0"/>
              <a:t>y la </a:t>
            </a:r>
            <a:r>
              <a:rPr lang="es-CL" sz="1600" dirty="0"/>
              <a:t>ejecución </a:t>
            </a:r>
            <a:r>
              <a:rPr lang="es-CL" sz="1600" dirty="0" smtClean="0"/>
              <a:t>ascendió </a:t>
            </a:r>
            <a:r>
              <a:rPr lang="es-CL" sz="1600" dirty="0"/>
              <a:t>a </a:t>
            </a:r>
            <a:r>
              <a:rPr lang="es-CL" sz="1600" b="1" dirty="0" smtClean="0"/>
              <a:t>$22.852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85,3%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</a:t>
            </a:r>
            <a:r>
              <a:rPr lang="es-CL" sz="1600" dirty="0" smtClean="0"/>
              <a:t>.  Lo anterior no considera el presupuesto disponible por el Servicio Nacional de la Mujer dentro del Ministerio de Desarrollo Social, que ascendió a los $</a:t>
            </a:r>
            <a:r>
              <a:rPr lang="es-CL" sz="1600" dirty="0" smtClean="0"/>
              <a:t>26.468 </a:t>
            </a:r>
            <a:r>
              <a:rPr lang="es-CL" sz="1600" dirty="0" smtClean="0"/>
              <a:t>millones y un gasto devengado de </a:t>
            </a:r>
            <a:r>
              <a:rPr lang="es-CL" sz="1600" dirty="0" smtClean="0"/>
              <a:t>92,3%.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Si se consideran los recursos disponibles en el Ministerio de Desarrollo Social hasta el mes de junio, el gasto alcanza los $</a:t>
            </a:r>
            <a:r>
              <a:rPr lang="es-CL" sz="1600" dirty="0" smtClean="0"/>
              <a:t>47.270 </a:t>
            </a:r>
            <a:r>
              <a:rPr lang="es-CL" sz="1600" dirty="0" smtClean="0"/>
              <a:t>millones, equivalentes a un </a:t>
            </a:r>
            <a:r>
              <a:rPr lang="es-CL" sz="1600" dirty="0" smtClean="0"/>
              <a:t>88,8%.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el </a:t>
            </a:r>
            <a:r>
              <a:rPr lang="es-CL" sz="1600" dirty="0" smtClean="0"/>
              <a:t>81% </a:t>
            </a:r>
            <a:r>
              <a:rPr lang="es-CL" sz="1600" dirty="0"/>
              <a:t>del presupuesto vigente, se concentra en el Servicio Nacional de la Mujer y la Equidad de Género (</a:t>
            </a:r>
            <a:r>
              <a:rPr lang="es-CL" sz="1600" dirty="0" smtClean="0"/>
              <a:t>58%) </a:t>
            </a:r>
            <a:r>
              <a:rPr lang="es-CL" sz="1600" dirty="0"/>
              <a:t>y Prevención y Atención de la Violencia contra las Mujeres (</a:t>
            </a:r>
            <a:r>
              <a:rPr lang="es-CL" sz="1600" dirty="0" smtClean="0"/>
              <a:t>23%), </a:t>
            </a:r>
            <a:r>
              <a:rPr lang="es-CL" sz="1600" dirty="0"/>
              <a:t>los que al mes de </a:t>
            </a:r>
            <a:r>
              <a:rPr lang="es-CL" sz="1600" dirty="0" smtClean="0"/>
              <a:t>Diciembre </a:t>
            </a:r>
            <a:r>
              <a:rPr lang="es-CL" sz="1600" dirty="0"/>
              <a:t>alcanzaron niveles de ejecución de  </a:t>
            </a:r>
            <a:r>
              <a:rPr lang="es-CL" sz="1600" dirty="0" smtClean="0"/>
              <a:t>83,7% </a:t>
            </a:r>
            <a:r>
              <a:rPr lang="es-CL" sz="1600" dirty="0"/>
              <a:t>y </a:t>
            </a:r>
            <a:r>
              <a:rPr lang="es-CL" sz="1600" dirty="0" smtClean="0"/>
              <a:t>91,2% </a:t>
            </a:r>
            <a:r>
              <a:rPr lang="es-CL" sz="16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 smtClean="0"/>
              <a:t>La Subsecretaría de a Mujer y la Equidad de Género es el </a:t>
            </a:r>
            <a:r>
              <a:rPr lang="es-CL" sz="1600" dirty="0"/>
              <a:t>que presenta el </a:t>
            </a:r>
            <a:r>
              <a:rPr lang="es-CL" sz="1600" dirty="0" smtClean="0"/>
              <a:t>menor avance </a:t>
            </a:r>
            <a:r>
              <a:rPr lang="es-CL" sz="1600" dirty="0"/>
              <a:t>con un </a:t>
            </a:r>
            <a:r>
              <a:rPr lang="es-CL" sz="1600" dirty="0" smtClean="0"/>
              <a:t>81,2%, </a:t>
            </a:r>
            <a:r>
              <a:rPr lang="es-CL" sz="1600" dirty="0" smtClean="0"/>
              <a:t>explicado principalmente por el bajo nivel de gasto del subtítulo 21 “Gasto en Personal” que representa el </a:t>
            </a:r>
            <a:r>
              <a:rPr lang="es-CL" sz="1600" dirty="0" smtClean="0"/>
              <a:t>49% </a:t>
            </a:r>
            <a:r>
              <a:rPr lang="es-CL" sz="1600" dirty="0" smtClean="0"/>
              <a:t>de la Subsecretaría, registrando una erogación del </a:t>
            </a:r>
            <a:r>
              <a:rPr lang="es-CL" sz="1600" dirty="0" smtClean="0"/>
              <a:t>64,4%, </a:t>
            </a:r>
            <a:r>
              <a:rPr lang="es-CL" sz="1600" dirty="0" smtClean="0"/>
              <a:t>y,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 smtClean="0"/>
              <a:t>El programa </a:t>
            </a:r>
            <a:r>
              <a:rPr lang="es-CL" sz="1600" dirty="0" smtClean="0"/>
              <a:t>“Mujer y Trabajo” </a:t>
            </a:r>
            <a:r>
              <a:rPr lang="es-CL" sz="1600" dirty="0"/>
              <a:t>es </a:t>
            </a:r>
            <a:r>
              <a:rPr lang="es-CL" sz="1600" dirty="0" smtClean="0"/>
              <a:t>el </a:t>
            </a:r>
            <a:r>
              <a:rPr lang="es-CL" sz="1600" dirty="0"/>
              <a:t>que presenta la ejecución </a:t>
            </a:r>
            <a:r>
              <a:rPr lang="es-CL" sz="1600" dirty="0" smtClean="0"/>
              <a:t>mayor con </a:t>
            </a:r>
            <a:r>
              <a:rPr lang="es-CL" sz="1600" dirty="0"/>
              <a:t>un </a:t>
            </a:r>
            <a:r>
              <a:rPr lang="es-CL" sz="1600" dirty="0" smtClean="0"/>
              <a:t>100%.</a:t>
            </a: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64502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657905"/>
              </p:ext>
            </p:extLst>
          </p:nvPr>
        </p:nvGraphicFramePr>
        <p:xfrm>
          <a:off x="386225" y="1772816"/>
          <a:ext cx="8238664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Hoja de cálculo" r:id="rId3" imgW="8105784" imgH="1838248" progId="Excel.Sheet.12">
                  <p:embed/>
                </p:oleObj>
              </mc:Choice>
              <mc:Fallback>
                <p:oleObj name="Hoja de cálculo" r:id="rId3" imgW="8105784" imgH="18382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5" y="1772816"/>
                        <a:ext cx="8238664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1642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539335"/>
              </p:ext>
            </p:extLst>
          </p:nvPr>
        </p:nvGraphicFramePr>
        <p:xfrm>
          <a:off x="467545" y="1700808"/>
          <a:ext cx="8148279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Hoja de cálculo" r:id="rId4" imgW="8419996" imgH="1457371" progId="Excel.Sheet.12">
                  <p:embed/>
                </p:oleObj>
              </mc:Choice>
              <mc:Fallback>
                <p:oleObj name="Hoja de cálculo" r:id="rId4" imgW="8419996" imgH="145737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5" y="1700808"/>
                        <a:ext cx="8148279" cy="1457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3600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LA MUJER Y LA EQUIDAD DE GÉNERO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249252"/>
              </p:ext>
            </p:extLst>
          </p:nvPr>
        </p:nvGraphicFramePr>
        <p:xfrm>
          <a:off x="414336" y="1955279"/>
          <a:ext cx="8334128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Hoja de cálculo" r:id="rId3" imgW="8639188" imgH="2409697" progId="Excel.Sheet.12">
                  <p:embed/>
                </p:oleObj>
              </mc:Choice>
              <mc:Fallback>
                <p:oleObj name="Hoja de cálculo" r:id="rId3" imgW="8639188" imgH="24096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55279"/>
                        <a:ext cx="8334128" cy="240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685391"/>
              </p:ext>
            </p:extLst>
          </p:nvPr>
        </p:nvGraphicFramePr>
        <p:xfrm>
          <a:off x="467543" y="1916832"/>
          <a:ext cx="8157591" cy="385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Hoja de cálculo" r:id="rId3" imgW="8648636" imgH="3857621" progId="Excel.Sheet.12">
                  <p:embed/>
                </p:oleObj>
              </mc:Choice>
              <mc:Fallback>
                <p:oleObj name="Hoja de cálculo" r:id="rId3" imgW="8648636" imgH="38576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3" y="1916832"/>
                        <a:ext cx="8157591" cy="3857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5760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MUJER Y TRABAJO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494785"/>
              </p:ext>
            </p:extLst>
          </p:nvPr>
        </p:nvGraphicFramePr>
        <p:xfrm>
          <a:off x="412828" y="1817564"/>
          <a:ext cx="8238911" cy="279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Hoja de cálculo" r:id="rId3" imgW="8648636" imgH="2790843" progId="Excel.Sheet.12">
                  <p:embed/>
                </p:oleObj>
              </mc:Choice>
              <mc:Fallback>
                <p:oleObj name="Hoja de cálculo" r:id="rId3" imgW="8648636" imgH="27908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2828" y="1817564"/>
                        <a:ext cx="8238911" cy="279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13479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131190"/>
              </p:ext>
            </p:extLst>
          </p:nvPr>
        </p:nvGraphicFramePr>
        <p:xfrm>
          <a:off x="414336" y="1988840"/>
          <a:ext cx="8334128" cy="313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Hoja de cálculo" r:id="rId3" imgW="8648636" imgH="3133659" progId="Excel.Sheet.12">
                  <p:embed/>
                </p:oleObj>
              </mc:Choice>
              <mc:Fallback>
                <p:oleObj name="Hoja de cálculo" r:id="rId3" imgW="8648636" imgH="31336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334128" cy="3133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2184</TotalTime>
  <Words>587</Words>
  <Application>Microsoft Office PowerPoint</Application>
  <PresentationFormat>Presentación en pantalla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Diciembre de 2016 Partida 27: MINISTERIO DE LA MUJER Y LA EQUIDAD DE GÉNERO</vt:lpstr>
      <vt:lpstr>Ejecución Presupuestaria de Gastos Acumulada al mes de Diciembre de 2016  Ministerio de la Mujer y la Equidad de Género</vt:lpstr>
      <vt:lpstr>Ejecución Presupuestaria de Gastos Acumulada al mes de Diciembre de 2016  Ministerio de la Mujer y la Equidad de Género</vt:lpstr>
      <vt:lpstr>Ejecución Presupuestaria de Gastos Acumulada al mes de Diciembre de 2016  Ministerio de la Mujer y la Equidad de Género</vt:lpstr>
      <vt:lpstr>Ejecución Presupuestaria de Gastos Acumulada al mes de Diciembre de 2016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PRESUPUESTO1</cp:lastModifiedBy>
  <cp:revision>124</cp:revision>
  <cp:lastPrinted>2016-10-11T11:56:42Z</cp:lastPrinted>
  <dcterms:created xsi:type="dcterms:W3CDTF">2016-06-23T13:38:47Z</dcterms:created>
  <dcterms:modified xsi:type="dcterms:W3CDTF">2017-03-14T17:44:04Z</dcterms:modified>
</cp:coreProperties>
</file>