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300" r:id="rId10"/>
    <p:sldId id="301" r:id="rId11"/>
    <p:sldId id="302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package" Target="../embeddings/Hoja_de_c_lculo_de_Microsoft_Excel2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Diciembre </a:t>
            </a:r>
            <a:r>
              <a:rPr lang="es-CL" sz="2400" b="1" dirty="0" smtClean="0">
                <a:latin typeface="+mn-lt"/>
              </a:rPr>
              <a:t>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3246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495744"/>
              </p:ext>
            </p:extLst>
          </p:nvPr>
        </p:nvGraphicFramePr>
        <p:xfrm>
          <a:off x="414336" y="1803995"/>
          <a:ext cx="8201488" cy="450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Hoja de cálculo" r:id="rId3" imgW="8648636" imgH="4505191" progId="Excel.Sheet.12">
                  <p:embed/>
                </p:oleObj>
              </mc:Choice>
              <mc:Fallback>
                <p:oleObj name="Hoja de cálculo" r:id="rId3" imgW="8648636" imgH="45051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03995"/>
                        <a:ext cx="8201488" cy="450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6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Al </a:t>
            </a:r>
            <a:r>
              <a:rPr lang="es-CL" sz="1600" dirty="0"/>
              <a:t>mes de </a:t>
            </a:r>
            <a:r>
              <a:rPr lang="es-CL" sz="1600" dirty="0" smtClean="0"/>
              <a:t>Diciembre, </a:t>
            </a:r>
            <a:r>
              <a:rPr lang="es-CL" sz="1600" dirty="0" smtClean="0"/>
              <a:t>el Ministerio registró una ejecución que ascendió </a:t>
            </a:r>
            <a:r>
              <a:rPr lang="es-CL" sz="1600" dirty="0"/>
              <a:t>a </a:t>
            </a:r>
            <a:r>
              <a:rPr lang="es-CL" sz="1600" b="1" dirty="0" smtClean="0"/>
              <a:t>$115.817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92,3%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cuanto a los programas, el </a:t>
            </a:r>
            <a:r>
              <a:rPr lang="es-CL" sz="1600" dirty="0" smtClean="0"/>
              <a:t>91% </a:t>
            </a:r>
            <a:r>
              <a:rPr lang="es-CL" sz="1600" dirty="0"/>
              <a:t>del presupuesto vigente, se concentra en </a:t>
            </a:r>
            <a:r>
              <a:rPr lang="es-CL" sz="1600" dirty="0" smtClean="0"/>
              <a:t>el </a:t>
            </a:r>
            <a:r>
              <a:rPr lang="es-CL" sz="1600" b="1" dirty="0" smtClean="0"/>
              <a:t>Instituto Nacional de Deporte</a:t>
            </a:r>
            <a:r>
              <a:rPr lang="es-CL" sz="1600" dirty="0" smtClean="0"/>
              <a:t> que, </a:t>
            </a:r>
            <a:r>
              <a:rPr lang="es-CL" sz="1600" dirty="0"/>
              <a:t>al mes de </a:t>
            </a:r>
            <a:r>
              <a:rPr lang="es-CL" sz="1600" dirty="0" smtClean="0"/>
              <a:t>Diciembre </a:t>
            </a:r>
            <a:r>
              <a:rPr lang="es-CL" sz="1600" dirty="0" smtClean="0"/>
              <a:t>alcanzó un nivel </a:t>
            </a:r>
            <a:r>
              <a:rPr lang="es-CL" sz="1600" dirty="0"/>
              <a:t>de ejecución de </a:t>
            </a:r>
            <a:r>
              <a:rPr lang="es-CL" sz="1600" b="1" dirty="0" smtClean="0"/>
              <a:t>92,3%, </a:t>
            </a:r>
            <a:r>
              <a:rPr lang="es-CL" sz="1600" dirty="0" smtClean="0"/>
              <a:t>explicado por el nivel de gasto en iniciativas de inversión que totalizó una erogación de </a:t>
            </a:r>
            <a:r>
              <a:rPr lang="es-CL" sz="1600" b="1" dirty="0" smtClean="0"/>
              <a:t>62,7%</a:t>
            </a:r>
            <a:r>
              <a:rPr lang="es-CL" sz="1600" dirty="0" smtClean="0"/>
              <a:t>, </a:t>
            </a:r>
            <a:r>
              <a:rPr lang="es-CL" sz="1600" dirty="0" smtClean="0"/>
              <a:t>y una participación dentro del programa del </a:t>
            </a:r>
            <a:r>
              <a:rPr lang="es-CL" sz="1600" dirty="0" smtClean="0"/>
              <a:t>15,9%, dicho subtítulo considera una rebaja presupuestaria de $16.772 millones.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b="1" dirty="0" smtClean="0"/>
              <a:t>Subsecretaría del Deporte </a:t>
            </a:r>
            <a:r>
              <a:rPr lang="es-CL" sz="1600" dirty="0" smtClean="0"/>
              <a:t>presentó un </a:t>
            </a:r>
            <a:r>
              <a:rPr lang="es-CL" sz="1600" b="1" dirty="0" smtClean="0"/>
              <a:t>avance de </a:t>
            </a:r>
            <a:r>
              <a:rPr lang="es-CL" sz="1600" b="1" dirty="0" smtClean="0"/>
              <a:t>92,5%</a:t>
            </a:r>
            <a:r>
              <a:rPr lang="es-CL" sz="1600" dirty="0" smtClean="0"/>
              <a:t>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la fecha el presupuesto de la Partida registró una </a:t>
            </a:r>
            <a:r>
              <a:rPr lang="es-CL" sz="1600" b="1" dirty="0"/>
              <a:t>reducción neta del presupuesto por $16.453 millones</a:t>
            </a:r>
            <a:r>
              <a:rPr lang="es-CL" sz="1600" dirty="0"/>
              <a:t>, que representa una disminución del 11,6% del presupuesto aprobado en la Ley, destacando los siguientes movimientos</a:t>
            </a:r>
            <a:r>
              <a:rPr lang="es-CL" sz="1600" dirty="0" smtClean="0"/>
              <a:t>:</a:t>
            </a:r>
            <a:endParaRPr lang="es-CL" sz="1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722313" indent="-368300" algn="just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 smtClean="0"/>
              <a:t>Rebaja </a:t>
            </a:r>
            <a:r>
              <a:rPr lang="es-CL" sz="1600" b="1" dirty="0"/>
              <a:t>por $19.248 millones</a:t>
            </a:r>
            <a:r>
              <a:rPr lang="es-CL" sz="1600" dirty="0"/>
              <a:t>, que afectan principalmente a los subtítulos </a:t>
            </a:r>
            <a:r>
              <a:rPr lang="es-CL" sz="1600" b="1" dirty="0"/>
              <a:t>iniciativas de inversión, por $16.771 millones; y, transferencias de capital, por $2.286 millones, </a:t>
            </a:r>
            <a:r>
              <a:rPr lang="es-CL" sz="1600" dirty="0"/>
              <a:t>ambas disminuciones representan el </a:t>
            </a:r>
            <a:r>
              <a:rPr lang="es-CL" sz="1600" b="1" dirty="0"/>
              <a:t>99%</a:t>
            </a:r>
            <a:r>
              <a:rPr lang="es-CL" sz="1600" dirty="0"/>
              <a:t> de las rebajas existentes.</a:t>
            </a:r>
          </a:p>
          <a:p>
            <a:pPr marL="722313" indent="-368300" algn="just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 smtClean="0"/>
              <a:t>Incrementos </a:t>
            </a:r>
            <a:r>
              <a:rPr lang="es-CL" sz="1600" b="1" dirty="0" smtClean="0"/>
              <a:t>por </a:t>
            </a:r>
            <a:r>
              <a:rPr lang="es-CL" sz="1600" b="1" dirty="0" smtClean="0"/>
              <a:t>$2.794 </a:t>
            </a:r>
            <a:r>
              <a:rPr lang="es-CL" sz="1600" b="1" dirty="0" smtClean="0"/>
              <a:t>millones</a:t>
            </a:r>
            <a:r>
              <a:rPr lang="es-CL" sz="1600" dirty="0" smtClean="0"/>
              <a:t>, que impactan principalmente a los subtítulo </a:t>
            </a:r>
            <a:r>
              <a:rPr lang="es-CL" sz="1600" b="1" dirty="0" smtClean="0"/>
              <a:t>gastos en personal, por $</a:t>
            </a:r>
            <a:r>
              <a:rPr lang="es-CL" sz="1600" b="1" dirty="0" smtClean="0"/>
              <a:t>1.375 </a:t>
            </a:r>
            <a:r>
              <a:rPr lang="es-CL" sz="1600" b="1" dirty="0" smtClean="0"/>
              <a:t>millones;  </a:t>
            </a:r>
            <a:r>
              <a:rPr lang="es-CL" sz="1600" dirty="0" smtClean="0"/>
              <a:t>y , </a:t>
            </a:r>
            <a:r>
              <a:rPr lang="es-CL" sz="1600" b="1" dirty="0" smtClean="0"/>
              <a:t>transferencias corrientes, por </a:t>
            </a:r>
            <a:r>
              <a:rPr lang="es-CL" sz="1600" b="1" dirty="0" smtClean="0"/>
              <a:t>$1.135 millones, </a:t>
            </a:r>
            <a:r>
              <a:rPr lang="es-CL" sz="1600" dirty="0" smtClean="0"/>
              <a:t>ambos incrementos representan el 89,9% de los aumentos registrados</a:t>
            </a:r>
            <a:r>
              <a:rPr lang="es-CL" sz="1600" b="1" dirty="0" smtClean="0"/>
              <a:t>.</a:t>
            </a:r>
            <a:endParaRPr lang="es-CL" sz="1600" b="1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 smtClean="0"/>
              <a:t>Los mayores gastos se </a:t>
            </a:r>
            <a:r>
              <a:rPr lang="es-CL" sz="1600" dirty="0"/>
              <a:t>registra en </a:t>
            </a:r>
            <a:r>
              <a:rPr lang="es-CL" sz="1600" b="1" dirty="0" smtClean="0"/>
              <a:t>servicio de la deuda</a:t>
            </a:r>
            <a:r>
              <a:rPr lang="es-CL" sz="1600" dirty="0" smtClean="0"/>
              <a:t>, </a:t>
            </a:r>
            <a:r>
              <a:rPr lang="es-CL" sz="1600" dirty="0"/>
              <a:t>con </a:t>
            </a:r>
            <a:r>
              <a:rPr lang="es-CL" sz="1600" b="1" dirty="0" smtClean="0"/>
              <a:t>98,3%</a:t>
            </a:r>
            <a:r>
              <a:rPr lang="es-CL" sz="1600" dirty="0" smtClean="0"/>
              <a:t> y en </a:t>
            </a:r>
            <a:r>
              <a:rPr lang="es-CL" sz="1600" b="1" dirty="0" smtClean="0"/>
              <a:t>transferencias de capital</a:t>
            </a:r>
            <a:r>
              <a:rPr lang="es-CL" sz="1600" dirty="0" smtClean="0"/>
              <a:t> que presentó una ejecución de </a:t>
            </a:r>
            <a:r>
              <a:rPr lang="es-CL" sz="1600" b="1" dirty="0" smtClean="0"/>
              <a:t>95,4%</a:t>
            </a:r>
            <a:r>
              <a:rPr lang="es-CL" sz="1600" dirty="0" smtClean="0"/>
              <a:t>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 smtClean="0"/>
              <a:t>El menor </a:t>
            </a:r>
            <a:r>
              <a:rPr lang="es-CL" sz="1600" dirty="0"/>
              <a:t>nivel de ejecución </a:t>
            </a:r>
            <a:r>
              <a:rPr lang="es-CL" sz="1600" dirty="0" smtClean="0"/>
              <a:t>se registra en</a:t>
            </a:r>
            <a:r>
              <a:rPr lang="es-CL" sz="1600" b="1" dirty="0" smtClean="0"/>
              <a:t> iniciativas de inversión, </a:t>
            </a:r>
            <a:r>
              <a:rPr lang="es-CL" sz="1600" b="1" dirty="0"/>
              <a:t>con un </a:t>
            </a:r>
            <a:r>
              <a:rPr lang="es-CL" sz="1600" b="1" dirty="0" smtClean="0"/>
              <a:t>62,7%</a:t>
            </a:r>
            <a:r>
              <a:rPr lang="es-CL" sz="1600" dirty="0" smtClean="0"/>
              <a:t>, </a:t>
            </a:r>
            <a:r>
              <a:rPr lang="es-CL" sz="1600" dirty="0" smtClean="0"/>
              <a:t>que representa  a su vez el </a:t>
            </a:r>
            <a:r>
              <a:rPr lang="es-CL" sz="1600" dirty="0" smtClean="0"/>
              <a:t>14,4% </a:t>
            </a:r>
            <a:r>
              <a:rPr lang="es-CL" sz="1600" dirty="0"/>
              <a:t>de los recursos contemplados en la Partida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880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119609"/>
              </p:ext>
            </p:extLst>
          </p:nvPr>
        </p:nvGraphicFramePr>
        <p:xfrm>
          <a:off x="519113" y="1700808"/>
          <a:ext cx="810577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Hoja de cálculo" r:id="rId3" imgW="8105784" imgH="2600270" progId="Excel.Sheet.12">
                  <p:embed/>
                </p:oleObj>
              </mc:Choice>
              <mc:Fallback>
                <p:oleObj name="Hoja de cálculo" r:id="rId3" imgW="8105784" imgH="26002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9113" y="1700808"/>
                        <a:ext cx="8105775" cy="260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Diciembre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26,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13588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423421"/>
              </p:ext>
            </p:extLst>
          </p:nvPr>
        </p:nvGraphicFramePr>
        <p:xfrm>
          <a:off x="474968" y="1700808"/>
          <a:ext cx="8201488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Hoja de cálculo" r:id="rId4" imgW="8419996" imgH="1457371" progId="Excel.Sheet.12">
                  <p:embed/>
                </p:oleObj>
              </mc:Choice>
              <mc:Fallback>
                <p:oleObj name="Hoja de cálculo" r:id="rId4" imgW="8419996" imgH="145737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4968" y="1700808"/>
                        <a:ext cx="8201488" cy="1457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5040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318848"/>
              </p:ext>
            </p:extLst>
          </p:nvPr>
        </p:nvGraphicFramePr>
        <p:xfrm>
          <a:off x="539552" y="1870695"/>
          <a:ext cx="8076272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Hoja de cálculo" r:id="rId3" imgW="8648636" imgH="2638331" progId="Excel.Sheet.12">
                  <p:embed/>
                </p:oleObj>
              </mc:Choice>
              <mc:Fallback>
                <p:oleObj name="Hoja de cálculo" r:id="rId3" imgW="8648636" imgH="26383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870695"/>
                        <a:ext cx="8076272" cy="2638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01620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INSTITUTO NACIONAL DE DEPORTES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					</a:t>
            </a:r>
            <a:r>
              <a:rPr lang="es-CL" sz="1600" b="1" i="1" dirty="0" smtClean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678271"/>
              </p:ext>
            </p:extLst>
          </p:nvPr>
        </p:nvGraphicFramePr>
        <p:xfrm>
          <a:off x="414336" y="1844824"/>
          <a:ext cx="8210799" cy="408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Hoja de cálculo" r:id="rId3" imgW="8648636" imgH="4086255" progId="Excel.Sheet.12">
                  <p:embed/>
                </p:oleObj>
              </mc:Choice>
              <mc:Fallback>
                <p:oleObj name="Hoja de cálculo" r:id="rId3" imgW="8648636" imgH="40862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44824"/>
                        <a:ext cx="8210799" cy="4086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15739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INSTITUTO NACIONAL DE DEPORTES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					</a:t>
            </a:r>
            <a:r>
              <a:rPr lang="es-CL" sz="1600" b="1" i="1" dirty="0" smtClean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938331"/>
              </p:ext>
            </p:extLst>
          </p:nvPr>
        </p:nvGraphicFramePr>
        <p:xfrm>
          <a:off x="414336" y="1850479"/>
          <a:ext cx="8201488" cy="431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Hoja de cálculo" r:id="rId3" imgW="8648636" imgH="4314888" progId="Excel.Sheet.12">
                  <p:embed/>
                </p:oleObj>
              </mc:Choice>
              <mc:Fallback>
                <p:oleObj name="Hoja de cálculo" r:id="rId3" imgW="8648636" imgH="43148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50479"/>
                        <a:ext cx="8201488" cy="4314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6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565616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INSTITUTO NACIONAL DE DEPORTES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					</a:t>
            </a:r>
            <a:r>
              <a:rPr lang="es-CL" sz="1600" b="1" i="1" dirty="0" smtClean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699506"/>
              </p:ext>
            </p:extLst>
          </p:nvPr>
        </p:nvGraphicFramePr>
        <p:xfrm>
          <a:off x="414336" y="1727423"/>
          <a:ext cx="8201488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Hoja de cálculo" r:id="rId3" imgW="8648636" imgH="3933742" progId="Excel.Sheet.12">
                  <p:embed/>
                </p:oleObj>
              </mc:Choice>
              <mc:Fallback>
                <p:oleObj name="Hoja de cálculo" r:id="rId3" imgW="8648636" imgH="39337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27423"/>
                        <a:ext cx="8201488" cy="3933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6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559</Words>
  <Application>Microsoft Office PowerPoint</Application>
  <PresentationFormat>Presentación en pantalla (4:3)</PresentationFormat>
  <Paragraphs>47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Diciembre de 2016 Partida 26: MINISTERIO DEL DEPORTE</vt:lpstr>
      <vt:lpstr>Ejecución Presupuestaria de Gastos Acumulada al mes de Diciembre de 2016  Ministerio del Deporte</vt:lpstr>
      <vt:lpstr>Ejecución Presupuestaria de Gastos Acumulada al mes de Diciembre de 2016  Ministerio del Deporte</vt:lpstr>
      <vt:lpstr>Ejecución Presupuestaria de Gastos Acumulada al mes de Diciembre de 2016  Ministerio del Deporte</vt:lpstr>
      <vt:lpstr>Ejecución Presupuestaria de Gastos Acumulada al mes de Diciembre de 2016  Partida 26,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PRESUPUESTO1</cp:lastModifiedBy>
  <cp:revision>142</cp:revision>
  <cp:lastPrinted>2016-10-11T11:56:42Z</cp:lastPrinted>
  <dcterms:created xsi:type="dcterms:W3CDTF">2016-06-23T13:38:47Z</dcterms:created>
  <dcterms:modified xsi:type="dcterms:W3CDTF">2017-03-15T22:09:29Z</dcterms:modified>
</cp:coreProperties>
</file>