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Diciembre 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Diciembre, el Ministerio registró una ejecución que ascendió </a:t>
            </a:r>
            <a:r>
              <a:rPr lang="es-CL" sz="1600" dirty="0"/>
              <a:t>a </a:t>
            </a:r>
            <a:r>
              <a:rPr lang="es-CL" sz="1600" b="1" dirty="0" smtClean="0"/>
              <a:t>$51.827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99,2%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58% </a:t>
            </a:r>
            <a:r>
              <a:rPr lang="es-CL" sz="1600" dirty="0"/>
              <a:t>del presupuesto vigente, se concentra en la </a:t>
            </a:r>
            <a:r>
              <a:rPr lang="es-CL" sz="1600" b="1" dirty="0"/>
              <a:t>Subsecretaría del Medio Ambiente</a:t>
            </a:r>
            <a:r>
              <a:rPr lang="es-CL" sz="1600" dirty="0" smtClean="0"/>
              <a:t> que </a:t>
            </a:r>
            <a:r>
              <a:rPr lang="es-CL" sz="1600" dirty="0"/>
              <a:t>al mes de </a:t>
            </a:r>
            <a:r>
              <a:rPr lang="es-CL" sz="1600" dirty="0" smtClean="0"/>
              <a:t>Diciembre alcanzó un nivel </a:t>
            </a:r>
            <a:r>
              <a:rPr lang="es-CL" sz="1600" dirty="0"/>
              <a:t>de ejecución de </a:t>
            </a:r>
            <a:r>
              <a:rPr lang="es-CL" sz="1600" b="1" dirty="0" smtClean="0"/>
              <a:t>99,3%, </a:t>
            </a:r>
            <a:r>
              <a:rPr lang="es-CL" sz="1600" dirty="0" smtClean="0"/>
              <a:t>destacando el nivel de gasto de los programas “calefacción sustentable” y “fondo de protección ambiental” que alcanzan el 99,7%</a:t>
            </a:r>
            <a:r>
              <a:rPr lang="es-CL" sz="1600" b="1" dirty="0" smtClean="0"/>
              <a:t> y 98,9% </a:t>
            </a:r>
            <a:r>
              <a:rPr lang="es-CL" sz="1600" dirty="0" smtClean="0"/>
              <a:t>respectivamente.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b="1" dirty="0" smtClean="0"/>
              <a:t>Servicio de Evaluación Ambiental </a:t>
            </a:r>
            <a:r>
              <a:rPr lang="es-CL" sz="1600" dirty="0" smtClean="0"/>
              <a:t>presentó un </a:t>
            </a:r>
            <a:r>
              <a:rPr lang="es-CL" sz="1600" b="1" dirty="0" smtClean="0"/>
              <a:t>avance de </a:t>
            </a:r>
            <a:r>
              <a:rPr lang="es-CL" sz="1600" b="1" dirty="0" smtClean="0"/>
              <a:t>99%</a:t>
            </a:r>
            <a:r>
              <a:rPr lang="es-CL" sz="1600" dirty="0" smtClean="0"/>
              <a:t>, destacando </a:t>
            </a:r>
            <a:r>
              <a:rPr lang="es-CL" sz="1600" dirty="0" smtClean="0"/>
              <a:t>la ejecución de </a:t>
            </a:r>
            <a:r>
              <a:rPr lang="es-CL" sz="1600" dirty="0"/>
              <a:t>los programas </a:t>
            </a:r>
            <a:r>
              <a:rPr lang="es-CL" sz="1600" dirty="0" smtClean="0"/>
              <a:t>“administración </a:t>
            </a:r>
            <a:r>
              <a:rPr lang="es-CL" sz="1600" dirty="0"/>
              <a:t>de </a:t>
            </a:r>
            <a:r>
              <a:rPr lang="es-CL" sz="1600" dirty="0" smtClean="0"/>
              <a:t>procesos </a:t>
            </a:r>
            <a:r>
              <a:rPr lang="es-CL" sz="1600" dirty="0"/>
              <a:t>de </a:t>
            </a:r>
            <a:r>
              <a:rPr lang="es-CL" sz="1600" dirty="0" smtClean="0"/>
              <a:t>evaluación </a:t>
            </a:r>
            <a:r>
              <a:rPr lang="es-CL" sz="1600" dirty="0"/>
              <a:t>de </a:t>
            </a:r>
            <a:r>
              <a:rPr lang="es-CL" sz="1600" dirty="0" smtClean="0"/>
              <a:t>impacto ambiental</a:t>
            </a:r>
            <a:r>
              <a:rPr lang="es-CL" sz="1600" dirty="0"/>
              <a:t>” y </a:t>
            </a:r>
            <a:r>
              <a:rPr lang="es-CL" sz="1600" dirty="0" smtClean="0"/>
              <a:t>“administración sistema </a:t>
            </a:r>
            <a:r>
              <a:rPr lang="es-CL" sz="1600" dirty="0"/>
              <a:t>SEIA </a:t>
            </a:r>
            <a:r>
              <a:rPr lang="es-CL" sz="1600" dirty="0" smtClean="0"/>
              <a:t>electrónico” que alcanzan un gasto de 99,8% y 99,9% respectivamente</a:t>
            </a:r>
            <a:r>
              <a:rPr lang="es-CL" sz="1600" dirty="0" smtClean="0"/>
              <a:t>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Por su parte la </a:t>
            </a:r>
            <a:r>
              <a:rPr lang="es-CL" sz="1600" b="1" dirty="0" smtClean="0"/>
              <a:t>Superintendencia de Medio Ambiente</a:t>
            </a:r>
            <a:r>
              <a:rPr lang="es-CL" sz="1600" dirty="0" smtClean="0"/>
              <a:t>, registró a nivel global un gasto de </a:t>
            </a:r>
            <a:r>
              <a:rPr lang="es-CL" sz="1600" b="1" dirty="0" smtClean="0"/>
              <a:t>99,5% </a:t>
            </a:r>
            <a:r>
              <a:rPr lang="es-CL" sz="1600" dirty="0" smtClean="0"/>
              <a:t>y una erogación de </a:t>
            </a:r>
            <a:r>
              <a:rPr lang="es-CL" sz="1600" dirty="0" smtClean="0"/>
              <a:t>99% </a:t>
            </a:r>
            <a:r>
              <a:rPr lang="es-CL" sz="1600" dirty="0" smtClean="0"/>
              <a:t>en el Programa de Fiscalización Ambiental.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Medio Ambiente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 smtClean="0"/>
              <a:t>Al cuarto trimestre el </a:t>
            </a:r>
            <a:r>
              <a:rPr lang="es-CL" sz="1600" dirty="0" smtClean="0"/>
              <a:t>Ministerio registró un </a:t>
            </a:r>
            <a:r>
              <a:rPr lang="es-CL" sz="1600" b="1" dirty="0" smtClean="0"/>
              <a:t>incremento neto </a:t>
            </a:r>
            <a:r>
              <a:rPr lang="es-CL" sz="1600" b="1" dirty="0"/>
              <a:t>del presupuesto </a:t>
            </a:r>
            <a:r>
              <a:rPr lang="es-CL" sz="1600" b="1" dirty="0" smtClean="0"/>
              <a:t>de $</a:t>
            </a:r>
            <a:r>
              <a:rPr lang="es-CL" sz="1600" b="1" dirty="0" smtClean="0"/>
              <a:t>3.291 </a:t>
            </a:r>
            <a:r>
              <a:rPr lang="es-CL" sz="1600" b="1" dirty="0" smtClean="0"/>
              <a:t>millones</a:t>
            </a:r>
            <a:r>
              <a:rPr lang="es-CL" sz="1600" dirty="0" smtClean="0"/>
              <a:t>, destacando los siguientes movimientos:</a:t>
            </a:r>
          </a:p>
          <a:p>
            <a:pPr marL="722313" indent="-368300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 smtClean="0"/>
              <a:t>Rebaja por $219 millones</a:t>
            </a:r>
            <a:r>
              <a:rPr lang="es-CL" sz="1600" dirty="0" smtClean="0"/>
              <a:t>, que afectan al subtítulo </a:t>
            </a:r>
            <a:r>
              <a:rPr lang="es-CL" sz="1600" b="1" dirty="0" smtClean="0"/>
              <a:t>transferencias corrientes</a:t>
            </a:r>
            <a:r>
              <a:rPr lang="es-CL" sz="1600" dirty="0" smtClean="0"/>
              <a:t>, de </a:t>
            </a:r>
            <a:r>
              <a:rPr lang="es-CL" sz="1600" dirty="0"/>
              <a:t>la Subsecretaría del Medio Ambiente </a:t>
            </a:r>
            <a:r>
              <a:rPr lang="es-CL" sz="1600" dirty="0" smtClean="0"/>
              <a:t> ($137 millones) y </a:t>
            </a:r>
            <a:r>
              <a:rPr lang="es-CL" sz="1600" dirty="0"/>
              <a:t>del Servicio de Evaluación </a:t>
            </a:r>
            <a:r>
              <a:rPr lang="es-CL" sz="1600" dirty="0" smtClean="0"/>
              <a:t>Ambiental ($82 millones).</a:t>
            </a:r>
            <a:endParaRPr lang="es-CL" sz="1600" dirty="0"/>
          </a:p>
          <a:p>
            <a:pPr marL="722313" indent="-368300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 smtClean="0"/>
              <a:t>Incrementos por $</a:t>
            </a:r>
            <a:r>
              <a:rPr lang="es-CL" sz="1600" b="1" dirty="0" smtClean="0"/>
              <a:t>3.509 </a:t>
            </a:r>
            <a:r>
              <a:rPr lang="es-CL" sz="1600" b="1" dirty="0" smtClean="0"/>
              <a:t>millones</a:t>
            </a:r>
            <a:r>
              <a:rPr lang="es-CL" sz="1600" dirty="0" smtClean="0"/>
              <a:t>, que impactan al resto de los subtítulo contemplado en la Partida, destacando el aumento en </a:t>
            </a:r>
            <a:r>
              <a:rPr lang="es-CL" sz="1600" b="1" dirty="0"/>
              <a:t>gastos en </a:t>
            </a:r>
            <a:r>
              <a:rPr lang="es-CL" sz="1600" b="1" dirty="0" smtClean="0"/>
              <a:t>personal, </a:t>
            </a:r>
            <a:r>
              <a:rPr lang="es-CL" sz="1600" b="1" dirty="0"/>
              <a:t>por</a:t>
            </a:r>
            <a:r>
              <a:rPr lang="es-CL" sz="1600" dirty="0"/>
              <a:t> </a:t>
            </a:r>
            <a:r>
              <a:rPr lang="es-CL" sz="1600" b="1" dirty="0"/>
              <a:t>$</a:t>
            </a:r>
            <a:r>
              <a:rPr lang="es-CL" sz="1600" b="1" dirty="0" smtClean="0"/>
              <a:t>2.047 </a:t>
            </a:r>
            <a:r>
              <a:rPr lang="es-CL" sz="1600" b="1" dirty="0" smtClean="0"/>
              <a:t>millones y</a:t>
            </a:r>
            <a:r>
              <a:rPr lang="es-CL" sz="1600" dirty="0" smtClean="0"/>
              <a:t> </a:t>
            </a:r>
            <a:r>
              <a:rPr lang="es-CL" sz="1600" b="1" dirty="0"/>
              <a:t>servicio de la </a:t>
            </a:r>
            <a:r>
              <a:rPr lang="es-CL" sz="1600" b="1" dirty="0" smtClean="0"/>
              <a:t>deuda, </a:t>
            </a:r>
            <a:r>
              <a:rPr lang="es-CL" sz="1600" b="1" dirty="0"/>
              <a:t>por </a:t>
            </a:r>
            <a:r>
              <a:rPr lang="es-CL" sz="1600" b="1" dirty="0" smtClean="0"/>
              <a:t>$</a:t>
            </a:r>
            <a:r>
              <a:rPr lang="es-CL" sz="1600" b="1" dirty="0" smtClean="0"/>
              <a:t>849 </a:t>
            </a:r>
            <a:r>
              <a:rPr lang="es-CL" sz="1600" b="1" dirty="0" smtClean="0"/>
              <a:t>millones.</a:t>
            </a:r>
            <a:endParaRPr lang="es-CL" sz="1600" b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La mayor erogación, se registra en </a:t>
            </a:r>
            <a:r>
              <a:rPr lang="es-CL" sz="1600" b="1" dirty="0"/>
              <a:t>transferencias corrientes</a:t>
            </a:r>
            <a:r>
              <a:rPr lang="es-CL" sz="1600" dirty="0" smtClean="0"/>
              <a:t>, </a:t>
            </a:r>
            <a:r>
              <a:rPr lang="es-CL" sz="1600" dirty="0"/>
              <a:t>con </a:t>
            </a:r>
            <a:r>
              <a:rPr lang="es-CL" sz="1600" dirty="0" smtClean="0"/>
              <a:t>desembolsos  que alcanzan el </a:t>
            </a:r>
            <a:r>
              <a:rPr lang="es-CL" sz="1600" b="1" dirty="0" smtClean="0"/>
              <a:t>99,6%</a:t>
            </a:r>
            <a:r>
              <a:rPr lang="es-CL" sz="1600" dirty="0" smtClean="0"/>
              <a:t>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 smtClean="0"/>
              <a:t>El menor </a:t>
            </a:r>
            <a:r>
              <a:rPr lang="es-CL" sz="1600" dirty="0"/>
              <a:t>nivel de ejecución </a:t>
            </a:r>
            <a:r>
              <a:rPr lang="es-CL" sz="1600" dirty="0" smtClean="0"/>
              <a:t>se registra en</a:t>
            </a:r>
            <a:r>
              <a:rPr lang="es-CL" sz="1600" b="1" dirty="0" smtClean="0"/>
              <a:t> </a:t>
            </a:r>
            <a:r>
              <a:rPr lang="es-CL" sz="1600" b="1" dirty="0" smtClean="0"/>
              <a:t>otros gastos corrientes, </a:t>
            </a:r>
            <a:r>
              <a:rPr lang="es-CL" sz="1600" b="1" dirty="0" smtClean="0"/>
              <a:t>con </a:t>
            </a:r>
            <a:r>
              <a:rPr lang="es-CL" sz="1600" b="1" dirty="0"/>
              <a:t>un </a:t>
            </a:r>
            <a:r>
              <a:rPr lang="es-CL" sz="1600" b="1" dirty="0" smtClean="0"/>
              <a:t>59,5%</a:t>
            </a:r>
            <a:r>
              <a:rPr lang="es-CL" sz="1600" dirty="0" smtClean="0"/>
              <a:t> subtítulo que no disponía de recursos en el presupuesto aprobado por el Congreso.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739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7119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351093"/>
              </p:ext>
            </p:extLst>
          </p:nvPr>
        </p:nvGraphicFramePr>
        <p:xfrm>
          <a:off x="519113" y="1700808"/>
          <a:ext cx="81057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Hoja de cálculo" r:id="rId3" imgW="8105784" imgH="2028821" progId="Excel.Sheet.12">
                  <p:embed/>
                </p:oleObj>
              </mc:Choice>
              <mc:Fallback>
                <p:oleObj name="Hoja de cálculo" r:id="rId3" imgW="8105784" imgH="20288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113" y="1700808"/>
                        <a:ext cx="81057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Diciembre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25,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42391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852315"/>
              </p:ext>
            </p:extLst>
          </p:nvPr>
        </p:nvGraphicFramePr>
        <p:xfrm>
          <a:off x="361950" y="1772816"/>
          <a:ext cx="8420100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Hoja de cálculo" r:id="rId4" imgW="8419996" imgH="1647945" progId="Excel.Sheet.12">
                  <p:embed/>
                </p:oleObj>
              </mc:Choice>
              <mc:Fallback>
                <p:oleObj name="Hoja de cálculo" r:id="rId4" imgW="8419996" imgH="16479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1950" y="1772816"/>
                        <a:ext cx="8420100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024753"/>
              </p:ext>
            </p:extLst>
          </p:nvPr>
        </p:nvGraphicFramePr>
        <p:xfrm>
          <a:off x="414336" y="1852215"/>
          <a:ext cx="8201488" cy="4313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Hoja de cálculo" r:id="rId3" imgW="8648636" imgH="5457787" progId="Excel.Sheet.12">
                  <p:embed/>
                </p:oleObj>
              </mc:Choice>
              <mc:Fallback>
                <p:oleObj name="Hoja de cálculo" r:id="rId3" imgW="8648636" imgH="54577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2215"/>
                        <a:ext cx="8201488" cy="4313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SERVICIO DE EVALUACIÓN AMBIENTAL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420657"/>
              </p:ext>
            </p:extLst>
          </p:nvPr>
        </p:nvGraphicFramePr>
        <p:xfrm>
          <a:off x="414336" y="1916832"/>
          <a:ext cx="8210799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Hoja de cálculo" r:id="rId3" imgW="8648636" imgH="4086255" progId="Excel.Sheet.12">
                  <p:embed/>
                </p:oleObj>
              </mc:Choice>
              <mc:Fallback>
                <p:oleObj name="Hoja de cálculo" r:id="rId3" imgW="8648636" imgH="40862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3816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3401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SUPERINTENDENCIA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38654"/>
              </p:ext>
            </p:extLst>
          </p:nvPr>
        </p:nvGraphicFramePr>
        <p:xfrm>
          <a:off x="414336" y="1916832"/>
          <a:ext cx="8210799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Hoja de cálculo" r:id="rId3" imgW="8648636" imgH="3400353" progId="Excel.Sheet.12">
                  <p:embed/>
                </p:oleObj>
              </mc:Choice>
              <mc:Fallback>
                <p:oleObj name="Hoja de cálculo" r:id="rId3" imgW="8648636" imgH="34003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340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47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516</Words>
  <Application>Microsoft Office PowerPoint</Application>
  <PresentationFormat>Presentación en pantalla (4:3)</PresentationFormat>
  <Paragraphs>40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Diciembre de 2016 Partida 25: MINISTERIO DEL MEDIO AMBIENTE</vt:lpstr>
      <vt:lpstr>Ejecución Presupuestaria de Gastos Acumulada al mes de Diciembre de 2016  Ministerio del Medio Ambiente</vt:lpstr>
      <vt:lpstr>Ejecución Presupuestaria de Gastos Acumulada al mes de Diciembre de 2016  Ministerio del Medio Ambiente</vt:lpstr>
      <vt:lpstr>Ejecución Presupuestaria de Gastos Acumulada al mes de Diciembre de 2016  Ministerio del Medio Ambiente</vt:lpstr>
      <vt:lpstr>Ejecución Presupuestaria de Gastos Acumulada al mes de Diciembre de 2016  Partida 25,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138</cp:revision>
  <cp:lastPrinted>2016-10-11T11:56:42Z</cp:lastPrinted>
  <dcterms:created xsi:type="dcterms:W3CDTF">2016-06-23T13:38:47Z</dcterms:created>
  <dcterms:modified xsi:type="dcterms:W3CDTF">2017-03-15T21:21:40Z</dcterms:modified>
</cp:coreProperties>
</file>