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299" r:id="rId5"/>
    <p:sldId id="264" r:id="rId6"/>
    <p:sldId id="263" r:id="rId7"/>
    <p:sldId id="265" r:id="rId8"/>
    <p:sldId id="267" r:id="rId9"/>
    <p:sldId id="300" r:id="rId1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15-03-2017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15-03-2017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15-03-2017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15-03-2017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15-03-2017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15-03-2017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15-03-2017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emf"/><Relationship Id="rId4" Type="http://schemas.openxmlformats.org/officeDocument/2006/relationships/package" Target="../embeddings/Hoja_de_c_lculo_de_Microsoft_Excel2.xls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Diciembre de 2016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25: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DEL MEDIO AMBIENTE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2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Diciembre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Medio Ambiente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/>
              <a:t>Al </a:t>
            </a:r>
            <a:r>
              <a:rPr lang="es-CL" sz="1600" dirty="0"/>
              <a:t>mes de </a:t>
            </a:r>
            <a:r>
              <a:rPr lang="es-CL" sz="1600" dirty="0" smtClean="0"/>
              <a:t>Diciembre, el Ministerio registró una ejecución que ascendió </a:t>
            </a:r>
            <a:r>
              <a:rPr lang="es-CL" sz="1600" dirty="0"/>
              <a:t>a </a:t>
            </a:r>
            <a:r>
              <a:rPr lang="es-CL" sz="1600" b="1" dirty="0" smtClean="0"/>
              <a:t>$51.827 </a:t>
            </a:r>
            <a:r>
              <a:rPr lang="es-CL" sz="1600" b="1" dirty="0"/>
              <a:t>millones</a:t>
            </a:r>
            <a:r>
              <a:rPr lang="es-CL" sz="1600" dirty="0"/>
              <a:t>, equivalente a un gasto de </a:t>
            </a:r>
            <a:r>
              <a:rPr lang="es-CL" sz="1600" b="1" dirty="0" smtClean="0"/>
              <a:t>99,2%</a:t>
            </a:r>
            <a:r>
              <a:rPr lang="es-CL" sz="1600" dirty="0" smtClean="0"/>
              <a:t> </a:t>
            </a:r>
            <a:r>
              <a:rPr lang="es-CL" sz="1600" dirty="0"/>
              <a:t>respecto al presupuesto vigente</a:t>
            </a:r>
            <a:r>
              <a:rPr lang="es-CL" sz="1600" dirty="0" smtClean="0"/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/>
              <a:t>En </a:t>
            </a:r>
            <a:r>
              <a:rPr lang="es-CL" sz="1600" dirty="0"/>
              <a:t>cuanto a los programas, el </a:t>
            </a:r>
            <a:r>
              <a:rPr lang="es-CL" sz="1600" dirty="0" smtClean="0"/>
              <a:t>58% </a:t>
            </a:r>
            <a:r>
              <a:rPr lang="es-CL" sz="1600" dirty="0"/>
              <a:t>del presupuesto vigente, se concentra en la </a:t>
            </a:r>
            <a:r>
              <a:rPr lang="es-CL" sz="1600" b="1" dirty="0"/>
              <a:t>Subsecretaría del Medio Ambiente</a:t>
            </a:r>
            <a:r>
              <a:rPr lang="es-CL" sz="1600" dirty="0" smtClean="0"/>
              <a:t> que </a:t>
            </a:r>
            <a:r>
              <a:rPr lang="es-CL" sz="1600" dirty="0"/>
              <a:t>al mes de </a:t>
            </a:r>
            <a:r>
              <a:rPr lang="es-CL" sz="1600" dirty="0" smtClean="0"/>
              <a:t>Diciembre alcanzó un nivel </a:t>
            </a:r>
            <a:r>
              <a:rPr lang="es-CL" sz="1600" dirty="0"/>
              <a:t>de ejecución de </a:t>
            </a:r>
            <a:r>
              <a:rPr lang="es-CL" sz="1600" b="1" dirty="0" smtClean="0"/>
              <a:t>99,3%, </a:t>
            </a:r>
            <a:r>
              <a:rPr lang="es-CL" sz="1600" dirty="0" smtClean="0"/>
              <a:t>destacando el nivel de gasto de los programas “calefacción sustentable” y “fondo de protección ambiental” que alcanzan el 99,7%</a:t>
            </a:r>
            <a:r>
              <a:rPr lang="es-CL" sz="1600" b="1" dirty="0" smtClean="0"/>
              <a:t> y 98,9% </a:t>
            </a:r>
            <a:r>
              <a:rPr lang="es-CL" sz="1600" dirty="0" smtClean="0"/>
              <a:t>respectivamente.</a:t>
            </a:r>
            <a:endParaRPr lang="es-CL" sz="1600" dirty="0" smtClean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/>
              <a:t>El </a:t>
            </a:r>
            <a:r>
              <a:rPr lang="es-CL" sz="1600" b="1" dirty="0" smtClean="0"/>
              <a:t>Servicio de Evaluación Ambiental </a:t>
            </a:r>
            <a:r>
              <a:rPr lang="es-CL" sz="1600" dirty="0" smtClean="0"/>
              <a:t>presentó un </a:t>
            </a:r>
            <a:r>
              <a:rPr lang="es-CL" sz="1600" b="1" dirty="0" smtClean="0"/>
              <a:t>avance de </a:t>
            </a:r>
            <a:r>
              <a:rPr lang="es-CL" sz="1600" b="1" dirty="0" smtClean="0"/>
              <a:t>99%</a:t>
            </a:r>
            <a:r>
              <a:rPr lang="es-CL" sz="1600" dirty="0" smtClean="0"/>
              <a:t>, destacando </a:t>
            </a:r>
            <a:r>
              <a:rPr lang="es-CL" sz="1600" dirty="0" smtClean="0"/>
              <a:t>la ejecución de </a:t>
            </a:r>
            <a:r>
              <a:rPr lang="es-CL" sz="1600" dirty="0"/>
              <a:t>los programas </a:t>
            </a:r>
            <a:r>
              <a:rPr lang="es-CL" sz="1600" dirty="0" smtClean="0"/>
              <a:t>“administración </a:t>
            </a:r>
            <a:r>
              <a:rPr lang="es-CL" sz="1600" dirty="0"/>
              <a:t>de </a:t>
            </a:r>
            <a:r>
              <a:rPr lang="es-CL" sz="1600" dirty="0" smtClean="0"/>
              <a:t>procesos </a:t>
            </a:r>
            <a:r>
              <a:rPr lang="es-CL" sz="1600" dirty="0"/>
              <a:t>de </a:t>
            </a:r>
            <a:r>
              <a:rPr lang="es-CL" sz="1600" dirty="0" smtClean="0"/>
              <a:t>evaluación </a:t>
            </a:r>
            <a:r>
              <a:rPr lang="es-CL" sz="1600" dirty="0"/>
              <a:t>de </a:t>
            </a:r>
            <a:r>
              <a:rPr lang="es-CL" sz="1600" dirty="0" smtClean="0"/>
              <a:t>impacto ambiental</a:t>
            </a:r>
            <a:r>
              <a:rPr lang="es-CL" sz="1600" dirty="0"/>
              <a:t>” y </a:t>
            </a:r>
            <a:r>
              <a:rPr lang="es-CL" sz="1600" dirty="0" smtClean="0"/>
              <a:t>“administración sistema </a:t>
            </a:r>
            <a:r>
              <a:rPr lang="es-CL" sz="1600" dirty="0"/>
              <a:t>SEIA </a:t>
            </a:r>
            <a:r>
              <a:rPr lang="es-CL" sz="1600" dirty="0" smtClean="0"/>
              <a:t>electrónico” que alcanzan un gasto de 99,8% y 99,9% respectivamente</a:t>
            </a:r>
            <a:r>
              <a:rPr lang="es-CL" sz="1600" dirty="0" smtClean="0"/>
              <a:t>.</a:t>
            </a:r>
            <a:endParaRPr lang="es-CL" sz="1600" dirty="0" smtClean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/>
              <a:t>Por su parte la </a:t>
            </a:r>
            <a:r>
              <a:rPr lang="es-CL" sz="1600" b="1" dirty="0" smtClean="0"/>
              <a:t>Superintendencia de Medio Ambiente</a:t>
            </a:r>
            <a:r>
              <a:rPr lang="es-CL" sz="1600" dirty="0" smtClean="0"/>
              <a:t>, registró a nivel global un gasto de </a:t>
            </a:r>
            <a:r>
              <a:rPr lang="es-CL" sz="1600" b="1" dirty="0" smtClean="0"/>
              <a:t>99,5% </a:t>
            </a:r>
            <a:r>
              <a:rPr lang="es-CL" sz="1600" dirty="0" smtClean="0"/>
              <a:t>y una erogación de </a:t>
            </a:r>
            <a:r>
              <a:rPr lang="es-CL" sz="1600" dirty="0" smtClean="0"/>
              <a:t>99% </a:t>
            </a:r>
            <a:r>
              <a:rPr lang="es-CL" sz="1600" dirty="0" smtClean="0"/>
              <a:t>en el Programa de Fiscalización Ambiental.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Diciembre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Medio Ambiente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600" dirty="0" smtClean="0"/>
              <a:t>Al cuarto trimestre el </a:t>
            </a:r>
            <a:r>
              <a:rPr lang="es-CL" sz="1600" dirty="0" smtClean="0"/>
              <a:t>Ministerio registró un </a:t>
            </a:r>
            <a:r>
              <a:rPr lang="es-CL" sz="1600" b="1" dirty="0" smtClean="0"/>
              <a:t>incremento neto </a:t>
            </a:r>
            <a:r>
              <a:rPr lang="es-CL" sz="1600" b="1" dirty="0"/>
              <a:t>del presupuesto </a:t>
            </a:r>
            <a:r>
              <a:rPr lang="es-CL" sz="1600" b="1" dirty="0" smtClean="0"/>
              <a:t>de $</a:t>
            </a:r>
            <a:r>
              <a:rPr lang="es-CL" sz="1600" b="1" dirty="0" smtClean="0"/>
              <a:t>3.291 </a:t>
            </a:r>
            <a:r>
              <a:rPr lang="es-CL" sz="1600" b="1" dirty="0" smtClean="0"/>
              <a:t>millones</a:t>
            </a:r>
            <a:r>
              <a:rPr lang="es-CL" sz="1600" dirty="0" smtClean="0"/>
              <a:t>, destacando los siguientes movimientos:</a:t>
            </a:r>
          </a:p>
          <a:p>
            <a:pPr marL="722313" indent="-368300" algn="just"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  <a:tabLst>
                <a:tab pos="722313" algn="l"/>
              </a:tabLst>
            </a:pPr>
            <a:r>
              <a:rPr lang="es-CL" sz="1600" b="1" dirty="0" smtClean="0"/>
              <a:t>Rebaja por $219 millones</a:t>
            </a:r>
            <a:r>
              <a:rPr lang="es-CL" sz="1600" dirty="0" smtClean="0"/>
              <a:t>, que afectan al subtítulo </a:t>
            </a:r>
            <a:r>
              <a:rPr lang="es-CL" sz="1600" b="1" dirty="0" smtClean="0"/>
              <a:t>transferencias corrientes</a:t>
            </a:r>
            <a:r>
              <a:rPr lang="es-CL" sz="1600" dirty="0" smtClean="0"/>
              <a:t>, de </a:t>
            </a:r>
            <a:r>
              <a:rPr lang="es-CL" sz="1600" dirty="0"/>
              <a:t>la Subsecretaría del Medio Ambiente </a:t>
            </a:r>
            <a:r>
              <a:rPr lang="es-CL" sz="1600" dirty="0" smtClean="0"/>
              <a:t> ($137 millones) y </a:t>
            </a:r>
            <a:r>
              <a:rPr lang="es-CL" sz="1600" dirty="0"/>
              <a:t>del Servicio de Evaluación </a:t>
            </a:r>
            <a:r>
              <a:rPr lang="es-CL" sz="1600" dirty="0" smtClean="0"/>
              <a:t>Ambiental ($82 millones).</a:t>
            </a:r>
            <a:endParaRPr lang="es-CL" sz="1600" dirty="0"/>
          </a:p>
          <a:p>
            <a:pPr marL="722313" indent="-368300" algn="just">
              <a:spcBef>
                <a:spcPts val="1200"/>
              </a:spcBef>
              <a:spcAft>
                <a:spcPts val="1200"/>
              </a:spcAft>
              <a:buFont typeface="+mj-lt"/>
              <a:buAutoNum type="alphaLcParenR"/>
              <a:tabLst>
                <a:tab pos="722313" algn="l"/>
              </a:tabLst>
            </a:pPr>
            <a:r>
              <a:rPr lang="es-CL" sz="1600" b="1" dirty="0" smtClean="0"/>
              <a:t>Incrementos por $</a:t>
            </a:r>
            <a:r>
              <a:rPr lang="es-CL" sz="1600" b="1" dirty="0" smtClean="0"/>
              <a:t>3.509 </a:t>
            </a:r>
            <a:r>
              <a:rPr lang="es-CL" sz="1600" b="1" dirty="0" smtClean="0"/>
              <a:t>millones</a:t>
            </a:r>
            <a:r>
              <a:rPr lang="es-CL" sz="1600" dirty="0" smtClean="0"/>
              <a:t>, que impactan al resto de los subtítulo contemplado en la Partida, destacando el aumento en </a:t>
            </a:r>
            <a:r>
              <a:rPr lang="es-CL" sz="1600" b="1" dirty="0"/>
              <a:t>gastos en </a:t>
            </a:r>
            <a:r>
              <a:rPr lang="es-CL" sz="1600" b="1" dirty="0" smtClean="0"/>
              <a:t>personal, </a:t>
            </a:r>
            <a:r>
              <a:rPr lang="es-CL" sz="1600" b="1" dirty="0"/>
              <a:t>por</a:t>
            </a:r>
            <a:r>
              <a:rPr lang="es-CL" sz="1600" dirty="0"/>
              <a:t> </a:t>
            </a:r>
            <a:r>
              <a:rPr lang="es-CL" sz="1600" b="1" dirty="0"/>
              <a:t>$</a:t>
            </a:r>
            <a:r>
              <a:rPr lang="es-CL" sz="1600" b="1" dirty="0" smtClean="0"/>
              <a:t>2.047 </a:t>
            </a:r>
            <a:r>
              <a:rPr lang="es-CL" sz="1600" b="1" dirty="0" smtClean="0"/>
              <a:t>millones y</a:t>
            </a:r>
            <a:r>
              <a:rPr lang="es-CL" sz="1600" dirty="0" smtClean="0"/>
              <a:t> </a:t>
            </a:r>
            <a:r>
              <a:rPr lang="es-CL" sz="1600" b="1" dirty="0"/>
              <a:t>servicio de la </a:t>
            </a:r>
            <a:r>
              <a:rPr lang="es-CL" sz="1600" b="1" dirty="0" smtClean="0"/>
              <a:t>deuda, </a:t>
            </a:r>
            <a:r>
              <a:rPr lang="es-CL" sz="1600" b="1" dirty="0"/>
              <a:t>por </a:t>
            </a:r>
            <a:r>
              <a:rPr lang="es-CL" sz="1600" b="1" dirty="0" smtClean="0"/>
              <a:t>$</a:t>
            </a:r>
            <a:r>
              <a:rPr lang="es-CL" sz="1600" b="1" dirty="0" smtClean="0"/>
              <a:t>849 </a:t>
            </a:r>
            <a:r>
              <a:rPr lang="es-CL" sz="1600" b="1" dirty="0" smtClean="0"/>
              <a:t>millones.</a:t>
            </a:r>
            <a:endParaRPr lang="es-CL" sz="1600" b="1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s-CL" sz="1600" dirty="0"/>
              <a:t>La mayor erogación, se registra en </a:t>
            </a:r>
            <a:r>
              <a:rPr lang="es-CL" sz="1600" b="1" dirty="0"/>
              <a:t>transferencias corrientes</a:t>
            </a:r>
            <a:r>
              <a:rPr lang="es-CL" sz="1600" dirty="0" smtClean="0"/>
              <a:t>, </a:t>
            </a:r>
            <a:r>
              <a:rPr lang="es-CL" sz="1600" dirty="0"/>
              <a:t>con </a:t>
            </a:r>
            <a:r>
              <a:rPr lang="es-CL" sz="1600" dirty="0" smtClean="0"/>
              <a:t>desembolsos  que alcanzan el </a:t>
            </a:r>
            <a:r>
              <a:rPr lang="es-CL" sz="1600" b="1" dirty="0" smtClean="0"/>
              <a:t>99,6%</a:t>
            </a:r>
            <a:r>
              <a:rPr lang="es-CL" sz="1600" dirty="0" smtClean="0"/>
              <a:t>.</a:t>
            </a: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r>
              <a:rPr lang="es-CL" sz="1600" dirty="0" smtClean="0"/>
              <a:t>El menor </a:t>
            </a:r>
            <a:r>
              <a:rPr lang="es-CL" sz="1600" dirty="0"/>
              <a:t>nivel de ejecución </a:t>
            </a:r>
            <a:r>
              <a:rPr lang="es-CL" sz="1600" dirty="0" smtClean="0"/>
              <a:t>se registra en</a:t>
            </a:r>
            <a:r>
              <a:rPr lang="es-CL" sz="1600" b="1" dirty="0" smtClean="0"/>
              <a:t> </a:t>
            </a:r>
            <a:r>
              <a:rPr lang="es-CL" sz="1600" b="1" dirty="0" smtClean="0"/>
              <a:t>otros gastos corrientes, </a:t>
            </a:r>
            <a:r>
              <a:rPr lang="es-CL" sz="1600" b="1" dirty="0" smtClean="0"/>
              <a:t>con </a:t>
            </a:r>
            <a:r>
              <a:rPr lang="es-CL" sz="1600" b="1" dirty="0"/>
              <a:t>un </a:t>
            </a:r>
            <a:r>
              <a:rPr lang="es-CL" sz="1600" b="1" dirty="0" smtClean="0"/>
              <a:t>59,5%</a:t>
            </a:r>
            <a:r>
              <a:rPr lang="es-CL" sz="1600" dirty="0" smtClean="0"/>
              <a:t> subtítulo que no disponía de recursos en el presupuesto aprobado por el Congreso.</a:t>
            </a:r>
            <a:endParaRPr lang="es-CL" sz="1600" dirty="0" smtClean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6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73958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del Medio Ambiente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371194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</a:t>
            </a:r>
            <a:r>
              <a:rPr lang="es-CL" sz="1050" dirty="0" smtClean="0"/>
              <a:t>DIPRES.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2016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1351093"/>
              </p:ext>
            </p:extLst>
          </p:nvPr>
        </p:nvGraphicFramePr>
        <p:xfrm>
          <a:off x="519113" y="1700808"/>
          <a:ext cx="8105775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Hoja de cálculo" r:id="rId3" imgW="8105784" imgH="2028821" progId="Excel.Sheet.12">
                  <p:embed/>
                </p:oleObj>
              </mc:Choice>
              <mc:Fallback>
                <p:oleObj name="Hoja de cálculo" r:id="rId3" imgW="8105784" imgH="202882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9113" y="1700808"/>
                        <a:ext cx="8105775" cy="2028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Diciembre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2016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25,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3423915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 smtClean="0"/>
              <a:t>Fuente</a:t>
            </a:r>
            <a:r>
              <a:rPr lang="es-CL" sz="1050" dirty="0" smtClean="0"/>
              <a:t>: </a:t>
            </a:r>
            <a:r>
              <a:rPr lang="es-CL" sz="1050" dirty="0"/>
              <a:t>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2016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4852315"/>
              </p:ext>
            </p:extLst>
          </p:nvPr>
        </p:nvGraphicFramePr>
        <p:xfrm>
          <a:off x="361950" y="1772816"/>
          <a:ext cx="8420100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Hoja de cálculo" r:id="rId4" imgW="8419996" imgH="1647945" progId="Excel.Sheet.12">
                  <p:embed/>
                </p:oleObj>
              </mc:Choice>
              <mc:Fallback>
                <p:oleObj name="Hoja de cálculo" r:id="rId4" imgW="8419996" imgH="164794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1950" y="1772816"/>
                        <a:ext cx="8420100" cy="164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616021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SUBSECRETARÍA DEL MEDIO AMBIENTE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2016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1024753"/>
              </p:ext>
            </p:extLst>
          </p:nvPr>
        </p:nvGraphicFramePr>
        <p:xfrm>
          <a:off x="414336" y="1852215"/>
          <a:ext cx="8201488" cy="43130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3" name="Hoja de cálculo" r:id="rId3" imgW="8648636" imgH="5457787" progId="Excel.Sheet.12">
                  <p:embed/>
                </p:oleObj>
              </mc:Choice>
              <mc:Fallback>
                <p:oleObj name="Hoja de cálculo" r:id="rId3" imgW="8648636" imgH="545778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852215"/>
                        <a:ext cx="8201488" cy="43130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4085" y="580017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25, Capítulo 02,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SERVICIO DE EVALUACIÓN AMBIENTAL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2016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8420657"/>
              </p:ext>
            </p:extLst>
          </p:nvPr>
        </p:nvGraphicFramePr>
        <p:xfrm>
          <a:off x="414336" y="1916832"/>
          <a:ext cx="8210799" cy="3816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7" name="Hoja de cálculo" r:id="rId3" imgW="8648636" imgH="4086255" progId="Excel.Sheet.12">
                  <p:embed/>
                </p:oleObj>
              </mc:Choice>
              <mc:Fallback>
                <p:oleObj name="Hoja de cálculo" r:id="rId3" imgW="8648636" imgH="408625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916832"/>
                        <a:ext cx="8210799" cy="38164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4085" y="53401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2016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25, Capítulo 03,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SUPERINTENDENCIA DEL MEDIO AMBIENTE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2016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138654"/>
              </p:ext>
            </p:extLst>
          </p:nvPr>
        </p:nvGraphicFramePr>
        <p:xfrm>
          <a:off x="414336" y="1916832"/>
          <a:ext cx="8210799" cy="340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Hoja de cálculo" r:id="rId3" imgW="8648636" imgH="3400353" progId="Excel.Sheet.12">
                  <p:embed/>
                </p:oleObj>
              </mc:Choice>
              <mc:Fallback>
                <p:oleObj name="Hoja de cálculo" r:id="rId3" imgW="8648636" imgH="340035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916832"/>
                        <a:ext cx="8210799" cy="3400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947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2597</TotalTime>
  <Words>516</Words>
  <Application>Microsoft Office PowerPoint</Application>
  <PresentationFormat>Presentación en pantalla (4:3)</PresentationFormat>
  <Paragraphs>40</Paragraphs>
  <Slides>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1_Tema de Office</vt:lpstr>
      <vt:lpstr>Tema de Office</vt:lpstr>
      <vt:lpstr>Imagen de mapa de bits</vt:lpstr>
      <vt:lpstr>Hoja de cálculo de Microsoft Excel</vt:lpstr>
      <vt:lpstr>EJECUCIÓN PRESUPUESTARIA DE GASTOS ACUMULADA al mes de Diciembre de 2016 Partida 25: MINISTERIO DEL MEDIO AMBIENTE</vt:lpstr>
      <vt:lpstr>Ejecución Presupuestaria de Gastos Acumulada al mes de Diciembre de 2016  Ministerio del Medio Ambiente</vt:lpstr>
      <vt:lpstr>Ejecución Presupuestaria de Gastos Acumulada al mes de Diciembre de 2016  Ministerio del Medio Ambiente</vt:lpstr>
      <vt:lpstr>Ejecución Presupuestaria de Gastos Acumulada al mes de Diciembre de 2016  Ministerio del Medio Ambiente</vt:lpstr>
      <vt:lpstr>Ejecución Presupuestaria de Gastos Acumulada al mes de Diciembre de 2016  Partida 25,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PRESUPUESTO1</cp:lastModifiedBy>
  <cp:revision>138</cp:revision>
  <cp:lastPrinted>2016-10-11T11:56:42Z</cp:lastPrinted>
  <dcterms:created xsi:type="dcterms:W3CDTF">2016-06-23T13:38:47Z</dcterms:created>
  <dcterms:modified xsi:type="dcterms:W3CDTF">2017-03-15T21:21:40Z</dcterms:modified>
</cp:coreProperties>
</file>