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Lst>
  <p:notesMasterIdLst>
    <p:notesMasterId r:id="rId20"/>
  </p:notesMasterIdLst>
  <p:sldIdLst>
    <p:sldId id="257" r:id="rId8"/>
    <p:sldId id="258" r:id="rId9"/>
    <p:sldId id="268" r:id="rId10"/>
    <p:sldId id="259" r:id="rId11"/>
    <p:sldId id="260" r:id="rId12"/>
    <p:sldId id="261" r:id="rId13"/>
    <p:sldId id="262" r:id="rId14"/>
    <p:sldId id="263" r:id="rId15"/>
    <p:sldId id="264" r:id="rId16"/>
    <p:sldId id="265" r:id="rId17"/>
    <p:sldId id="266" r:id="rId18"/>
    <p:sldId id="267" r:id="rId19"/>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s-CL"/>
          </a:p>
        </p:txBody>
      </p:sp>
      <p:sp>
        <p:nvSpPr>
          <p:cNvPr id="3" name="2 Marcador de fecha"/>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BDB1C80A-FE64-4415-A6CD-F4B50FFAC98C}" type="datetimeFigureOut">
              <a:rPr lang="es-CL" smtClean="0"/>
              <a:t>18-05-2017</a:t>
            </a:fld>
            <a:endParaRPr lang="es-CL"/>
          </a:p>
        </p:txBody>
      </p:sp>
      <p:sp>
        <p:nvSpPr>
          <p:cNvPr id="4" name="3 Marcador de imagen de diapositiva"/>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87193961-CA54-41C9-9D99-9FB3EC370F5C}" type="slidenum">
              <a:rPr lang="es-CL" smtClean="0"/>
              <a:t>‹Nº›</a:t>
            </a:fld>
            <a:endParaRPr lang="es-CL"/>
          </a:p>
        </p:txBody>
      </p:sp>
    </p:spTree>
    <p:extLst>
      <p:ext uri="{BB962C8B-B14F-4D97-AF65-F5344CB8AC3E}">
        <p14:creationId xmlns:p14="http://schemas.microsoft.com/office/powerpoint/2010/main" val="1030984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solidFill>
                  <a:prstClr val="black"/>
                </a:solidFill>
              </a:rPr>
              <a:pPr/>
              <a:t>5</a:t>
            </a:fld>
            <a:endParaRPr lang="es-CL">
              <a:solidFill>
                <a:prstClr val="black"/>
              </a:solidFill>
            </a:endParaRPr>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5512314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92450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7727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6308067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688982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941364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52666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69866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00360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95325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152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7707522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304872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539319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590381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62431897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3753870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6321849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345557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506352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111657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105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9779911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150852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695133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064244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183938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24690449"/>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25626285"/>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58398718"/>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456421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255839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59904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700795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122847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314508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8978869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800818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643963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59922238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97055071"/>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53586742"/>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8570070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79014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57164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8580010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0656807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396803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85164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204081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2627536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991824033"/>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96150474"/>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1572527"/>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39057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7502405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979466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3922706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4014212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8039582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2241090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224739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3201618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022129121"/>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15178288"/>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426427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6142069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2582623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9767387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5430307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9272854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1200656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042496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6515164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13048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10644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2051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vmlDrawing" Target="../drawings/vmlDrawing3.v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oleObject" Target="../embeddings/oleObject3.bin"/></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vmlDrawing" Target="../drawings/vmlDrawing4.v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1.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oleObject" Target="../embeddings/oleObject4.bin"/></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vmlDrawing" Target="../drawings/vmlDrawing5.v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1.pn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oleObject" Target="../embeddings/oleObject5.bin"/></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vmlDrawing" Target="../drawings/vmlDrawing6.v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1.png"/><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oleObject" Target="../embeddings/oleObject6.bin"/></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vmlDrawing" Target="../drawings/vmlDrawing7.v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5" Type="http://schemas.openxmlformats.org/officeDocument/2006/relationships/image" Target="../media/image1.png"/><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oleObject" Target="../embeddings/oleObject7.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593684622"/>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9234"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830287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4756856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718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9807886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463041349"/>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6162"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769444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94640534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5138"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5046705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159520186"/>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4114"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425895876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434457631"/>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309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57703373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59920591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06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36827796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AL MES DE </a:t>
            </a:r>
            <a:r>
              <a:rPr lang="es-CL" sz="2400" b="1" dirty="0" smtClean="0">
                <a:latin typeface="+mn-lt"/>
              </a:rPr>
              <a:t>DICIEMBRE </a:t>
            </a:r>
            <a:r>
              <a:rPr lang="es-CL" sz="2400" b="1" dirty="0" smtClean="0">
                <a:latin typeface="+mn-lt"/>
              </a:rPr>
              <a:t>DE 2016</a:t>
            </a:r>
            <a:br>
              <a:rPr lang="es-CL" sz="2400" b="1" dirty="0" smtClean="0">
                <a:latin typeface="+mn-lt"/>
              </a:rPr>
            </a:br>
            <a:r>
              <a:rPr lang="es-CL" sz="2400" b="1" dirty="0" smtClean="0">
                <a:latin typeface="+mn-lt"/>
              </a:rPr>
              <a:t>PARTIDA 24:</a:t>
            </a:r>
            <a:br>
              <a:rPr lang="es-CL" sz="2400" b="1" dirty="0" smtClean="0">
                <a:latin typeface="+mn-lt"/>
              </a:rPr>
            </a:br>
            <a:r>
              <a:rPr lang="es-CL" sz="2400" b="1" dirty="0" smtClean="0">
                <a:latin typeface="+mn-lt"/>
              </a:rPr>
              <a:t>MINISTERIO DE ENERGÍA</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a:solidFill>
                  <a:prstClr val="black"/>
                </a:solidFill>
              </a:rPr>
              <a:t>Valparaíso, </a:t>
            </a:r>
            <a:r>
              <a:rPr lang="es-CL" b="1" dirty="0" smtClean="0">
                <a:solidFill>
                  <a:prstClr val="black"/>
                </a:solidFill>
              </a:rPr>
              <a:t>marzo </a:t>
            </a:r>
            <a:r>
              <a:rPr lang="es-CL" b="1" dirty="0" smtClean="0">
                <a:solidFill>
                  <a:prstClr val="black"/>
                </a:solidFill>
              </a:rPr>
              <a:t>2017</a:t>
            </a:r>
            <a:endParaRPr lang="es-CL" b="1" dirty="0">
              <a:solidFill>
                <a:prstClr val="black"/>
              </a:solidFill>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prstClr val="white"/>
              </a:solidFill>
            </a:endParaRPr>
          </a:p>
        </p:txBody>
      </p:sp>
      <p:sp>
        <p:nvSpPr>
          <p:cNvPr id="5" name="4 CuadroTexto"/>
          <p:cNvSpPr txBox="1"/>
          <p:nvPr/>
        </p:nvSpPr>
        <p:spPr>
          <a:xfrm>
            <a:off x="1844875" y="1064930"/>
            <a:ext cx="3771241" cy="349955"/>
          </a:xfrm>
          <a:prstGeom prst="rect">
            <a:avLst/>
          </a:prstGeom>
          <a:noFill/>
        </p:spPr>
        <p:txBody>
          <a:bodyPr wrap="square" rtlCol="0">
            <a:noAutofit/>
          </a:bodyPr>
          <a:lstStyle/>
          <a:p>
            <a:r>
              <a:rPr lang="es-CL" sz="1200" b="1" dirty="0">
                <a:solidFill>
                  <a:srgbClr val="22519E"/>
                </a:solidFill>
                <a:effectLst>
                  <a:outerShdw blurRad="63500" dist="50800" dir="13500000" sx="0" sy="0">
                    <a:srgbClr val="000000">
                      <a:alpha val="50000"/>
                    </a:srgbClr>
                  </a:outerShdw>
                </a:effectLst>
                <a:latin typeface="Andalus"/>
                <a:ea typeface="Times New Roman"/>
              </a:rPr>
              <a:t>    </a:t>
            </a:r>
            <a:r>
              <a:rPr lang="es-CL" sz="12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656518958"/>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8210"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a:tabLst>
                <a:tab pos="2806065" algn="ctr"/>
                <a:tab pos="5612130" algn="r"/>
              </a:tabLst>
              <a:defRPr/>
            </a:pPr>
            <a:r>
              <a:rPr lang="es-CL" sz="4000" b="1" dirty="0">
                <a:solidFill>
                  <a:srgbClr val="943634"/>
                </a:solidFill>
                <a:latin typeface="Andalus" pitchFamily="18" charset="-78"/>
                <a:ea typeface="Times New Roman"/>
                <a:cs typeface="Andalus" pitchFamily="18" charset="-78"/>
              </a:rPr>
              <a:t>U</a:t>
            </a:r>
            <a:r>
              <a:rPr lang="es-CL" sz="1600" b="1" dirty="0">
                <a:solidFill>
                  <a:srgbClr val="943634"/>
                </a:solidFill>
                <a:latin typeface="Andalus" pitchFamily="18" charset="-78"/>
                <a:ea typeface="Times New Roman"/>
                <a:cs typeface="Andalus" pitchFamily="18" charset="-78"/>
              </a:rPr>
              <a:t>NIDAD DE ASESORÍA PRESUPUESTARIA</a:t>
            </a:r>
            <a:endParaRPr lang="es-CL" sz="14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668620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16002" y="5445224"/>
            <a:ext cx="8014371"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10</a:t>
            </a:fld>
            <a:endParaRPr lang="es-CL">
              <a:solidFill>
                <a:prstClr val="black">
                  <a:tint val="75000"/>
                </a:prstClr>
              </a:solidFill>
            </a:endParaRPr>
          </a:p>
        </p:txBody>
      </p:sp>
      <p:sp>
        <p:nvSpPr>
          <p:cNvPr id="7" name="1 Título"/>
          <p:cNvSpPr txBox="1">
            <a:spLocks/>
          </p:cNvSpPr>
          <p:nvPr/>
        </p:nvSpPr>
        <p:spPr>
          <a:xfrm>
            <a:off x="395072" y="692696"/>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24,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COMISIÓN NACIONAL DE ENERGÍA</a:t>
            </a:r>
          </a:p>
        </p:txBody>
      </p:sp>
      <p:sp>
        <p:nvSpPr>
          <p:cNvPr id="8" name="1 Título"/>
          <p:cNvSpPr txBox="1">
            <a:spLocks/>
          </p:cNvSpPr>
          <p:nvPr/>
        </p:nvSpPr>
        <p:spPr>
          <a:xfrm>
            <a:off x="616002" y="2000573"/>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939799" y="2701131"/>
          <a:ext cx="7264402" cy="2324100"/>
        </p:xfrm>
        <a:graphic>
          <a:graphicData uri="http://schemas.openxmlformats.org/drawingml/2006/table">
            <a:tbl>
              <a:tblPr/>
              <a:tblGrid>
                <a:gridCol w="342601"/>
                <a:gridCol w="317223"/>
                <a:gridCol w="317223"/>
                <a:gridCol w="2169803"/>
                <a:gridCol w="675684"/>
                <a:gridCol w="621757"/>
                <a:gridCol w="621757"/>
                <a:gridCol w="596379"/>
                <a:gridCol w="789885"/>
                <a:gridCol w="81209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5.387.028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6.367.436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980.408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6.360.350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118,1%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3.375.750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3.687.818 </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312.068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3.687.741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1.859.831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2.373.193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513.362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2.373.174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127,6%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151.437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295.964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144.527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294.171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194,3%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5.190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22.860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17.670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22.844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440,2%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38.925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86.215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47.290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85.613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219,9%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107.322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186.889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79.567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185.714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173,0%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10.461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5.264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52640,0%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50,3%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10.461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10.451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5.264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52640,0%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50,3%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45321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03737" y="6093296"/>
            <a:ext cx="8014371"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11</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24, Capítulo 03,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COMISIÓN CHILENA DE ENERGÍA NUCLEAR </a:t>
            </a:r>
          </a:p>
        </p:txBody>
      </p:sp>
      <p:sp>
        <p:nvSpPr>
          <p:cNvPr id="8" name="1 Título"/>
          <p:cNvSpPr txBox="1">
            <a:spLocks/>
          </p:cNvSpPr>
          <p:nvPr/>
        </p:nvSpPr>
        <p:spPr>
          <a:xfrm>
            <a:off x="803737" y="1340768"/>
            <a:ext cx="7440671"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819149" y="1653381"/>
          <a:ext cx="7505701" cy="4419600"/>
        </p:xfrm>
        <a:graphic>
          <a:graphicData uri="http://schemas.openxmlformats.org/drawingml/2006/table">
            <a:tbl>
              <a:tblPr/>
              <a:tblGrid>
                <a:gridCol w="342610"/>
                <a:gridCol w="317232"/>
                <a:gridCol w="317232"/>
                <a:gridCol w="2182554"/>
                <a:gridCol w="735977"/>
                <a:gridCol w="675703"/>
                <a:gridCol w="697910"/>
                <a:gridCol w="647152"/>
                <a:gridCol w="789907"/>
                <a:gridCol w="799424"/>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10.849.239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12.355.429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1.506.190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12.271.238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113,1%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7.838.940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8.256.395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417.455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8.178.753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2.636.685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2.832.065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195.380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2.829.479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18.371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18.361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18.371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183710,0%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18.361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18.361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18.371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24.810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24.810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24.561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24.810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24.810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24.561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Organismo Internacional de Energía Atómica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24.810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24.810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24.561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10.380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-10.380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10.380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-10.380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134.421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118.851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-15.570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118.569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15.570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-15.570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3.633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3.633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3.572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55.014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55.014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54.997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60.204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60.204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60.000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203.983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203.983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200.788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203.983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203.983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200.788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900.954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900.944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900.717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9007170,0%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900.954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900.944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900.717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9007170,0%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354967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28968" y="5805264"/>
            <a:ext cx="6849554" cy="239391"/>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12</a:t>
            </a:fld>
            <a:endParaRPr lang="es-CL">
              <a:solidFill>
                <a:prstClr val="black">
                  <a:tint val="75000"/>
                </a:prstClr>
              </a:solidFill>
            </a:endParaRPr>
          </a:p>
        </p:txBody>
      </p:sp>
      <p:sp>
        <p:nvSpPr>
          <p:cNvPr id="7" name="1 Título"/>
          <p:cNvSpPr txBox="1">
            <a:spLocks/>
          </p:cNvSpPr>
          <p:nvPr/>
        </p:nvSpPr>
        <p:spPr>
          <a:xfrm>
            <a:off x="383176" y="5486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24, Capítulo 04,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SUPERINTENDENCIA DE ELECTRICIDAD Y COMBUSTIBLES</a:t>
            </a:r>
          </a:p>
        </p:txBody>
      </p:sp>
      <p:sp>
        <p:nvSpPr>
          <p:cNvPr id="8" name="1 Título"/>
          <p:cNvSpPr txBox="1">
            <a:spLocks/>
          </p:cNvSpPr>
          <p:nvPr/>
        </p:nvSpPr>
        <p:spPr>
          <a:xfrm>
            <a:off x="828968" y="1573712"/>
            <a:ext cx="6849554" cy="35688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844550" y="2323624"/>
          <a:ext cx="7454899" cy="3079115"/>
        </p:xfrm>
        <a:graphic>
          <a:graphicData uri="http://schemas.openxmlformats.org/drawingml/2006/table">
            <a:tbl>
              <a:tblPr/>
              <a:tblGrid>
                <a:gridCol w="342754"/>
                <a:gridCol w="317365"/>
                <a:gridCol w="317365"/>
                <a:gridCol w="2119997"/>
                <a:gridCol w="736286"/>
                <a:gridCol w="736286"/>
                <a:gridCol w="698203"/>
                <a:gridCol w="609340"/>
                <a:gridCol w="787065"/>
                <a:gridCol w="790238"/>
              </a:tblGrid>
              <a:tr h="183515">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11.936.562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12.424.371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487.809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12.409.774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9.599.838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9.628.138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28.300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9.645.000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2.071.439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2.218.414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146.975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2.193.249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80.500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80.500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79.555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22.000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22.000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21.272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96,7%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58.500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58.500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58.283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265.275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265.275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259.927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32.867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32.867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31.991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15.570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14.570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1" u="none" strike="noStrike">
                          <a:solidFill>
                            <a:srgbClr val="000000"/>
                          </a:solidFill>
                          <a:effectLst/>
                          <a:latin typeface="Calibri"/>
                        </a:rPr>
                        <a:t>-1.000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14.219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14.401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15.401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1" u="none" strike="noStrike">
                          <a:solidFill>
                            <a:srgbClr val="000000"/>
                          </a:solidFill>
                          <a:effectLst/>
                          <a:latin typeface="Calibri"/>
                        </a:rPr>
                        <a:t>1.000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14.968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103,9%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57.138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57.138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53.638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93,9%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93,9%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145.299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145.299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145.111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232.044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232.034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232.043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2320430,0%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645862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Ministerio </a:t>
            </a:r>
            <a:r>
              <a:rPr lang="es-CL" sz="1800" b="1" dirty="0" smtClean="0">
                <a:solidFill>
                  <a:schemeClr val="tx1"/>
                </a:solidFill>
                <a:ea typeface="Verdana" pitchFamily="34" charset="0"/>
                <a:cs typeface="Verdana" pitchFamily="34" charset="0"/>
              </a:rPr>
              <a:t>de Energía</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2</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smtClean="0">
                <a:solidFill>
                  <a:prstClr val="black"/>
                </a:solidFill>
                <a:ea typeface="Verdana" pitchFamily="34" charset="0"/>
                <a:cs typeface="Verdana" pitchFamily="34" charset="0"/>
              </a:rPr>
              <a:t>Principales hallazgos</a:t>
            </a:r>
          </a:p>
          <a:p>
            <a:pPr algn="just"/>
            <a:endParaRPr lang="es-CL" sz="1600" b="1" dirty="0" smtClean="0">
              <a:solidFill>
                <a:prstClr val="black"/>
              </a:solidFill>
              <a:ea typeface="Verdana" pitchFamily="34" charset="0"/>
              <a:cs typeface="Verdana" pitchFamily="34" charset="0"/>
            </a:endParaRPr>
          </a:p>
          <a:p>
            <a:pPr marL="342900" lvl="0" indent="-342900" algn="just">
              <a:spcBef>
                <a:spcPts val="0"/>
              </a:spcBef>
              <a:buFont typeface="+mj-lt"/>
              <a:buAutoNum type="arabicPeriod"/>
            </a:pPr>
            <a:r>
              <a:rPr lang="es-CL" sz="1600" dirty="0">
                <a:solidFill>
                  <a:prstClr val="black"/>
                </a:solidFill>
                <a:ea typeface="+mn-ea"/>
                <a:cs typeface="+mn-cs"/>
              </a:rPr>
              <a:t>La Ejecución del Ministerio, del mes de diciembre ascendió </a:t>
            </a:r>
            <a:r>
              <a:rPr lang="es-CL" sz="1600" b="1" dirty="0">
                <a:solidFill>
                  <a:prstClr val="black"/>
                </a:solidFill>
                <a:ea typeface="+mn-ea"/>
                <a:cs typeface="+mn-cs"/>
              </a:rPr>
              <a:t>a $</a:t>
            </a:r>
            <a:r>
              <a:rPr lang="es-CL" sz="1600" b="1" dirty="0" smtClean="0">
                <a:solidFill>
                  <a:prstClr val="black"/>
                </a:solidFill>
                <a:ea typeface="+mn-ea"/>
                <a:cs typeface="+mn-cs"/>
              </a:rPr>
              <a:t>24.435 millones</a:t>
            </a:r>
            <a:r>
              <a:rPr lang="es-CL" sz="1600" dirty="0">
                <a:solidFill>
                  <a:prstClr val="black"/>
                </a:solidFill>
                <a:ea typeface="+mn-ea"/>
                <a:cs typeface="+mn-cs"/>
              </a:rPr>
              <a:t>, es decir, un </a:t>
            </a:r>
            <a:r>
              <a:rPr lang="es-CL" sz="1600" dirty="0" smtClean="0">
                <a:solidFill>
                  <a:prstClr val="black"/>
                </a:solidFill>
                <a:ea typeface="+mn-ea"/>
                <a:cs typeface="+mn-cs"/>
              </a:rPr>
              <a:t>16,7% </a:t>
            </a:r>
            <a:r>
              <a:rPr lang="es-CL" sz="1600" dirty="0">
                <a:solidFill>
                  <a:prstClr val="black"/>
                </a:solidFill>
                <a:ea typeface="+mn-ea"/>
                <a:cs typeface="+mn-cs"/>
              </a:rPr>
              <a:t>respecto de la ley inicial.</a:t>
            </a:r>
          </a:p>
          <a:p>
            <a:pPr marL="342900" lvl="0" indent="-342900" algn="just">
              <a:spcBef>
                <a:spcPts val="0"/>
              </a:spcBef>
              <a:buFont typeface="+mj-lt"/>
              <a:buAutoNum type="arabicPeriod"/>
            </a:pPr>
            <a:endParaRPr lang="es-CL" sz="1600" dirty="0">
              <a:solidFill>
                <a:prstClr val="black"/>
              </a:solidFill>
              <a:ea typeface="+mn-ea"/>
              <a:cs typeface="+mn-cs"/>
            </a:endParaRPr>
          </a:p>
          <a:p>
            <a:pPr marL="342900" lvl="0" indent="-342900" algn="just">
              <a:spcBef>
                <a:spcPts val="0"/>
              </a:spcBef>
              <a:buFont typeface="+mj-lt"/>
              <a:buAutoNum type="arabicPeriod"/>
            </a:pPr>
            <a:r>
              <a:rPr lang="es-CL" sz="1600" dirty="0">
                <a:solidFill>
                  <a:prstClr val="black"/>
                </a:solidFill>
                <a:ea typeface="+mn-ea"/>
                <a:cs typeface="+mn-cs"/>
              </a:rPr>
              <a:t>Con ello, la ejecución acumulada ascendió a </a:t>
            </a:r>
            <a:r>
              <a:rPr lang="es-CL" sz="1600" b="1" dirty="0">
                <a:solidFill>
                  <a:prstClr val="black"/>
                </a:solidFill>
                <a:ea typeface="+mn-ea"/>
                <a:cs typeface="+mn-cs"/>
              </a:rPr>
              <a:t>$</a:t>
            </a:r>
            <a:r>
              <a:rPr lang="es-CL" sz="1600" b="1" dirty="0" smtClean="0">
                <a:solidFill>
                  <a:prstClr val="black"/>
                </a:solidFill>
                <a:ea typeface="+mn-ea"/>
                <a:cs typeface="+mn-cs"/>
              </a:rPr>
              <a:t>156.717 millones</a:t>
            </a:r>
            <a:r>
              <a:rPr lang="es-CL" sz="1600" b="1" dirty="0">
                <a:solidFill>
                  <a:prstClr val="black"/>
                </a:solidFill>
                <a:ea typeface="+mn-ea"/>
                <a:cs typeface="+mn-cs"/>
              </a:rPr>
              <a:t>, equivalente a un </a:t>
            </a:r>
            <a:r>
              <a:rPr lang="es-CL" sz="1600" b="1" dirty="0" smtClean="0">
                <a:solidFill>
                  <a:prstClr val="black"/>
                </a:solidFill>
                <a:ea typeface="+mn-ea"/>
                <a:cs typeface="+mn-cs"/>
              </a:rPr>
              <a:t>99,6%</a:t>
            </a:r>
            <a:r>
              <a:rPr lang="es-CL" sz="1600" dirty="0" smtClean="0">
                <a:solidFill>
                  <a:prstClr val="black"/>
                </a:solidFill>
                <a:ea typeface="+mn-ea"/>
                <a:cs typeface="+mn-cs"/>
              </a:rPr>
              <a:t> </a:t>
            </a:r>
            <a:r>
              <a:rPr lang="es-CL" sz="1600" dirty="0">
                <a:solidFill>
                  <a:prstClr val="black"/>
                </a:solidFill>
                <a:ea typeface="+mn-ea"/>
                <a:cs typeface="+mn-cs"/>
              </a:rPr>
              <a:t>del presupuesto vigente, pero un </a:t>
            </a:r>
            <a:r>
              <a:rPr lang="es-CL" sz="1600" b="1" dirty="0" smtClean="0">
                <a:solidFill>
                  <a:prstClr val="black"/>
                </a:solidFill>
                <a:ea typeface="+mn-ea"/>
                <a:cs typeface="+mn-cs"/>
              </a:rPr>
              <a:t>107% </a:t>
            </a:r>
            <a:r>
              <a:rPr lang="es-CL" sz="1600" b="1" dirty="0">
                <a:solidFill>
                  <a:prstClr val="black"/>
                </a:solidFill>
                <a:ea typeface="+mn-ea"/>
                <a:cs typeface="+mn-cs"/>
              </a:rPr>
              <a:t>de la ley aprobada</a:t>
            </a:r>
            <a:r>
              <a:rPr lang="es-CL" sz="1600" dirty="0">
                <a:solidFill>
                  <a:prstClr val="black"/>
                </a:solidFill>
                <a:ea typeface="+mn-ea"/>
                <a:cs typeface="+mn-cs"/>
              </a:rPr>
              <a:t>. </a:t>
            </a:r>
          </a:p>
          <a:p>
            <a:pPr marL="342900" lvl="0" indent="-342900" algn="just">
              <a:spcBef>
                <a:spcPts val="0"/>
              </a:spcBef>
              <a:buFont typeface="+mj-lt"/>
              <a:buAutoNum type="arabicPeriod"/>
            </a:pPr>
            <a:endParaRPr lang="es-CL" sz="1600" dirty="0">
              <a:solidFill>
                <a:prstClr val="black"/>
              </a:solidFill>
              <a:ea typeface="+mn-ea"/>
              <a:cs typeface="+mn-cs"/>
            </a:endParaRPr>
          </a:p>
          <a:p>
            <a:pPr marL="342900" lvl="0" indent="-342900" algn="just">
              <a:spcBef>
                <a:spcPts val="0"/>
              </a:spcBef>
              <a:buFont typeface="+mj-lt"/>
              <a:buAutoNum type="arabicPeriod"/>
            </a:pPr>
            <a:r>
              <a:rPr lang="es-MX" sz="1600" dirty="0">
                <a:solidFill>
                  <a:prstClr val="black"/>
                </a:solidFill>
                <a:ea typeface="+mn-ea"/>
                <a:cs typeface="+mn-cs"/>
              </a:rPr>
              <a:t>De esta forma, la ley de presupuestos 2016 para la Partida </a:t>
            </a:r>
            <a:r>
              <a:rPr lang="es-MX" sz="1600" dirty="0" smtClean="0">
                <a:solidFill>
                  <a:prstClr val="black"/>
                </a:solidFill>
                <a:ea typeface="+mn-ea"/>
                <a:cs typeface="+mn-cs"/>
              </a:rPr>
              <a:t>24 </a:t>
            </a:r>
            <a:r>
              <a:rPr lang="es-MX" sz="1600" dirty="0">
                <a:solidFill>
                  <a:prstClr val="black"/>
                </a:solidFill>
                <a:ea typeface="+mn-ea"/>
                <a:cs typeface="+mn-cs"/>
              </a:rPr>
              <a:t>se sobre-ejecutó en $</a:t>
            </a:r>
            <a:r>
              <a:rPr lang="es-MX" sz="1600" dirty="0" smtClean="0">
                <a:solidFill>
                  <a:prstClr val="black"/>
                </a:solidFill>
                <a:ea typeface="+mn-ea"/>
                <a:cs typeface="+mn-cs"/>
              </a:rPr>
              <a:t>10.708 millones</a:t>
            </a:r>
            <a:r>
              <a:rPr lang="es-MX" sz="1600" dirty="0">
                <a:solidFill>
                  <a:prstClr val="black"/>
                </a:solidFill>
                <a:ea typeface="+mn-ea"/>
                <a:cs typeface="+mn-cs"/>
              </a:rPr>
              <a:t>, un </a:t>
            </a:r>
            <a:r>
              <a:rPr lang="es-MX" sz="1600" dirty="0" smtClean="0">
                <a:solidFill>
                  <a:prstClr val="black"/>
                </a:solidFill>
                <a:ea typeface="+mn-ea"/>
                <a:cs typeface="+mn-cs"/>
              </a:rPr>
              <a:t>7,3% </a:t>
            </a:r>
            <a:r>
              <a:rPr lang="es-MX" sz="1600" dirty="0">
                <a:solidFill>
                  <a:prstClr val="black"/>
                </a:solidFill>
                <a:ea typeface="+mn-ea"/>
                <a:cs typeface="+mn-cs"/>
              </a:rPr>
              <a:t>por sobre lo aprobado inicialmente. Sin embargo, cabe destacar que la ejecución así calculada incluye la deuda flotante, proveniente de operaciones de años anteriores. Excluyendo estas operaciones de años anteriores, la sobre ejecución alcanzaría a un $</a:t>
            </a:r>
            <a:r>
              <a:rPr lang="es-MX" sz="1600" dirty="0" smtClean="0">
                <a:solidFill>
                  <a:prstClr val="black"/>
                </a:solidFill>
                <a:ea typeface="+mn-ea"/>
                <a:cs typeface="+mn-cs"/>
              </a:rPr>
              <a:t>5.485 </a:t>
            </a:r>
            <a:r>
              <a:rPr lang="es-MX" sz="1600" dirty="0">
                <a:solidFill>
                  <a:prstClr val="black"/>
                </a:solidFill>
                <a:ea typeface="+mn-ea"/>
                <a:cs typeface="+mn-cs"/>
              </a:rPr>
              <a:t>millones, equivalentes a un </a:t>
            </a:r>
            <a:r>
              <a:rPr lang="es-MX" sz="1600" dirty="0" smtClean="0">
                <a:solidFill>
                  <a:prstClr val="black"/>
                </a:solidFill>
                <a:ea typeface="+mn-ea"/>
                <a:cs typeface="+mn-cs"/>
              </a:rPr>
              <a:t>3,7% </a:t>
            </a:r>
            <a:r>
              <a:rPr lang="es-MX" sz="1600" dirty="0">
                <a:solidFill>
                  <a:prstClr val="black"/>
                </a:solidFill>
                <a:ea typeface="+mn-ea"/>
                <a:cs typeface="+mn-cs"/>
              </a:rPr>
              <a:t>de sobre-ejecución</a:t>
            </a:r>
            <a:r>
              <a:rPr lang="es-MX" sz="1600" dirty="0" smtClean="0">
                <a:solidFill>
                  <a:prstClr val="black"/>
                </a:solidFill>
                <a:ea typeface="+mn-ea"/>
                <a:cs typeface="+mn-cs"/>
              </a:rPr>
              <a:t>.</a:t>
            </a:r>
          </a:p>
          <a:p>
            <a:pPr marL="342900" lvl="0" indent="-342900" algn="just">
              <a:spcBef>
                <a:spcPts val="0"/>
              </a:spcBef>
              <a:buFont typeface="+mj-lt"/>
              <a:buAutoNum type="arabicPeriod"/>
            </a:pPr>
            <a:endParaRPr lang="es-MX" sz="1600" dirty="0">
              <a:solidFill>
                <a:prstClr val="black"/>
              </a:solidFill>
              <a:ea typeface="+mn-ea"/>
              <a:cs typeface="+mn-cs"/>
            </a:endParaRPr>
          </a:p>
          <a:p>
            <a:pPr marL="342900" indent="-342900" algn="just">
              <a:spcBef>
                <a:spcPts val="0"/>
              </a:spcBef>
              <a:buFont typeface="+mj-lt"/>
              <a:buAutoNum type="arabicPeriod"/>
            </a:pPr>
            <a:r>
              <a:rPr lang="es-CL" sz="1600" dirty="0" smtClean="0">
                <a:solidFill>
                  <a:prstClr val="black"/>
                </a:solidFill>
              </a:rPr>
              <a:t>Durante el año el </a:t>
            </a:r>
            <a:r>
              <a:rPr lang="es-CL" sz="1600" dirty="0">
                <a:solidFill>
                  <a:prstClr val="black"/>
                </a:solidFill>
              </a:rPr>
              <a:t>ajuste presupuestario provocó, a nivel de Partida, </a:t>
            </a:r>
            <a:r>
              <a:rPr lang="es-CL" sz="1600" b="1" dirty="0">
                <a:solidFill>
                  <a:prstClr val="black"/>
                </a:solidFill>
              </a:rPr>
              <a:t>una rebaja del presupuesto </a:t>
            </a:r>
            <a:r>
              <a:rPr lang="es-CL" sz="1600" dirty="0" smtClean="0">
                <a:solidFill>
                  <a:prstClr val="black"/>
                </a:solidFill>
              </a:rPr>
              <a:t>en </a:t>
            </a:r>
            <a:r>
              <a:rPr lang="es-CL" sz="1600" dirty="0">
                <a:solidFill>
                  <a:prstClr val="black"/>
                </a:solidFill>
              </a:rPr>
              <a:t>Transferencias </a:t>
            </a:r>
            <a:r>
              <a:rPr lang="es-CL" sz="1600" dirty="0" smtClean="0">
                <a:solidFill>
                  <a:prstClr val="black"/>
                </a:solidFill>
              </a:rPr>
              <a:t> Corrientes </a:t>
            </a:r>
            <a:r>
              <a:rPr lang="es-CL" sz="1600" dirty="0">
                <a:solidFill>
                  <a:prstClr val="black"/>
                </a:solidFill>
              </a:rPr>
              <a:t>por </a:t>
            </a:r>
            <a:r>
              <a:rPr lang="es-CL" sz="1600" dirty="0" smtClean="0">
                <a:solidFill>
                  <a:prstClr val="black"/>
                </a:solidFill>
              </a:rPr>
              <a:t>$7.070 </a:t>
            </a:r>
            <a:r>
              <a:rPr lang="es-CL" sz="1600" dirty="0" smtClean="0">
                <a:solidFill>
                  <a:prstClr val="black"/>
                </a:solidFill>
              </a:rPr>
              <a:t>millones</a:t>
            </a:r>
            <a:r>
              <a:rPr lang="es-CL" sz="1600" dirty="0" smtClean="0">
                <a:solidFill>
                  <a:prstClr val="black"/>
                </a:solidFill>
              </a:rPr>
              <a:t>. en </a:t>
            </a:r>
            <a:r>
              <a:rPr lang="es-CL" sz="1600" dirty="0">
                <a:solidFill>
                  <a:prstClr val="black"/>
                </a:solidFill>
              </a:rPr>
              <a:t>las transferencias para </a:t>
            </a:r>
            <a:r>
              <a:rPr lang="es-CL" sz="1600" dirty="0" smtClean="0">
                <a:solidFill>
                  <a:prstClr val="black"/>
                </a:solidFill>
              </a:rPr>
              <a:t>«Aplicación </a:t>
            </a:r>
            <a:r>
              <a:rPr lang="es-CL" sz="1600" dirty="0">
                <a:solidFill>
                  <a:prstClr val="black"/>
                </a:solidFill>
              </a:rPr>
              <a:t>Plan de Acción de Eficiencia </a:t>
            </a:r>
            <a:r>
              <a:rPr lang="es-CL" sz="1600" dirty="0" smtClean="0">
                <a:solidFill>
                  <a:prstClr val="black"/>
                </a:solidFill>
              </a:rPr>
              <a:t>Energética» por $</a:t>
            </a:r>
            <a:r>
              <a:rPr lang="es-CL" sz="1600" dirty="0">
                <a:solidFill>
                  <a:prstClr val="black"/>
                </a:solidFill>
              </a:rPr>
              <a:t>4.600 millones y </a:t>
            </a:r>
            <a:r>
              <a:rPr lang="es-CL" sz="1600" dirty="0" smtClean="0">
                <a:solidFill>
                  <a:prstClr val="black"/>
                </a:solidFill>
              </a:rPr>
              <a:t>«Proyectos </a:t>
            </a:r>
            <a:r>
              <a:rPr lang="es-CL" sz="1600" dirty="0">
                <a:solidFill>
                  <a:prstClr val="black"/>
                </a:solidFill>
              </a:rPr>
              <a:t>Energías Renovables no Convencionales </a:t>
            </a:r>
            <a:r>
              <a:rPr lang="es-CL" sz="1600" dirty="0" smtClean="0">
                <a:solidFill>
                  <a:prstClr val="black"/>
                </a:solidFill>
              </a:rPr>
              <a:t>«por $2.600 millones.</a:t>
            </a:r>
            <a:endParaRPr lang="es-CL" sz="1600" dirty="0">
              <a:solidFill>
                <a:prstClr val="black"/>
              </a:solidFill>
            </a:endParaRPr>
          </a:p>
          <a:p>
            <a:pPr marL="342900" indent="-342900" algn="just">
              <a:spcBef>
                <a:spcPts val="0"/>
              </a:spcBef>
              <a:buFont typeface="+mj-lt"/>
              <a:buAutoNum type="arabicPeriod"/>
            </a:pPr>
            <a:endParaRPr lang="es-CL" sz="1600" dirty="0">
              <a:solidFill>
                <a:prstClr val="black"/>
              </a:solidFill>
            </a:endParaRPr>
          </a:p>
          <a:p>
            <a:pPr marL="342900" indent="-342900" algn="just">
              <a:spcBef>
                <a:spcPts val="0"/>
              </a:spcBef>
              <a:buFont typeface="+mj-lt"/>
              <a:buAutoNum type="arabicPeriod"/>
            </a:pPr>
            <a:endParaRPr lang="es-CL" sz="1600" dirty="0">
              <a:solidFill>
                <a:prstClr val="black"/>
              </a:solidFill>
            </a:endParaRPr>
          </a:p>
        </p:txBody>
      </p:sp>
    </p:spTree>
    <p:extLst>
      <p:ext uri="{BB962C8B-B14F-4D97-AF65-F5344CB8AC3E}">
        <p14:creationId xmlns:p14="http://schemas.microsoft.com/office/powerpoint/2010/main" val="4115384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lvl="0" indent="0" algn="just">
              <a:spcBef>
                <a:spcPts val="0"/>
              </a:spcBef>
              <a:buNone/>
            </a:pPr>
            <a:r>
              <a:rPr lang="es-CL" sz="1600" b="1" dirty="0">
                <a:solidFill>
                  <a:prstClr val="black"/>
                </a:solidFill>
                <a:ea typeface="Verdana" pitchFamily="34" charset="0"/>
                <a:cs typeface="Verdana" pitchFamily="34" charset="0"/>
              </a:rPr>
              <a:t>Principales </a:t>
            </a:r>
            <a:r>
              <a:rPr lang="es-CL" sz="1600" b="1" dirty="0" smtClean="0">
                <a:solidFill>
                  <a:prstClr val="black"/>
                </a:solidFill>
                <a:ea typeface="Verdana" pitchFamily="34" charset="0"/>
                <a:cs typeface="Verdana" pitchFamily="34" charset="0"/>
              </a:rPr>
              <a:t>hallazgos</a:t>
            </a:r>
          </a:p>
          <a:p>
            <a:pPr marL="0" lvl="0" indent="0" algn="just">
              <a:spcBef>
                <a:spcPts val="0"/>
              </a:spcBef>
              <a:buNone/>
            </a:pPr>
            <a:endParaRPr lang="es-CL" sz="1600" b="1" dirty="0">
              <a:solidFill>
                <a:prstClr val="black"/>
              </a:solidFill>
              <a:ea typeface="Verdana" pitchFamily="34" charset="0"/>
              <a:cs typeface="Verdana" pitchFamily="34" charset="0"/>
            </a:endParaRPr>
          </a:p>
          <a:p>
            <a:pPr lvl="0" algn="just">
              <a:spcBef>
                <a:spcPts val="0"/>
              </a:spcBef>
              <a:buFont typeface="+mj-lt"/>
              <a:buAutoNum type="arabicPeriod" startAt="5"/>
            </a:pPr>
            <a:endParaRPr lang="es-CL" sz="1600" dirty="0">
              <a:solidFill>
                <a:prstClr val="black"/>
              </a:solidFill>
            </a:endParaRPr>
          </a:p>
          <a:p>
            <a:pPr lvl="0" algn="just">
              <a:spcBef>
                <a:spcPts val="0"/>
              </a:spcBef>
              <a:buFont typeface="+mj-lt"/>
              <a:buAutoNum type="arabicPeriod" startAt="5"/>
            </a:pPr>
            <a:r>
              <a:rPr lang="es-CL" sz="1600" dirty="0">
                <a:solidFill>
                  <a:prstClr val="black"/>
                </a:solidFill>
              </a:rPr>
              <a:t>Por otra parte,  se incrementó el presupuesto para  Transferencia de Capital hacia la </a:t>
            </a:r>
            <a:r>
              <a:rPr lang="es-CL" sz="1600" b="1" dirty="0">
                <a:solidFill>
                  <a:prstClr val="black"/>
                </a:solidFill>
              </a:rPr>
              <a:t>Agencia Chilena de Eficiencia Energética, por $7.808 millones y Gastos en Personal se incrementó en $1.200 millones en el mes de noviembre.</a:t>
            </a:r>
          </a:p>
          <a:p>
            <a:pPr lvl="0" algn="just">
              <a:spcBef>
                <a:spcPts val="0"/>
              </a:spcBef>
              <a:buFont typeface="+mj-lt"/>
              <a:buAutoNum type="arabicPeriod" startAt="5"/>
            </a:pPr>
            <a:endParaRPr lang="es-CL" sz="1600" dirty="0">
              <a:solidFill>
                <a:prstClr val="black"/>
              </a:solidFill>
            </a:endParaRPr>
          </a:p>
          <a:p>
            <a:pPr lvl="0" algn="just">
              <a:spcBef>
                <a:spcPts val="0"/>
              </a:spcBef>
              <a:buFont typeface="+mj-lt"/>
              <a:buAutoNum type="arabicPeriod" startAt="5"/>
            </a:pPr>
            <a:r>
              <a:rPr lang="es-CL" sz="1600" dirty="0">
                <a:solidFill>
                  <a:prstClr val="black"/>
                </a:solidFill>
              </a:rPr>
              <a:t>La transferencia para </a:t>
            </a:r>
            <a:r>
              <a:rPr lang="es-CL" sz="1600" b="1" dirty="0">
                <a:solidFill>
                  <a:prstClr val="black"/>
                </a:solidFill>
              </a:rPr>
              <a:t>SUBDERE</a:t>
            </a:r>
            <a:r>
              <a:rPr lang="es-CL" sz="1600" dirty="0">
                <a:solidFill>
                  <a:prstClr val="black"/>
                </a:solidFill>
              </a:rPr>
              <a:t> en el Programa de Energización Rural </a:t>
            </a:r>
            <a:r>
              <a:rPr lang="es-CL" sz="1600" b="1" dirty="0">
                <a:solidFill>
                  <a:prstClr val="black"/>
                </a:solidFill>
              </a:rPr>
              <a:t>por $5.685 millones</a:t>
            </a:r>
            <a:r>
              <a:rPr lang="es-CL" sz="1600" dirty="0">
                <a:solidFill>
                  <a:prstClr val="black"/>
                </a:solidFill>
              </a:rPr>
              <a:t>, que representa en un 100%  </a:t>
            </a:r>
            <a:r>
              <a:rPr lang="es-CL" sz="1600" b="1" dirty="0">
                <a:solidFill>
                  <a:prstClr val="black"/>
                </a:solidFill>
              </a:rPr>
              <a:t>se ejecutó en un 100% al igual que la transferencia a Vivienda por $1.057 millones ejecutadas en un 100%.</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3</a:t>
            </a:fld>
            <a:endParaRPr lang="es-CL">
              <a:solidFill>
                <a:prstClr val="black">
                  <a:tint val="75000"/>
                </a:prstClr>
              </a:solidFill>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48680"/>
            <a:ext cx="8351837" cy="896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6544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24 Ministerio de Energía</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896728" y="5373216"/>
            <a:ext cx="7011278" cy="365125"/>
          </a:xfrm>
        </p:spPr>
        <p:txBody>
          <a:bodyPr/>
          <a:lstStyle/>
          <a:p>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4</a:t>
            </a:fld>
            <a:endParaRPr lang="es-CL">
              <a:solidFill>
                <a:prstClr val="black">
                  <a:tint val="75000"/>
                </a:prstClr>
              </a:solidFill>
            </a:endParaRPr>
          </a:p>
        </p:txBody>
      </p:sp>
      <p:sp>
        <p:nvSpPr>
          <p:cNvPr id="6" name="1 Título"/>
          <p:cNvSpPr txBox="1">
            <a:spLocks/>
          </p:cNvSpPr>
          <p:nvPr/>
        </p:nvSpPr>
        <p:spPr>
          <a:xfrm>
            <a:off x="918543" y="1886793"/>
            <a:ext cx="6989463"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graphicFrame>
        <p:nvGraphicFramePr>
          <p:cNvPr id="3" name="2 Tabla"/>
          <p:cNvGraphicFramePr>
            <a:graphicFrameLocks noGrp="1"/>
          </p:cNvGraphicFramePr>
          <p:nvPr/>
        </p:nvGraphicFramePr>
        <p:xfrm>
          <a:off x="1041401" y="2509679"/>
          <a:ext cx="7061198" cy="2707005"/>
        </p:xfrm>
        <a:graphic>
          <a:graphicData uri="http://schemas.openxmlformats.org/drawingml/2006/table">
            <a:tbl>
              <a:tblPr/>
              <a:tblGrid>
                <a:gridCol w="695220"/>
                <a:gridCol w="2121011"/>
                <a:gridCol w="695220"/>
                <a:gridCol w="695220"/>
                <a:gridCol w="698166"/>
                <a:gridCol w="718787"/>
                <a:gridCol w="718787"/>
                <a:gridCol w="718787"/>
              </a:tblGrid>
              <a:tr h="190500">
                <a:tc rowSpan="2" gridSpan="2">
                  <a:txBody>
                    <a:bodyPr/>
                    <a:lstStyle/>
                    <a:p>
                      <a:pPr algn="ctr" fontAlgn="ctr"/>
                      <a:r>
                        <a:rPr lang="es-CL" sz="900" b="1" i="0" u="none" strike="noStrike">
                          <a:solidFill>
                            <a:srgbClr val="FFFFFF"/>
                          </a:solidFill>
                          <a:effectLst/>
                          <a:latin typeface="Calibri"/>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146.008.626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157.317.935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6.163.836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156.717.316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32.413.397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33.477.901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1.064.504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33.187.149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13.823.350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14.560.640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737.290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14.532.856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105,1%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98.871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98.861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97.926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979260,0%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84.060.468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76.989.488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-7.070.980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76.662.349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91,2%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10.380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-10.380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117.509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117.509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117.509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3.587.993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3.378.899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-209.094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3.351.211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93,4%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203.983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203.983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200.788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11.527.489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22.963.615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11.436.126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22.963.200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199,2%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381.556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5.527.029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5.145.473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5.604.328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1468,8%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a:rPr>
                        <a:t>101,4%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05362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latin typeface="+mn-lt"/>
                <a:ea typeface="Verdana" pitchFamily="34" charset="0"/>
                <a:cs typeface="Verdana" pitchFamily="34" charset="0"/>
              </a:rPr>
              <a:t>Ejecución </a:t>
            </a:r>
            <a:r>
              <a:rPr lang="es-CL" sz="1800" b="1" dirty="0" smtClean="0">
                <a:solidFill>
                  <a:schemeClr val="tx1"/>
                </a:solidFill>
                <a:latin typeface="+mn-lt"/>
                <a:ea typeface="Verdana" pitchFamily="34" charset="0"/>
                <a:cs typeface="Verdana" pitchFamily="34" charset="0"/>
              </a:rPr>
              <a:t>Presupuestaria </a:t>
            </a:r>
            <a:r>
              <a:rPr lang="es-CL" sz="1800" b="1" dirty="0">
                <a:solidFill>
                  <a:schemeClr val="tx1"/>
                </a:solidFill>
                <a:ea typeface="Verdana" pitchFamily="34" charset="0"/>
                <a:cs typeface="Verdana" pitchFamily="34" charset="0"/>
              </a:rPr>
              <a:t>de </a:t>
            </a:r>
            <a:r>
              <a:rPr lang="es-CL" sz="1800" b="1" dirty="0" smtClean="0">
                <a:solidFill>
                  <a:schemeClr val="tx1"/>
                </a:solidFill>
                <a:ea typeface="Verdana" pitchFamily="34" charset="0"/>
                <a:cs typeface="Verdana" pitchFamily="34" charset="0"/>
              </a:rPr>
              <a:t>Gastos</a:t>
            </a:r>
            <a:r>
              <a:rPr lang="es-CL" sz="1800" b="1" dirty="0" smtClean="0">
                <a:solidFill>
                  <a:schemeClr val="tx1"/>
                </a:solidFill>
                <a:latin typeface="+mn-lt"/>
                <a:ea typeface="Verdana" pitchFamily="34" charset="0"/>
                <a:cs typeface="Verdana" pitchFamily="34" charset="0"/>
              </a:rPr>
              <a:t> Acumulada al Mes de </a:t>
            </a:r>
            <a:r>
              <a:rPr lang="es-CL" sz="1800" b="1" dirty="0" smtClean="0">
                <a:solidFill>
                  <a:schemeClr val="tx1"/>
                </a:solidFill>
                <a:latin typeface="+mn-lt"/>
                <a:ea typeface="Verdana" pitchFamily="34" charset="0"/>
                <a:cs typeface="Verdana" pitchFamily="34" charset="0"/>
              </a:rPr>
              <a:t>Diciembre </a:t>
            </a:r>
            <a:r>
              <a:rPr lang="es-CL" sz="1800" b="1" dirty="0" smtClean="0">
                <a:solidFill>
                  <a:schemeClr val="tx1"/>
                </a:solidFill>
                <a:latin typeface="+mn-lt"/>
                <a:ea typeface="Verdana" pitchFamily="34" charset="0"/>
                <a:cs typeface="Verdana" pitchFamily="34" charset="0"/>
              </a:rPr>
              <a:t>de </a:t>
            </a:r>
            <a:r>
              <a:rPr lang="es-CL" sz="1800" b="1" dirty="0">
                <a:solidFill>
                  <a:schemeClr val="tx1"/>
                </a:solidFill>
                <a:latin typeface="+mn-lt"/>
                <a:ea typeface="Verdana" pitchFamily="34" charset="0"/>
                <a:cs typeface="Verdana" pitchFamily="34" charset="0"/>
              </a:rPr>
              <a:t>2016 </a:t>
            </a:r>
            <a:br>
              <a:rPr lang="es-CL" sz="1800" b="1" dirty="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24, Resumen </a:t>
            </a:r>
            <a:r>
              <a:rPr lang="es-CL" sz="1800" b="1" dirty="0">
                <a:solidFill>
                  <a:schemeClr val="tx1"/>
                </a:solidFill>
                <a:latin typeface="+mn-lt"/>
                <a:ea typeface="Verdana" pitchFamily="34" charset="0"/>
                <a:cs typeface="Verdana" pitchFamily="34" charset="0"/>
              </a:rPr>
              <a:t>por </a:t>
            </a:r>
            <a:r>
              <a:rPr lang="es-CL" sz="1800" b="1" dirty="0" smtClean="0">
                <a:solidFill>
                  <a:schemeClr val="tx1"/>
                </a:solidFill>
                <a:latin typeface="+mn-lt"/>
                <a:ea typeface="Verdana" pitchFamily="34" charset="0"/>
                <a:cs typeface="Verdana" pitchFamily="34" charset="0"/>
              </a:rPr>
              <a:t>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5</a:t>
            </a:fld>
            <a:endParaRPr lang="es-CL" dirty="0">
              <a:solidFill>
                <a:prstClr val="black">
                  <a:tint val="75000"/>
                </a:prstClr>
              </a:solidFill>
            </a:endParaRPr>
          </a:p>
        </p:txBody>
      </p:sp>
      <p:sp>
        <p:nvSpPr>
          <p:cNvPr id="8" name="3 Marcador de pie de página"/>
          <p:cNvSpPr txBox="1">
            <a:spLocks/>
          </p:cNvSpPr>
          <p:nvPr/>
        </p:nvSpPr>
        <p:spPr>
          <a:xfrm>
            <a:off x="1134714" y="5445224"/>
            <a:ext cx="6790121"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1100138" y="1991503"/>
            <a:ext cx="6856238" cy="3350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graphicFrame>
        <p:nvGraphicFramePr>
          <p:cNvPr id="3" name="2 Tabla"/>
          <p:cNvGraphicFramePr>
            <a:graphicFrameLocks noGrp="1"/>
          </p:cNvGraphicFramePr>
          <p:nvPr/>
        </p:nvGraphicFramePr>
        <p:xfrm>
          <a:off x="1155700" y="2725579"/>
          <a:ext cx="6832599" cy="2275205"/>
        </p:xfrm>
        <a:graphic>
          <a:graphicData uri="http://schemas.openxmlformats.org/drawingml/2006/table">
            <a:tbl>
              <a:tblPr/>
              <a:tblGrid>
                <a:gridCol w="253764"/>
                <a:gridCol w="218872"/>
                <a:gridCol w="2017425"/>
                <a:gridCol w="761292"/>
                <a:gridCol w="647099"/>
                <a:gridCol w="599518"/>
                <a:gridCol w="761292"/>
                <a:gridCol w="812045"/>
                <a:gridCol w="761292"/>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ctr" fontAlgn="ctr"/>
                      <a:r>
                        <a:rPr lang="es-CL" sz="900" b="1" i="0" u="none" strike="noStrike">
                          <a:solidFill>
                            <a:srgbClr val="FFFFFF"/>
                          </a:solidFill>
                          <a:effectLst/>
                          <a:latin typeface="Calibri"/>
                        </a:rPr>
                        <a:t>Cap.</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Prog.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Programa Presupuestario</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ctr" fontAlgn="ctr"/>
                      <a:r>
                        <a:rPr lang="es-CL" sz="900" b="1" i="0" u="none" strike="noStrike">
                          <a:solidFill>
                            <a:srgbClr val="000000"/>
                          </a:solidFill>
                          <a:effectLst/>
                          <a:latin typeface="Calibri"/>
                        </a:rPr>
                        <a:t>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 SUBSECRETARIA DE ENERGIA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117.835.797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126.170.699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8.334.902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125.675.954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Subsecretaría</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80.517.889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82.845.068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2.327.179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82.481.586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Apoyo al Desarrollo ERNC</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10.024.872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7.162.326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-2.862.546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7.131.563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71,1%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Energización Rural y Social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7.869.938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8.959.691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1.089.753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8.957.286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113,8%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Plan Acción Eficiencia Energética</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19.423.098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27.203.614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7.780.516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27.105.519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COMISION NACIONAL DE ENERGIA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5.387.028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6.367.436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980.408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6.360.350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118,1%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COMISION CHILENA DE ENERGIA NUCLEAR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10.849.239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12.355.429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1.506.190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12.271.238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113,1%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SUPERINTENDENCIA DE ELECTRICIDAD Y COMB.</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11.936.562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12.424.371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487.809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12.409.774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Total Ministerio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146.008.626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157.317.935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11.309.309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156.717.316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587172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52333" y="6237312"/>
            <a:ext cx="764164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6</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24, Capítulo </a:t>
            </a:r>
            <a:r>
              <a:rPr lang="es-CL" sz="1800" b="1" dirty="0">
                <a:solidFill>
                  <a:prstClr val="black"/>
                </a:solidFill>
                <a:ea typeface="Verdana" pitchFamily="34" charset="0"/>
                <a:cs typeface="Verdana" pitchFamily="34" charset="0"/>
              </a:rPr>
              <a:t>01, Programa 01: SUBSECRETARÍA DE ENERGÍA</a:t>
            </a:r>
          </a:p>
        </p:txBody>
      </p:sp>
      <p:sp>
        <p:nvSpPr>
          <p:cNvPr id="8" name="1 Título"/>
          <p:cNvSpPr txBox="1">
            <a:spLocks/>
          </p:cNvSpPr>
          <p:nvPr/>
        </p:nvSpPr>
        <p:spPr>
          <a:xfrm>
            <a:off x="854628" y="1221775"/>
            <a:ext cx="7328935"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633423" y="1600203"/>
          <a:ext cx="7877153" cy="4525957"/>
        </p:xfrm>
        <a:graphic>
          <a:graphicData uri="http://schemas.openxmlformats.org/drawingml/2006/table">
            <a:tbl>
              <a:tblPr/>
              <a:tblGrid>
                <a:gridCol w="333883"/>
                <a:gridCol w="309150"/>
                <a:gridCol w="309150"/>
                <a:gridCol w="2745256"/>
                <a:gridCol w="729595"/>
                <a:gridCol w="729595"/>
                <a:gridCol w="643033"/>
                <a:gridCol w="618301"/>
                <a:gridCol w="729595"/>
                <a:gridCol w="729595"/>
              </a:tblGrid>
              <a:tr h="185490">
                <a:tc>
                  <a:txBody>
                    <a:bodyPr/>
                    <a:lstStyle/>
                    <a:p>
                      <a:pPr algn="l" fontAlgn="ctr"/>
                      <a:r>
                        <a:rPr lang="es-CL" sz="900" b="1" i="0" u="none" strike="noStrike">
                          <a:solidFill>
                            <a:srgbClr val="FFFFFF"/>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275" marR="9275" marT="927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275" marR="9275" marT="927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275" marR="9275" marT="9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275" marR="9275" marT="9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445177">
                <a:tc>
                  <a:txBody>
                    <a:bodyPr/>
                    <a:lstStyle/>
                    <a:p>
                      <a:pPr algn="l" fontAlgn="ctr"/>
                      <a:r>
                        <a:rPr lang="es-CL" sz="900" b="1" i="0" u="none" strike="noStrike">
                          <a:solidFill>
                            <a:srgbClr val="FFFFFF"/>
                          </a:solidFill>
                          <a:effectLst/>
                          <a:latin typeface="Calibri"/>
                        </a:rPr>
                        <a:t>Subt.</a:t>
                      </a:r>
                    </a:p>
                  </a:txBody>
                  <a:tcPr marL="9275" marR="9275" marT="927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275" marR="9275" marT="927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275" marR="9275" marT="927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275" marR="9275" marT="927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275" marR="9275" marT="927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275" marR="9275" marT="927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275" marR="9275" marT="927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275" marR="9275" marT="927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275" marR="9275" marT="927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275" marR="9275" marT="927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85490">
                <a:tc>
                  <a:txBody>
                    <a:bodyPr/>
                    <a:lstStyle/>
                    <a:p>
                      <a:pPr algn="l" fontAlgn="ctr"/>
                      <a:r>
                        <a:rPr lang="es-CL" sz="1100" b="0" i="0"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275" marR="9275" marT="927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275" marR="9275" marT="927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80.517.889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82.845.068 </a:t>
                      </a:r>
                    </a:p>
                  </a:txBody>
                  <a:tcPr marL="9275" marR="9275" marT="927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2.327.179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82.481.586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102,4%</a:t>
                      </a:r>
                    </a:p>
                  </a:txBody>
                  <a:tcPr marL="9275" marR="9275" marT="927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900" b="1" i="0" u="none" strike="noStrike">
                          <a:solidFill>
                            <a:srgbClr val="000000"/>
                          </a:solidFill>
                          <a:effectLst/>
                          <a:latin typeface="Calibri"/>
                        </a:rPr>
                        <a:t>21</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9.693.005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9.748.696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55.691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9.656.757</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900" b="1" i="0" u="none" strike="noStrike">
                          <a:solidFill>
                            <a:srgbClr val="000000"/>
                          </a:solidFill>
                          <a:effectLst/>
                          <a:latin typeface="Calibri"/>
                        </a:rPr>
                        <a:t>22</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4.776.663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4.838.560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61.897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4.838.556</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101,3%</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900" b="1" i="0" u="none" strike="noStrike">
                          <a:solidFill>
                            <a:srgbClr val="000000"/>
                          </a:solidFill>
                          <a:effectLst/>
                          <a:latin typeface="Calibri"/>
                        </a:rPr>
                        <a:t>24</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65.355.262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65.717.989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362.727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65.392.162</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100,1%</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Al Gobierno Central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155.700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155.700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155.700</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1"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001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Comisión Nacional de Investigación Científica y Tecnológica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155.700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155.700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155.700</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Otras Entidades Públicas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65.143.562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65.506.289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362.727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65.180.462</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100,1%</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99,5%</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009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Empresa Nacional del Petróleo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64.759.170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64.759.170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64.433.543</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99,5%</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99,5%</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010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Prospectiva y Política Energética y Desarrollo Sustentable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384.392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747.119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362.727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746.919</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194,3%</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Organismos Internacionales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56.000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56.000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56.000</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l"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1" u="none" strike="noStrike">
                          <a:solidFill>
                            <a:srgbClr val="000000"/>
                          </a:solidFill>
                          <a:effectLst/>
                          <a:latin typeface="Calibri"/>
                        </a:rPr>
                        <a:t>002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Agencia Internacional de Energía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56.000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56.000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56.000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900" b="1" i="0" u="none" strike="noStrike">
                          <a:solidFill>
                            <a:srgbClr val="000000"/>
                          </a:solidFill>
                          <a:effectLst/>
                          <a:latin typeface="Calibri"/>
                        </a:rPr>
                        <a:t>29</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311.463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552.122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240.659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551.376</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177,0%</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Vehículos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25.950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16.972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-8.978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16.502</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63,6%</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97,2%</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42.106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102.106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60.000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102.105</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242,5%</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16.556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16.556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16.282</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98,3%</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98,3%</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80.964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134.877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53.913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134.877</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166,6%</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145.887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281.611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135.724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281.610</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193,0%</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900" b="1" i="0" u="none" strike="noStrike">
                          <a:solidFill>
                            <a:srgbClr val="000000"/>
                          </a:solidFill>
                          <a:effectLst/>
                          <a:latin typeface="Calibri"/>
                        </a:rPr>
                        <a:t>34</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381.496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1.987.701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1.606.205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2.042.735</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535,5%</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102,8%</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Amortización Deuda Interna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305.218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305.218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274.242</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89,9%</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89,9%</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Intereses Deuda Interna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76.268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76.268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76.268</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5490">
                <a:tc>
                  <a:txBody>
                    <a:bodyPr/>
                    <a:lstStyle/>
                    <a:p>
                      <a:pPr algn="ctr" fontAlgn="ctr"/>
                      <a:r>
                        <a:rPr lang="es-CL" sz="800" b="0" i="1" u="none" strike="noStrike">
                          <a:solidFill>
                            <a:srgbClr val="000000"/>
                          </a:solidFill>
                          <a:effectLst/>
                          <a:latin typeface="Calibri"/>
                        </a:rPr>
                        <a:t>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 </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1.606.215 </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1.606.205 </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1.692.225</a:t>
                      </a:r>
                    </a:p>
                  </a:txBody>
                  <a:tcPr marL="9275" marR="9275" marT="927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16922250,0%</a:t>
                      </a:r>
                    </a:p>
                  </a:txBody>
                  <a:tcPr marL="9275" marR="9275" marT="927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105,4%</a:t>
                      </a:r>
                    </a:p>
                  </a:txBody>
                  <a:tcPr marL="9275" marR="9275" marT="927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999511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1140362" y="5949280"/>
            <a:ext cx="669642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7</a:t>
            </a:fld>
            <a:endParaRPr lang="es-CL">
              <a:solidFill>
                <a:prstClr val="black">
                  <a:tint val="75000"/>
                </a:prstClr>
              </a:solidFill>
            </a:endParaRPr>
          </a:p>
        </p:txBody>
      </p:sp>
      <p:sp>
        <p:nvSpPr>
          <p:cNvPr id="7" name="1 Título"/>
          <p:cNvSpPr txBox="1">
            <a:spLocks/>
          </p:cNvSpPr>
          <p:nvPr/>
        </p:nvSpPr>
        <p:spPr>
          <a:xfrm>
            <a:off x="383176" y="5486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24, Capítulo </a:t>
            </a:r>
            <a:r>
              <a:rPr lang="es-CL" sz="1800" b="1" dirty="0">
                <a:solidFill>
                  <a:prstClr val="black"/>
                </a:solidFill>
                <a:ea typeface="Verdana" pitchFamily="34" charset="0"/>
                <a:cs typeface="Verdana" pitchFamily="34" charset="0"/>
              </a:rPr>
              <a:t>01, Programa </a:t>
            </a:r>
            <a:r>
              <a:rPr lang="es-CL" sz="1800" b="1" dirty="0" smtClean="0">
                <a:solidFill>
                  <a:prstClr val="black"/>
                </a:solidFill>
                <a:ea typeface="Verdana" pitchFamily="34" charset="0"/>
                <a:cs typeface="Verdana" pitchFamily="34" charset="0"/>
              </a:rPr>
              <a:t>03</a:t>
            </a:r>
            <a:r>
              <a:rPr lang="es-CL" sz="1800" b="1" dirty="0">
                <a:solidFill>
                  <a:prstClr val="black"/>
                </a:solidFill>
                <a:ea typeface="Verdana" pitchFamily="34" charset="0"/>
                <a:cs typeface="Verdana" pitchFamily="34" charset="0"/>
              </a:rPr>
              <a:t>: APOYO AL DESARROLLO DE ENERGÍAS RENOVABLES NO CONVENCIONALES</a:t>
            </a:r>
          </a:p>
        </p:txBody>
      </p:sp>
      <p:sp>
        <p:nvSpPr>
          <p:cNvPr id="8" name="1 Título"/>
          <p:cNvSpPr txBox="1">
            <a:spLocks/>
          </p:cNvSpPr>
          <p:nvPr/>
        </p:nvSpPr>
        <p:spPr>
          <a:xfrm>
            <a:off x="1138368" y="1570044"/>
            <a:ext cx="7034032"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920750" y="1912779"/>
          <a:ext cx="7302500" cy="3900805"/>
        </p:xfrm>
        <a:graphic>
          <a:graphicData uri="http://schemas.openxmlformats.org/drawingml/2006/table">
            <a:tbl>
              <a:tblPr/>
              <a:tblGrid>
                <a:gridCol w="342900"/>
                <a:gridCol w="317500"/>
                <a:gridCol w="317500"/>
                <a:gridCol w="2159000"/>
                <a:gridCol w="685800"/>
                <a:gridCol w="673100"/>
                <a:gridCol w="660400"/>
                <a:gridCol w="596900"/>
                <a:gridCol w="7874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10.024.872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7.162.326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-2.862.546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7.131.563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71,1%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379.369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335.006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-44.363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319.493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84,2%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70.291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69.131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-1.160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69.117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5.877.035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2.867.598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-3.009.437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2.867.588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Al Gobierno Central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1.292.702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891.247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-401.455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891.247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43205">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Corporación de Fomento de la Producción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1.292.702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891.247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-401.455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891.247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4.584.333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1.976.351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-2.607.982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1.976.341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43,1%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Apoyo al Desarrollo de Energías Renovables no Convencionales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1.318.234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1.318.234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1.318.224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Proyectos Energías Renovables no Convencionales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3.266.099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658.117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-2.607.982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658.117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2.640.653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2.015.216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-625.437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1.999.990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2.640.653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2.015.216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-625.437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1.999.990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1.057.514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1.057.514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1.057.514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Al Gobierno Central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1.057.514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1.057.514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1.057.514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Subsecretaría de Vivienda y Urbanismo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1.057.514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1.057.514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1.057.514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817.861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817.851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817.861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8178610,0%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817.861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817.851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817.861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8178610,0%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269682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24410" y="5733256"/>
            <a:ext cx="7155518"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8</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24,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04</a:t>
            </a:r>
            <a:r>
              <a:rPr lang="es-CL" sz="1800" b="1" dirty="0">
                <a:solidFill>
                  <a:prstClr val="black"/>
                </a:solidFill>
                <a:ea typeface="Verdana" pitchFamily="34" charset="0"/>
                <a:cs typeface="Verdana" pitchFamily="34" charset="0"/>
              </a:rPr>
              <a:t>: PROGRAMA ENERGIZACIÓN RURAL Y SOCIAL</a:t>
            </a:r>
          </a:p>
        </p:txBody>
      </p:sp>
      <p:sp>
        <p:nvSpPr>
          <p:cNvPr id="8" name="1 Título"/>
          <p:cNvSpPr txBox="1">
            <a:spLocks/>
          </p:cNvSpPr>
          <p:nvPr/>
        </p:nvSpPr>
        <p:spPr>
          <a:xfrm>
            <a:off x="910816" y="1521637"/>
            <a:ext cx="7155518"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933450" y="2224881"/>
          <a:ext cx="7277100" cy="3276600"/>
        </p:xfrm>
        <a:graphic>
          <a:graphicData uri="http://schemas.openxmlformats.org/drawingml/2006/table">
            <a:tbl>
              <a:tblPr/>
              <a:tblGrid>
                <a:gridCol w="342900"/>
                <a:gridCol w="317500"/>
                <a:gridCol w="317500"/>
                <a:gridCol w="2108200"/>
                <a:gridCol w="673100"/>
                <a:gridCol w="660400"/>
                <a:gridCol w="647700"/>
                <a:gridCol w="622300"/>
                <a:gridCol w="774700"/>
                <a:gridCol w="8128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7.869.938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8.959.691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1.089.753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8.957.286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113,8%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194.177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191.821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-2.356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190.215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234.329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125.463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-108.866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125.464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53,5%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1.754.220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1.859.220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1.858.619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106,0%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1.754.220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1.859.220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105.000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1.858.619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Aplicación Programa Energización Rural y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1.754.220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1.859.220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105.000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1.858.619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2.076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2.076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2.076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5.685.126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5.685.126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5.685.126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Al Gobierno Central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5.685.126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5.685.126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5.685.126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Subsecretaría de Desarrollo Regional y Administrativo - Programa 05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5.685.126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5.685.126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5.685.126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1.095.985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1.095.975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1.095.790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10957900,0%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1.095.985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1.095.975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1.095.790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10957900,0%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200946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01360" y="6165304"/>
            <a:ext cx="7174429"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9</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24,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05</a:t>
            </a:r>
            <a:r>
              <a:rPr lang="es-CL" sz="1800" b="1" dirty="0">
                <a:solidFill>
                  <a:prstClr val="black"/>
                </a:solidFill>
                <a:ea typeface="Verdana" pitchFamily="34" charset="0"/>
                <a:cs typeface="Verdana" pitchFamily="34" charset="0"/>
              </a:rPr>
              <a:t>: PLAN DE ACCIÓN DE EFICIENCIA ENERGÉTICA</a:t>
            </a:r>
          </a:p>
        </p:txBody>
      </p:sp>
      <p:sp>
        <p:nvSpPr>
          <p:cNvPr id="8" name="1 Título"/>
          <p:cNvSpPr txBox="1">
            <a:spLocks/>
          </p:cNvSpPr>
          <p:nvPr/>
        </p:nvSpPr>
        <p:spPr>
          <a:xfrm>
            <a:off x="734005" y="1265963"/>
            <a:ext cx="7200800" cy="31564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1069767" y="1600197"/>
          <a:ext cx="7004466" cy="4525970"/>
        </p:xfrm>
        <a:graphic>
          <a:graphicData uri="http://schemas.openxmlformats.org/drawingml/2006/table">
            <a:tbl>
              <a:tblPr/>
              <a:tblGrid>
                <a:gridCol w="323283"/>
                <a:gridCol w="299336"/>
                <a:gridCol w="299336"/>
                <a:gridCol w="2023512"/>
                <a:gridCol w="670513"/>
                <a:gridCol w="646566"/>
                <a:gridCol w="634593"/>
                <a:gridCol w="610646"/>
                <a:gridCol w="730380"/>
                <a:gridCol w="766301"/>
              </a:tblGrid>
              <a:tr h="179602">
                <a:tc>
                  <a:txBody>
                    <a:bodyPr/>
                    <a:lstStyle/>
                    <a:p>
                      <a:pPr algn="l" fontAlgn="ctr"/>
                      <a:r>
                        <a:rPr lang="es-CL" sz="800" b="1" i="0" u="none" strike="noStrike">
                          <a:solidFill>
                            <a:srgbClr val="FFFFFF"/>
                          </a:solidFill>
                          <a:effectLst/>
                          <a:latin typeface="Calibri"/>
                        </a:rPr>
                        <a:t> </a:t>
                      </a:r>
                    </a:p>
                  </a:txBody>
                  <a:tcPr marL="8980" marR="8980" marT="898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980" marR="8980" marT="898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980" marR="8980" marT="898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a:rPr>
                        <a:t>Presupuesto 2016</a:t>
                      </a:r>
                    </a:p>
                  </a:txBody>
                  <a:tcPr marL="8980" marR="8980" marT="89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a:rPr>
                        <a:t>Ejecución</a:t>
                      </a:r>
                    </a:p>
                  </a:txBody>
                  <a:tcPr marL="8980" marR="8980" marT="89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r>
              <a:tr h="287363">
                <a:tc>
                  <a:txBody>
                    <a:bodyPr/>
                    <a:lstStyle/>
                    <a:p>
                      <a:pPr algn="l" fontAlgn="ctr"/>
                      <a:r>
                        <a:rPr lang="es-CL" sz="800" b="1" i="0" u="none" strike="noStrike">
                          <a:solidFill>
                            <a:srgbClr val="FFFFFF"/>
                          </a:solidFill>
                          <a:effectLst/>
                          <a:latin typeface="Calibri"/>
                        </a:rPr>
                        <a:t>Subt.</a:t>
                      </a:r>
                    </a:p>
                  </a:txBody>
                  <a:tcPr marL="8980" marR="8980" marT="898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Ítem</a:t>
                      </a:r>
                    </a:p>
                  </a:txBody>
                  <a:tcPr marL="8980" marR="8980" marT="898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Asig.</a:t>
                      </a:r>
                    </a:p>
                  </a:txBody>
                  <a:tcPr marL="8980" marR="8980" marT="898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Clasificación Económica</a:t>
                      </a:r>
                    </a:p>
                  </a:txBody>
                  <a:tcPr marL="8980" marR="8980" marT="89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Ley 2016</a:t>
                      </a:r>
                    </a:p>
                  </a:txBody>
                  <a:tcPr marL="8980" marR="8980" marT="898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Vigente</a:t>
                      </a:r>
                    </a:p>
                  </a:txBody>
                  <a:tcPr marL="8980" marR="8980" marT="898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Variación</a:t>
                      </a:r>
                    </a:p>
                  </a:txBody>
                  <a:tcPr marL="8980" marR="8980" marT="89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Ejecución Acumulada</a:t>
                      </a:r>
                    </a:p>
                  </a:txBody>
                  <a:tcPr marL="8980" marR="8980" marT="898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Ley 2016</a:t>
                      </a:r>
                    </a:p>
                  </a:txBody>
                  <a:tcPr marL="8980" marR="8980" marT="898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Ppto. Vigente</a:t>
                      </a:r>
                    </a:p>
                  </a:txBody>
                  <a:tcPr marL="8980" marR="8980" marT="89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r>
              <a:tr h="179602">
                <a:tc>
                  <a:txBody>
                    <a:bodyPr/>
                    <a:lstStyle/>
                    <a:p>
                      <a:pPr algn="l" fontAlgn="ctr"/>
                      <a:r>
                        <a:rPr lang="es-CL" sz="1000" b="0" i="0" u="none" strike="noStrike">
                          <a:solidFill>
                            <a:srgbClr val="000000"/>
                          </a:solidFill>
                          <a:effectLst/>
                          <a:latin typeface="Calibri"/>
                        </a:rPr>
                        <a:t> </a:t>
                      </a:r>
                    </a:p>
                  </a:txBody>
                  <a:tcPr marL="8980" marR="8980" marT="89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a:rPr>
                        <a:t> </a:t>
                      </a:r>
                    </a:p>
                  </a:txBody>
                  <a:tcPr marL="8980" marR="8980" marT="89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a:rPr>
                        <a:t> </a:t>
                      </a:r>
                    </a:p>
                  </a:txBody>
                  <a:tcPr marL="8980" marR="8980" marT="89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19.423.098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27.203.614 </a:t>
                      </a:r>
                    </a:p>
                  </a:txBody>
                  <a:tcPr marL="8980" marR="8980" marT="89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7.780.516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27.105.519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139,6%</a:t>
                      </a:r>
                    </a:p>
                  </a:txBody>
                  <a:tcPr marL="8980" marR="8980" marT="89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99,6%</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1" i="0" u="none" strike="noStrike">
                          <a:solidFill>
                            <a:srgbClr val="000000"/>
                          </a:solidFill>
                          <a:effectLst/>
                          <a:latin typeface="Calibri"/>
                        </a:rPr>
                        <a:t>21</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 EN PERSONAL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800" b="1" i="0" u="none" strike="noStrike">
                          <a:solidFill>
                            <a:srgbClr val="FFFFFF"/>
                          </a:solidFill>
                          <a:effectLst/>
                          <a:latin typeface="Calibri"/>
                        </a:rPr>
                        <a:t>1.332.318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1.630.027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297.709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1.509.190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113,3%</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92,6%</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1" i="0" u="none" strike="noStrike">
                          <a:solidFill>
                            <a:srgbClr val="000000"/>
                          </a:solidFill>
                          <a:effectLst/>
                          <a:latin typeface="Calibri"/>
                        </a:rPr>
                        <a:t>22</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BIENES Y SERVICIOS DE CONSUMO                                                   </a:t>
                      </a:r>
                    </a:p>
                  </a:txBody>
                  <a:tcPr marL="8980" marR="8980" marT="8980" marB="0" anchor="ctr">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r" fontAlgn="ctr"/>
                      <a:r>
                        <a:rPr lang="es-CL" sz="800" b="1" i="0" u="none" strike="noStrike">
                          <a:solidFill>
                            <a:srgbClr val="FFFFFF"/>
                          </a:solidFill>
                          <a:effectLst/>
                          <a:latin typeface="Calibri"/>
                        </a:rPr>
                        <a:t>2.174.112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2.103.814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-70.298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2.103.817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96,8%</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1" i="0" u="none" strike="noStrike">
                          <a:solidFill>
                            <a:srgbClr val="000000"/>
                          </a:solidFill>
                          <a:effectLst/>
                          <a:latin typeface="Calibri"/>
                        </a:rPr>
                        <a:t>24</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TRANSFERENCIAS CORRIENTES                                                       </a:t>
                      </a:r>
                    </a:p>
                  </a:txBody>
                  <a:tcPr marL="8980" marR="8980" marT="89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11.049.141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6.519.871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-4.529.270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6.519.419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59,0%</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Al Sector Privado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2.262.868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2.374.868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112.000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2.374.866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104,9%</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006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Agencia Chilena de Eficiencia Energética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2.262.868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2.374.868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112.000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2.374.866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104,9%</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Otras Entidades Públicas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8.786.273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4.145.003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-4.641.270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4.144.553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47,2%</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69403">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006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Aplicación Plan de Acción de Eficiencia Energética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8.786.273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4.145.003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-4.641.270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4.144.553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47,2%</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1" i="0" u="none" strike="noStrike">
                          <a:solidFill>
                            <a:srgbClr val="000000"/>
                          </a:solidFill>
                          <a:effectLst/>
                          <a:latin typeface="Calibri"/>
                        </a:rPr>
                        <a:t>26</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OTROS GASTOS CORRIENTES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0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117.509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117.509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117.509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7363">
                <a:tc>
                  <a:txBody>
                    <a:bodyPr/>
                    <a:lstStyle/>
                    <a:p>
                      <a:pPr algn="ctr" fontAlgn="ctr"/>
                      <a:r>
                        <a:rPr lang="es-CL" sz="800" b="1" i="0" u="none" strike="noStrike">
                          <a:solidFill>
                            <a:srgbClr val="000000"/>
                          </a:solidFill>
                          <a:effectLst/>
                          <a:latin typeface="Calibri"/>
                        </a:rPr>
                        <a:t>29</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ADQUISICIÓN DE ACTIVOS NO FINANCIEROS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82.668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129.395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46.727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125.106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151,3%</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96,7%</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8.399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8.399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5.864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69,8%</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69,8%</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17.438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33.938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16.500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33.711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193,3%</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99,3%</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22.058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22.058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20.531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93,1%</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93,1%</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34.773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65.000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30.227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65.000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186,9%</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1" i="0" u="none" strike="noStrike">
                          <a:solidFill>
                            <a:srgbClr val="000000"/>
                          </a:solidFill>
                          <a:effectLst/>
                          <a:latin typeface="Calibri"/>
                        </a:rPr>
                        <a:t>33</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TRANSFERENCIAS DE CAPITAL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4.784.849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16.220.975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11.436.126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16.220.560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339,0%</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Al Sector Privado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4.151.669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15.587.795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11.436.126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15.587.795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375,5%</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1"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001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Agencia Chilena de Eficiencia Energética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4.151.669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15.587.795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11.436.126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15.587.795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375,5%</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1"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 Otras Entidades Públicas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633.180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633.180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632.765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69403">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001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Aplicación Plan de Acción de Eficiencia Energética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633.180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633.180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632.765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1" i="0" u="none" strike="noStrike">
                          <a:solidFill>
                            <a:srgbClr val="000000"/>
                          </a:solidFill>
                          <a:effectLst/>
                          <a:latin typeface="Calibri"/>
                        </a:rPr>
                        <a:t>34</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SERVICIO DE LA DEUDA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10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482.023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482.013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509.918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5099180,0%</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105,8%</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02">
                <a:tc>
                  <a:txBody>
                    <a:bodyPr/>
                    <a:lstStyle/>
                    <a:p>
                      <a:pPr algn="ctr" fontAlgn="ctr"/>
                      <a:r>
                        <a:rPr lang="es-CL" sz="800" b="1"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482.023 </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482.013 </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509.918 </a:t>
                      </a:r>
                    </a:p>
                  </a:txBody>
                  <a:tcPr marL="8980" marR="8980" marT="898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5099180,0%</a:t>
                      </a:r>
                    </a:p>
                  </a:txBody>
                  <a:tcPr marL="8980" marR="8980" marT="898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105,8%</a:t>
                      </a:r>
                    </a:p>
                  </a:txBody>
                  <a:tcPr marL="8980" marR="8980" marT="898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155745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2682</Words>
  <Application>Microsoft Office PowerPoint</Application>
  <PresentationFormat>Presentación en pantalla (4:3)</PresentationFormat>
  <Paragraphs>1488</Paragraphs>
  <Slides>12</Slides>
  <Notes>1</Notes>
  <HiddenSlides>0</HiddenSlides>
  <MMClips>0</MMClips>
  <ScaleCrop>false</ScaleCrop>
  <HeadingPairs>
    <vt:vector size="6" baseType="variant">
      <vt:variant>
        <vt:lpstr>Tema</vt:lpstr>
      </vt:variant>
      <vt:variant>
        <vt:i4>7</vt:i4>
      </vt:variant>
      <vt:variant>
        <vt:lpstr>Servidores OLE incrustados</vt:lpstr>
      </vt:variant>
      <vt:variant>
        <vt:i4>1</vt:i4>
      </vt:variant>
      <vt:variant>
        <vt:lpstr>Títulos de diapositiva</vt:lpstr>
      </vt:variant>
      <vt:variant>
        <vt:i4>12</vt:i4>
      </vt:variant>
    </vt:vector>
  </HeadingPairs>
  <TitlesOfParts>
    <vt:vector size="20" baseType="lpstr">
      <vt:lpstr>1_Tema de Office</vt:lpstr>
      <vt:lpstr>16_Tema de Office</vt:lpstr>
      <vt:lpstr>2_Tema de Office</vt:lpstr>
      <vt:lpstr>3_Tema de Office</vt:lpstr>
      <vt:lpstr>4_Tema de Office</vt:lpstr>
      <vt:lpstr>17_Tema de Office</vt:lpstr>
      <vt:lpstr>5_Tema de Office</vt:lpstr>
      <vt:lpstr>Imagen de mapa de bits</vt:lpstr>
      <vt:lpstr>EJECUCIÓN PRESUPUESTARIA DE GASTOS ACUMULADA AL MES DE DICIEMBRE DE 2016 PARTIDA 24: MINISTERIO DE ENERGÍA</vt:lpstr>
      <vt:lpstr>Ejecución Presupuestaria de Gastos Acumulada al Mes de Diciembre de 2016  Ministerio de Energía</vt:lpstr>
      <vt:lpstr>Presentación de PowerPoint</vt:lpstr>
      <vt:lpstr>Ejecución Presupuestaria de Gastos Acumulada al Mes de Diciembre de 2016  Partida 24 Ministerio de Energía</vt:lpstr>
      <vt:lpstr>Ejecución Presupuestaria de Gastos Acumulada al Mes de Diciembre de 2016  Partida 24,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EJECUCIÓN PRESUPUESTARIA DE GASTOS ACUMULADA AL MES DE JUNIO DE 2016 PARTIDA 24: MINISTERIO DE ENERGÍA</dc:title>
  <dc:creator>Ruben Catalan</dc:creator>
  <cp:lastModifiedBy>RCATALAN</cp:lastModifiedBy>
  <cp:revision>17</cp:revision>
  <cp:lastPrinted>2016-08-01T15:51:15Z</cp:lastPrinted>
  <dcterms:created xsi:type="dcterms:W3CDTF">2016-08-01T15:22:37Z</dcterms:created>
  <dcterms:modified xsi:type="dcterms:W3CDTF">2017-05-18T21:41:29Z</dcterms:modified>
</cp:coreProperties>
</file>