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 id="2147483720" r:id="rId6"/>
    <p:sldMasterId id="2147483732" r:id="rId7"/>
  </p:sldMasterIdLst>
  <p:notesMasterIdLst>
    <p:notesMasterId r:id="rId20"/>
  </p:notesMasterIdLst>
  <p:sldIdLst>
    <p:sldId id="257" r:id="rId8"/>
    <p:sldId id="258" r:id="rId9"/>
    <p:sldId id="268" r:id="rId10"/>
    <p:sldId id="259" r:id="rId11"/>
    <p:sldId id="260" r:id="rId12"/>
    <p:sldId id="261" r:id="rId13"/>
    <p:sldId id="262" r:id="rId14"/>
    <p:sldId id="263" r:id="rId15"/>
    <p:sldId id="264" r:id="rId16"/>
    <p:sldId id="265" r:id="rId17"/>
    <p:sldId id="266" r:id="rId18"/>
    <p:sldId id="267" r:id="rId19"/>
  </p:sldIdLst>
  <p:sldSz cx="9144000" cy="6858000" type="screen4x3"/>
  <p:notesSz cx="7077075" cy="9363075"/>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50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theme" Target="theme/theme1.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lang="es-CL"/>
          </a:p>
        </p:txBody>
      </p:sp>
      <p:sp>
        <p:nvSpPr>
          <p:cNvPr id="3" name="2 Marcador de fecha"/>
          <p:cNvSpPr>
            <a:spLocks noGrp="1"/>
          </p:cNvSpPr>
          <p:nvPr>
            <p:ph type="dt" idx="1"/>
          </p:nvPr>
        </p:nvSpPr>
        <p:spPr>
          <a:xfrm>
            <a:off x="4008705" y="0"/>
            <a:ext cx="3066733" cy="468154"/>
          </a:xfrm>
          <a:prstGeom prst="rect">
            <a:avLst/>
          </a:prstGeom>
        </p:spPr>
        <p:txBody>
          <a:bodyPr vert="horz" lIns="93936" tIns="46968" rIns="93936" bIns="46968" rtlCol="0"/>
          <a:lstStyle>
            <a:lvl1pPr algn="r">
              <a:defRPr sz="1200"/>
            </a:lvl1pPr>
          </a:lstStyle>
          <a:p>
            <a:fld id="{BDB1C80A-FE64-4415-A6CD-F4B50FFAC98C}" type="datetimeFigureOut">
              <a:rPr lang="es-CL" smtClean="0"/>
              <a:t>18-05-2017</a:t>
            </a:fld>
            <a:endParaRPr lang="es-CL"/>
          </a:p>
        </p:txBody>
      </p:sp>
      <p:sp>
        <p:nvSpPr>
          <p:cNvPr id="4" name="3 Marcador de imagen de diapositiva"/>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3936" tIns="46968" rIns="93936" bIns="46968" rtlCol="0" anchor="ctr"/>
          <a:lstStyle/>
          <a:p>
            <a:endParaRPr lang="es-CL"/>
          </a:p>
        </p:txBody>
      </p:sp>
      <p:sp>
        <p:nvSpPr>
          <p:cNvPr id="5" name="4 Marcador de notas"/>
          <p:cNvSpPr>
            <a:spLocks noGrp="1"/>
          </p:cNvSpPr>
          <p:nvPr>
            <p:ph type="body" sz="quarter" idx="3"/>
          </p:nvPr>
        </p:nvSpPr>
        <p:spPr>
          <a:xfrm>
            <a:off x="707708" y="4447461"/>
            <a:ext cx="5661660" cy="4213384"/>
          </a:xfrm>
          <a:prstGeom prst="rect">
            <a:avLst/>
          </a:prstGeom>
        </p:spPr>
        <p:txBody>
          <a:bodyPr vert="horz" lIns="93936" tIns="46968" rIns="93936" bIns="46968"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5 Marcador de pie de página"/>
          <p:cNvSpPr>
            <a:spLocks noGrp="1"/>
          </p:cNvSpPr>
          <p:nvPr>
            <p:ph type="ftr" sz="quarter" idx="4"/>
          </p:nvPr>
        </p:nvSpPr>
        <p:spPr>
          <a:xfrm>
            <a:off x="0" y="8893296"/>
            <a:ext cx="3066733" cy="468154"/>
          </a:xfrm>
          <a:prstGeom prst="rect">
            <a:avLst/>
          </a:prstGeom>
        </p:spPr>
        <p:txBody>
          <a:bodyPr vert="horz" lIns="93936" tIns="46968" rIns="93936" bIns="46968"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4008705" y="8893296"/>
            <a:ext cx="3066733" cy="468154"/>
          </a:xfrm>
          <a:prstGeom prst="rect">
            <a:avLst/>
          </a:prstGeom>
        </p:spPr>
        <p:txBody>
          <a:bodyPr vert="horz" lIns="93936" tIns="46968" rIns="93936" bIns="46968" rtlCol="0" anchor="b"/>
          <a:lstStyle>
            <a:lvl1pPr algn="r">
              <a:defRPr sz="1200"/>
            </a:lvl1pPr>
          </a:lstStyle>
          <a:p>
            <a:fld id="{87193961-CA54-41C9-9D99-9FB3EC370F5C}" type="slidenum">
              <a:rPr lang="es-CL" smtClean="0"/>
              <a:t>‹Nº›</a:t>
            </a:fld>
            <a:endParaRPr lang="es-CL"/>
          </a:p>
        </p:txBody>
      </p:sp>
    </p:spTree>
    <p:extLst>
      <p:ext uri="{BB962C8B-B14F-4D97-AF65-F5344CB8AC3E}">
        <p14:creationId xmlns:p14="http://schemas.microsoft.com/office/powerpoint/2010/main" val="10309840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15CC87D2-554F-43C8-B789-DB86F48C67F4}" type="slidenum">
              <a:rPr lang="es-CL" smtClean="0">
                <a:solidFill>
                  <a:prstClr val="black"/>
                </a:solidFill>
              </a:rPr>
              <a:pPr/>
              <a:t>5</a:t>
            </a:fld>
            <a:endParaRPr lang="es-CL">
              <a:solidFill>
                <a:prstClr val="black"/>
              </a:solidFill>
            </a:endParaRPr>
          </a:p>
        </p:txBody>
      </p:sp>
    </p:spTree>
    <p:extLst>
      <p:ext uri="{BB962C8B-B14F-4D97-AF65-F5344CB8AC3E}">
        <p14:creationId xmlns:p14="http://schemas.microsoft.com/office/powerpoint/2010/main" val="291297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smtClean="0"/>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solidFill>
                  <a:prstClr val="black">
                    <a:tint val="75000"/>
                  </a:prstClr>
                </a:solidFill>
              </a:rPr>
              <a:pPr/>
              <a:t>18-05-2017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dirty="0">
              <a:solidFill>
                <a:prstClr val="black">
                  <a:tint val="75000"/>
                </a:prstClr>
              </a:solidFill>
            </a:endParaRPr>
          </a:p>
        </p:txBody>
      </p:sp>
    </p:spTree>
    <p:extLst>
      <p:ext uri="{BB962C8B-B14F-4D97-AF65-F5344CB8AC3E}">
        <p14:creationId xmlns:p14="http://schemas.microsoft.com/office/powerpoint/2010/main" val="155123149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solidFill>
                  <a:prstClr val="black">
                    <a:tint val="75000"/>
                  </a:prstClr>
                </a:solidFill>
              </a:rPr>
              <a:pPr/>
              <a:t>18-05-2017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4924501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solidFill>
                  <a:prstClr val="black">
                    <a:tint val="75000"/>
                  </a:prstClr>
                </a:solidFill>
              </a:rPr>
              <a:pPr/>
              <a:t>18-05-2017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477270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smtClean="0"/>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solidFill>
                  <a:prstClr val="black">
                    <a:tint val="75000"/>
                  </a:prstClr>
                </a:solidFill>
              </a:rPr>
              <a:pPr/>
              <a:t>18-05-2017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dirty="0">
              <a:solidFill>
                <a:prstClr val="black">
                  <a:tint val="75000"/>
                </a:prstClr>
              </a:solidFill>
            </a:endParaRPr>
          </a:p>
        </p:txBody>
      </p:sp>
    </p:spTree>
    <p:extLst>
      <p:ext uri="{BB962C8B-B14F-4D97-AF65-F5344CB8AC3E}">
        <p14:creationId xmlns:p14="http://schemas.microsoft.com/office/powerpoint/2010/main" val="263080674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smtClean="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solidFill>
                  <a:prstClr val="black">
                    <a:tint val="75000"/>
                  </a:prstClr>
                </a:solidFill>
              </a:rPr>
              <a:pPr/>
              <a:t>18-05-2017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86889829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solidFill>
                  <a:prstClr val="black">
                    <a:tint val="75000"/>
                  </a:prstClr>
                </a:solidFill>
              </a:rPr>
              <a:pPr/>
              <a:t>18-05-2017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794136439"/>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solidFill>
                  <a:prstClr val="black">
                    <a:tint val="75000"/>
                  </a:prstClr>
                </a:solidFill>
              </a:rPr>
              <a:pPr/>
              <a:t>18-05-2017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1526667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solidFill>
                  <a:prstClr val="black">
                    <a:tint val="75000"/>
                  </a:prstClr>
                </a:solidFill>
              </a:rPr>
              <a:pPr/>
              <a:t>18-05-2017</a:t>
            </a:fld>
            <a:endParaRPr lang="es-CL">
              <a:solidFill>
                <a:prstClr val="black">
                  <a:tint val="75000"/>
                </a:prstClr>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9" name="8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2698661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solidFill>
                  <a:prstClr val="black">
                    <a:tint val="75000"/>
                  </a:prstClr>
                </a:solidFill>
              </a:rPr>
              <a:pPr/>
              <a:t>18-05-2017</a:t>
            </a:fld>
            <a:endParaRPr lang="es-CL">
              <a:solidFill>
                <a:prstClr val="black">
                  <a:tint val="75000"/>
                </a:prstClr>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8003603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solidFill>
                  <a:prstClr val="black">
                    <a:tint val="75000"/>
                  </a:prstClr>
                </a:solidFill>
              </a:rPr>
              <a:pPr/>
              <a:t>18-05-2017</a:t>
            </a:fld>
            <a:endParaRPr lang="es-CL">
              <a:solidFill>
                <a:prstClr val="black">
                  <a:tint val="75000"/>
                </a:prstClr>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4" name="3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7953250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solidFill>
                  <a:prstClr val="black">
                    <a:tint val="75000"/>
                  </a:prstClr>
                </a:solidFill>
              </a:rPr>
              <a:pPr/>
              <a:t>18-05-2017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51525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smtClean="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solidFill>
                  <a:prstClr val="black">
                    <a:tint val="75000"/>
                  </a:prstClr>
                </a:solidFill>
              </a:rPr>
              <a:pPr/>
              <a:t>18-05-2017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977075223"/>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solidFill>
                  <a:prstClr val="black">
                    <a:tint val="75000"/>
                  </a:prstClr>
                </a:solidFill>
              </a:rPr>
              <a:pPr/>
              <a:t>18-05-2017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73048723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solidFill>
                  <a:prstClr val="black">
                    <a:tint val="75000"/>
                  </a:prstClr>
                </a:solidFill>
              </a:rPr>
              <a:pPr/>
              <a:t>18-05-2017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1539319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solidFill>
                  <a:prstClr val="black">
                    <a:tint val="75000"/>
                  </a:prstClr>
                </a:solidFill>
              </a:rPr>
              <a:pPr/>
              <a:t>18-05-2017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35903810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smtClean="0"/>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solidFill>
                  <a:prstClr val="black">
                    <a:tint val="75000"/>
                  </a:prstClr>
                </a:solidFill>
              </a:rPr>
              <a:pPr/>
              <a:t>18-05-2017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dirty="0">
              <a:solidFill>
                <a:prstClr val="black">
                  <a:tint val="75000"/>
                </a:prstClr>
              </a:solidFill>
            </a:endParaRPr>
          </a:p>
        </p:txBody>
      </p:sp>
    </p:spTree>
    <p:extLst>
      <p:ext uri="{BB962C8B-B14F-4D97-AF65-F5344CB8AC3E}">
        <p14:creationId xmlns:p14="http://schemas.microsoft.com/office/powerpoint/2010/main" val="2624318977"/>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smtClean="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solidFill>
                  <a:prstClr val="black">
                    <a:tint val="75000"/>
                  </a:prstClr>
                </a:solidFill>
              </a:rPr>
              <a:pPr/>
              <a:t>18-05-2017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937538702"/>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solidFill>
                  <a:prstClr val="black">
                    <a:tint val="75000"/>
                  </a:prstClr>
                </a:solidFill>
              </a:rPr>
              <a:pPr/>
              <a:t>18-05-2017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963218498"/>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solidFill>
                  <a:prstClr val="black">
                    <a:tint val="75000"/>
                  </a:prstClr>
                </a:solidFill>
              </a:rPr>
              <a:pPr/>
              <a:t>18-05-2017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33455577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solidFill>
                  <a:prstClr val="black">
                    <a:tint val="75000"/>
                  </a:prstClr>
                </a:solidFill>
              </a:rPr>
              <a:pPr/>
              <a:t>18-05-2017</a:t>
            </a:fld>
            <a:endParaRPr lang="es-CL">
              <a:solidFill>
                <a:prstClr val="black">
                  <a:tint val="75000"/>
                </a:prstClr>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9" name="8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95063522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solidFill>
                  <a:prstClr val="black">
                    <a:tint val="75000"/>
                  </a:prstClr>
                </a:solidFill>
              </a:rPr>
              <a:pPr/>
              <a:t>18-05-2017</a:t>
            </a:fld>
            <a:endParaRPr lang="es-CL">
              <a:solidFill>
                <a:prstClr val="black">
                  <a:tint val="75000"/>
                </a:prstClr>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71116571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solidFill>
                  <a:prstClr val="black">
                    <a:tint val="75000"/>
                  </a:prstClr>
                </a:solidFill>
              </a:rPr>
              <a:pPr/>
              <a:t>18-05-2017</a:t>
            </a:fld>
            <a:endParaRPr lang="es-CL">
              <a:solidFill>
                <a:prstClr val="black">
                  <a:tint val="75000"/>
                </a:prstClr>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4" name="3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11050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solidFill>
                  <a:prstClr val="black">
                    <a:tint val="75000"/>
                  </a:prstClr>
                </a:solidFill>
              </a:rPr>
              <a:pPr/>
              <a:t>18-05-2017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597799114"/>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solidFill>
                  <a:prstClr val="black">
                    <a:tint val="75000"/>
                  </a:prstClr>
                </a:solidFill>
              </a:rPr>
              <a:pPr/>
              <a:t>18-05-2017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81508523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solidFill>
                  <a:prstClr val="black">
                    <a:tint val="75000"/>
                  </a:prstClr>
                </a:solidFill>
              </a:rPr>
              <a:pPr/>
              <a:t>18-05-2017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26951338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solidFill>
                  <a:prstClr val="black">
                    <a:tint val="75000"/>
                  </a:prstClr>
                </a:solidFill>
              </a:rPr>
              <a:pPr/>
              <a:t>18-05-2017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80642446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solidFill>
                  <a:prstClr val="black">
                    <a:tint val="75000"/>
                  </a:prstClr>
                </a:solidFill>
              </a:rPr>
              <a:pPr/>
              <a:t>18-05-2017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11839384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smtClean="0"/>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solidFill>
                  <a:prstClr val="black">
                    <a:tint val="75000"/>
                  </a:prstClr>
                </a:solidFill>
              </a:rPr>
              <a:pPr/>
              <a:t>18-05-2017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dirty="0">
              <a:solidFill>
                <a:prstClr val="black">
                  <a:tint val="75000"/>
                </a:prstClr>
              </a:solidFill>
            </a:endParaRPr>
          </a:p>
        </p:txBody>
      </p:sp>
    </p:spTree>
    <p:extLst>
      <p:ext uri="{BB962C8B-B14F-4D97-AF65-F5344CB8AC3E}">
        <p14:creationId xmlns:p14="http://schemas.microsoft.com/office/powerpoint/2010/main" val="124690449"/>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smtClean="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solidFill>
                  <a:prstClr val="black">
                    <a:tint val="75000"/>
                  </a:prstClr>
                </a:solidFill>
              </a:rPr>
              <a:pPr/>
              <a:t>18-05-2017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525626285"/>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solidFill>
                  <a:prstClr val="black">
                    <a:tint val="75000"/>
                  </a:prstClr>
                </a:solidFill>
              </a:rPr>
              <a:pPr/>
              <a:t>18-05-2017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958398718"/>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solidFill>
                  <a:prstClr val="black">
                    <a:tint val="75000"/>
                  </a:prstClr>
                </a:solidFill>
              </a:rPr>
              <a:pPr/>
              <a:t>18-05-2017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94564219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solidFill>
                  <a:prstClr val="black">
                    <a:tint val="75000"/>
                  </a:prstClr>
                </a:solidFill>
              </a:rPr>
              <a:pPr/>
              <a:t>18-05-2017</a:t>
            </a:fld>
            <a:endParaRPr lang="es-CL">
              <a:solidFill>
                <a:prstClr val="black">
                  <a:tint val="75000"/>
                </a:prstClr>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9" name="8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02558396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solidFill>
                  <a:prstClr val="black">
                    <a:tint val="75000"/>
                  </a:prstClr>
                </a:solidFill>
              </a:rPr>
              <a:pPr/>
              <a:t>18-05-2017</a:t>
            </a:fld>
            <a:endParaRPr lang="es-CL">
              <a:solidFill>
                <a:prstClr val="black">
                  <a:tint val="75000"/>
                </a:prstClr>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859904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solidFill>
                  <a:prstClr val="black">
                    <a:tint val="75000"/>
                  </a:prstClr>
                </a:solidFill>
              </a:rPr>
              <a:pPr/>
              <a:t>18-05-2017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87007951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solidFill>
                  <a:prstClr val="black">
                    <a:tint val="75000"/>
                  </a:prstClr>
                </a:solidFill>
              </a:rPr>
              <a:pPr/>
              <a:t>18-05-2017</a:t>
            </a:fld>
            <a:endParaRPr lang="es-CL">
              <a:solidFill>
                <a:prstClr val="black">
                  <a:tint val="75000"/>
                </a:prstClr>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4" name="3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41228475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solidFill>
                  <a:prstClr val="black">
                    <a:tint val="75000"/>
                  </a:prstClr>
                </a:solidFill>
              </a:rPr>
              <a:pPr/>
              <a:t>18-05-2017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43145086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solidFill>
                  <a:prstClr val="black">
                    <a:tint val="75000"/>
                  </a:prstClr>
                </a:solidFill>
              </a:rPr>
              <a:pPr/>
              <a:t>18-05-2017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28978869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solidFill>
                  <a:prstClr val="black">
                    <a:tint val="75000"/>
                  </a:prstClr>
                </a:solidFill>
              </a:rPr>
              <a:pPr/>
              <a:t>18-05-2017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08008187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solidFill>
                  <a:prstClr val="black">
                    <a:tint val="75000"/>
                  </a:prstClr>
                </a:solidFill>
              </a:rPr>
              <a:pPr/>
              <a:t>18-05-2017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76439633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smtClean="0"/>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solidFill>
                  <a:prstClr val="black">
                    <a:tint val="75000"/>
                  </a:prstClr>
                </a:solidFill>
              </a:rPr>
              <a:pPr/>
              <a:t>18-05-2017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dirty="0">
              <a:solidFill>
                <a:prstClr val="black">
                  <a:tint val="75000"/>
                </a:prstClr>
              </a:solidFill>
            </a:endParaRPr>
          </a:p>
        </p:txBody>
      </p:sp>
    </p:spTree>
    <p:extLst>
      <p:ext uri="{BB962C8B-B14F-4D97-AF65-F5344CB8AC3E}">
        <p14:creationId xmlns:p14="http://schemas.microsoft.com/office/powerpoint/2010/main" val="1599222387"/>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smtClean="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solidFill>
                  <a:prstClr val="black">
                    <a:tint val="75000"/>
                  </a:prstClr>
                </a:solidFill>
              </a:rPr>
              <a:pPr/>
              <a:t>18-05-2017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797055071"/>
      </p:ext>
    </p:extLst>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solidFill>
                  <a:prstClr val="black">
                    <a:tint val="75000"/>
                  </a:prstClr>
                </a:solidFill>
              </a:rPr>
              <a:pPr/>
              <a:t>18-05-2017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253586742"/>
      </p:ext>
    </p:extLst>
  </p:cSld>
  <p:clrMapOvr>
    <a:masterClrMapping/>
  </p:clrMapOvr>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solidFill>
                  <a:prstClr val="black">
                    <a:tint val="75000"/>
                  </a:prstClr>
                </a:solidFill>
              </a:rPr>
              <a:pPr/>
              <a:t>18-05-2017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28570070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solidFill>
                  <a:prstClr val="black">
                    <a:tint val="75000"/>
                  </a:prstClr>
                </a:solidFill>
              </a:rPr>
              <a:pPr/>
              <a:t>18-05-2017</a:t>
            </a:fld>
            <a:endParaRPr lang="es-CL">
              <a:solidFill>
                <a:prstClr val="black">
                  <a:tint val="75000"/>
                </a:prstClr>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9" name="8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279014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solidFill>
                  <a:prstClr val="black">
                    <a:tint val="75000"/>
                  </a:prstClr>
                </a:solidFill>
              </a:rPr>
              <a:pPr/>
              <a:t>18-05-2017</a:t>
            </a:fld>
            <a:endParaRPr lang="es-CL">
              <a:solidFill>
                <a:prstClr val="black">
                  <a:tint val="75000"/>
                </a:prstClr>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9" name="8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42571645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solidFill>
                  <a:prstClr val="black">
                    <a:tint val="75000"/>
                  </a:prstClr>
                </a:solidFill>
              </a:rPr>
              <a:pPr/>
              <a:t>18-05-2017</a:t>
            </a:fld>
            <a:endParaRPr lang="es-CL">
              <a:solidFill>
                <a:prstClr val="black">
                  <a:tint val="75000"/>
                </a:prstClr>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88580010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solidFill>
                  <a:prstClr val="black">
                    <a:tint val="75000"/>
                  </a:prstClr>
                </a:solidFill>
              </a:rPr>
              <a:pPr/>
              <a:t>18-05-2017</a:t>
            </a:fld>
            <a:endParaRPr lang="es-CL">
              <a:solidFill>
                <a:prstClr val="black">
                  <a:tint val="75000"/>
                </a:prstClr>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4" name="3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400656807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solidFill>
                  <a:prstClr val="black">
                    <a:tint val="75000"/>
                  </a:prstClr>
                </a:solidFill>
              </a:rPr>
              <a:pPr/>
              <a:t>18-05-2017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43968031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solidFill>
                  <a:prstClr val="black">
                    <a:tint val="75000"/>
                  </a:prstClr>
                </a:solidFill>
              </a:rPr>
              <a:pPr/>
              <a:t>18-05-2017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42851648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solidFill>
                  <a:prstClr val="black">
                    <a:tint val="75000"/>
                  </a:prstClr>
                </a:solidFill>
              </a:rPr>
              <a:pPr/>
              <a:t>18-05-2017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02040810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solidFill>
                  <a:prstClr val="black">
                    <a:tint val="75000"/>
                  </a:prstClr>
                </a:solidFill>
              </a:rPr>
              <a:pPr/>
              <a:t>18-05-2017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02627536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smtClean="0"/>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solidFill>
                  <a:prstClr val="black">
                    <a:tint val="75000"/>
                  </a:prstClr>
                </a:solidFill>
              </a:rPr>
              <a:pPr/>
              <a:t>18-05-2017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dirty="0">
              <a:solidFill>
                <a:prstClr val="black">
                  <a:tint val="75000"/>
                </a:prstClr>
              </a:solidFill>
            </a:endParaRPr>
          </a:p>
        </p:txBody>
      </p:sp>
    </p:spTree>
    <p:extLst>
      <p:ext uri="{BB962C8B-B14F-4D97-AF65-F5344CB8AC3E}">
        <p14:creationId xmlns:p14="http://schemas.microsoft.com/office/powerpoint/2010/main" val="1991824033"/>
      </p:ext>
    </p:extLst>
  </p:cSld>
  <p:clrMapOvr>
    <a:masterClrMapping/>
  </p:clrMapOvr>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smtClean="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solidFill>
                  <a:prstClr val="black">
                    <a:tint val="75000"/>
                  </a:prstClr>
                </a:solidFill>
              </a:rPr>
              <a:pPr/>
              <a:t>18-05-2017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796150474"/>
      </p:ext>
    </p:extLst>
  </p:cSld>
  <p:clrMapOvr>
    <a:masterClrMapping/>
  </p:clrMapOvr>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solidFill>
                  <a:prstClr val="black">
                    <a:tint val="75000"/>
                  </a:prstClr>
                </a:solidFill>
              </a:rPr>
              <a:pPr/>
              <a:t>18-05-2017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21572527"/>
      </p:ext>
    </p:extLst>
  </p:cSld>
  <p:clrMapOvr>
    <a:masterClrMapping/>
  </p:clrMapOvr>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solidFill>
                  <a:prstClr val="black">
                    <a:tint val="75000"/>
                  </a:prstClr>
                </a:solidFill>
              </a:rPr>
              <a:pPr/>
              <a:t>18-05-2017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439057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solidFill>
                  <a:prstClr val="black">
                    <a:tint val="75000"/>
                  </a:prstClr>
                </a:solidFill>
              </a:rPr>
              <a:pPr/>
              <a:t>18-05-2017</a:t>
            </a:fld>
            <a:endParaRPr lang="es-CL">
              <a:solidFill>
                <a:prstClr val="black">
                  <a:tint val="75000"/>
                </a:prstClr>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67502405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solidFill>
                  <a:prstClr val="black">
                    <a:tint val="75000"/>
                  </a:prstClr>
                </a:solidFill>
              </a:rPr>
              <a:pPr/>
              <a:t>18-05-2017</a:t>
            </a:fld>
            <a:endParaRPr lang="es-CL">
              <a:solidFill>
                <a:prstClr val="black">
                  <a:tint val="75000"/>
                </a:prstClr>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9" name="8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79794662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solidFill>
                  <a:prstClr val="black">
                    <a:tint val="75000"/>
                  </a:prstClr>
                </a:solidFill>
              </a:rPr>
              <a:pPr/>
              <a:t>18-05-2017</a:t>
            </a:fld>
            <a:endParaRPr lang="es-CL">
              <a:solidFill>
                <a:prstClr val="black">
                  <a:tint val="75000"/>
                </a:prstClr>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439227063"/>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solidFill>
                  <a:prstClr val="black">
                    <a:tint val="75000"/>
                  </a:prstClr>
                </a:solidFill>
              </a:rPr>
              <a:pPr/>
              <a:t>18-05-2017</a:t>
            </a:fld>
            <a:endParaRPr lang="es-CL">
              <a:solidFill>
                <a:prstClr val="black">
                  <a:tint val="75000"/>
                </a:prstClr>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4" name="3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414014212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solidFill>
                  <a:prstClr val="black">
                    <a:tint val="75000"/>
                  </a:prstClr>
                </a:solidFill>
              </a:rPr>
              <a:pPr/>
              <a:t>18-05-2017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180395829"/>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solidFill>
                  <a:prstClr val="black">
                    <a:tint val="75000"/>
                  </a:prstClr>
                </a:solidFill>
              </a:rPr>
              <a:pPr/>
              <a:t>18-05-2017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12241090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solidFill>
                  <a:prstClr val="black">
                    <a:tint val="75000"/>
                  </a:prstClr>
                </a:solidFill>
              </a:rPr>
              <a:pPr/>
              <a:t>18-05-2017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12247394"/>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solidFill>
                  <a:prstClr val="black">
                    <a:tint val="75000"/>
                  </a:prstClr>
                </a:solidFill>
              </a:rPr>
              <a:pPr/>
              <a:t>18-05-2017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532016182"/>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smtClean="0"/>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solidFill>
                  <a:prstClr val="black">
                    <a:tint val="75000"/>
                  </a:prstClr>
                </a:solidFill>
              </a:rPr>
              <a:pPr/>
              <a:t>18-05-2017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dirty="0">
              <a:solidFill>
                <a:prstClr val="black">
                  <a:tint val="75000"/>
                </a:prstClr>
              </a:solidFill>
            </a:endParaRPr>
          </a:p>
        </p:txBody>
      </p:sp>
    </p:spTree>
    <p:extLst>
      <p:ext uri="{BB962C8B-B14F-4D97-AF65-F5344CB8AC3E}">
        <p14:creationId xmlns:p14="http://schemas.microsoft.com/office/powerpoint/2010/main" val="1022129121"/>
      </p:ext>
    </p:extLst>
  </p:cSld>
  <p:clrMapOvr>
    <a:masterClrMapping/>
  </p:clrMapOvr>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smtClean="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solidFill>
                  <a:prstClr val="black">
                    <a:tint val="75000"/>
                  </a:prstClr>
                </a:solidFill>
              </a:rPr>
              <a:pPr/>
              <a:t>18-05-2017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815178288"/>
      </p:ext>
    </p:extLst>
  </p:cSld>
  <p:clrMapOvr>
    <a:masterClrMapping/>
  </p:clrMapOvr>
  <p:timing>
    <p:tnLst>
      <p:par>
        <p:cTn id="1" dur="indefinite" restart="never" nodeType="tmRoot"/>
      </p:par>
    </p:tn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solidFill>
                  <a:prstClr val="black">
                    <a:tint val="75000"/>
                  </a:prstClr>
                </a:solidFill>
              </a:rPr>
              <a:pPr/>
              <a:t>18-05-2017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14264270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solidFill>
                  <a:prstClr val="black">
                    <a:tint val="75000"/>
                  </a:prstClr>
                </a:solidFill>
              </a:rPr>
              <a:pPr/>
              <a:t>18-05-2017</a:t>
            </a:fld>
            <a:endParaRPr lang="es-CL">
              <a:solidFill>
                <a:prstClr val="black">
                  <a:tint val="75000"/>
                </a:prstClr>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4" name="3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961420691"/>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solidFill>
                  <a:prstClr val="black">
                    <a:tint val="75000"/>
                  </a:prstClr>
                </a:solidFill>
              </a:rPr>
              <a:pPr/>
              <a:t>18-05-2017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825826238"/>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solidFill>
                  <a:prstClr val="black">
                    <a:tint val="75000"/>
                  </a:prstClr>
                </a:solidFill>
              </a:rPr>
              <a:pPr/>
              <a:t>18-05-2017</a:t>
            </a:fld>
            <a:endParaRPr lang="es-CL">
              <a:solidFill>
                <a:prstClr val="black">
                  <a:tint val="75000"/>
                </a:prstClr>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9" name="8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497673870"/>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solidFill>
                  <a:prstClr val="black">
                    <a:tint val="75000"/>
                  </a:prstClr>
                </a:solidFill>
              </a:rPr>
              <a:pPr/>
              <a:t>18-05-2017</a:t>
            </a:fld>
            <a:endParaRPr lang="es-CL">
              <a:solidFill>
                <a:prstClr val="black">
                  <a:tint val="75000"/>
                </a:prstClr>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254303078"/>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solidFill>
                  <a:prstClr val="black">
                    <a:tint val="75000"/>
                  </a:prstClr>
                </a:solidFill>
              </a:rPr>
              <a:pPr/>
              <a:t>18-05-2017</a:t>
            </a:fld>
            <a:endParaRPr lang="es-CL">
              <a:solidFill>
                <a:prstClr val="black">
                  <a:tint val="75000"/>
                </a:prstClr>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4" name="3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592728549"/>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solidFill>
                  <a:prstClr val="black">
                    <a:tint val="75000"/>
                  </a:prstClr>
                </a:solidFill>
              </a:rPr>
              <a:pPr/>
              <a:t>18-05-2017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712006562"/>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solidFill>
                  <a:prstClr val="black">
                    <a:tint val="75000"/>
                  </a:prstClr>
                </a:solidFill>
              </a:rPr>
              <a:pPr/>
              <a:t>18-05-2017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4204249686"/>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solidFill>
                  <a:prstClr val="black">
                    <a:tint val="75000"/>
                  </a:prstClr>
                </a:solidFill>
              </a:rPr>
              <a:pPr/>
              <a:t>18-05-2017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4165151646"/>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solidFill>
                  <a:prstClr val="black">
                    <a:tint val="75000"/>
                  </a:prstClr>
                </a:solidFill>
              </a:rPr>
              <a:pPr/>
              <a:t>18-05-2017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413048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solidFill>
                  <a:prstClr val="black">
                    <a:tint val="75000"/>
                  </a:prstClr>
                </a:solidFill>
              </a:rPr>
              <a:pPr/>
              <a:t>18-05-2017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510644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solidFill>
                  <a:prstClr val="black">
                    <a:tint val="75000"/>
                  </a:prstClr>
                </a:solidFill>
              </a:rPr>
              <a:pPr/>
              <a:t>18-05-2017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120515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vmlDrawing" Target="../drawings/vmlDrawing2.v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oleObject" Target="../embeddings/oleObject2.bin"/></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vmlDrawing" Target="../drawings/vmlDrawing3.v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1.pn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oleObject" Target="../embeddings/oleObject3.bin"/></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vmlDrawing" Target="../drawings/vmlDrawing4.v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image" Target="../media/image1.png"/><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oleObject" Target="../embeddings/oleObject4.bin"/></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vmlDrawing" Target="../drawings/vmlDrawing5.v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5" Type="http://schemas.openxmlformats.org/officeDocument/2006/relationships/image" Target="../media/image1.png"/><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 Id="rId14" Type="http://schemas.openxmlformats.org/officeDocument/2006/relationships/oleObject" Target="../embeddings/oleObject5.bin"/></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vmlDrawing" Target="../drawings/vmlDrawing6.v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5" Type="http://schemas.openxmlformats.org/officeDocument/2006/relationships/image" Target="../media/image1.png"/><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 Id="rId14" Type="http://schemas.openxmlformats.org/officeDocument/2006/relationships/oleObject" Target="../embeddings/oleObject6.bin"/></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vmlDrawing" Target="../drawings/vmlDrawing7.v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5" Type="http://schemas.openxmlformats.org/officeDocument/2006/relationships/image" Target="../media/image1.png"/><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 Id="rId14" Type="http://schemas.openxmlformats.org/officeDocument/2006/relationships/oleObject" Target="../embeddings/oleObject7.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solidFill>
                  <a:prstClr val="black">
                    <a:tint val="75000"/>
                  </a:prstClr>
                </a:solidFill>
              </a:rPr>
              <a:pPr/>
              <a:t>18-05-2017</a:t>
            </a:fld>
            <a:endParaRPr lang="es-CL">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
        <p:nvSpPr>
          <p:cNvPr id="10" name="4 CuadroTexto"/>
          <p:cNvSpPr txBox="1"/>
          <p:nvPr userDrawn="1"/>
        </p:nvSpPr>
        <p:spPr>
          <a:xfrm>
            <a:off x="6702727" y="82405"/>
            <a:ext cx="2189753" cy="163464"/>
          </a:xfrm>
          <a:prstGeom prst="rect">
            <a:avLst/>
          </a:prstGeom>
          <a:noFill/>
        </p:spPr>
        <p:txBody>
          <a:bodyPr wrap="square" rtlCol="0">
            <a:noAutofit/>
          </a:bodyPr>
          <a:lstStyle/>
          <a:p>
            <a:r>
              <a:rPr lang="es-CL" sz="700" b="1" dirty="0">
                <a:solidFill>
                  <a:srgbClr val="22519E"/>
                </a:solidFill>
                <a:effectLst>
                  <a:outerShdw blurRad="63500" dist="50800" dir="13500000" sx="0" sy="0">
                    <a:srgbClr val="000000">
                      <a:alpha val="50000"/>
                    </a:srgbClr>
                  </a:outerShdw>
                </a:effectLst>
                <a:latin typeface="Andalus"/>
                <a:ea typeface="Times New Roman"/>
              </a:rPr>
              <a:t>    </a:t>
            </a:r>
            <a:r>
              <a:rPr lang="es-CL" sz="700" b="1"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2593684622"/>
              </p:ext>
            </p:extLst>
          </p:nvPr>
        </p:nvGraphicFramePr>
        <p:xfrm>
          <a:off x="6012160" y="44624"/>
          <a:ext cx="565001" cy="417269"/>
        </p:xfrm>
        <a:graphic>
          <a:graphicData uri="http://schemas.openxmlformats.org/presentationml/2006/ole">
            <mc:AlternateContent xmlns:mc="http://schemas.openxmlformats.org/markup-compatibility/2006">
              <mc:Choice xmlns:v="urn:schemas-microsoft-com:vml" Requires="v">
                <p:oleObj spid="_x0000_s9234"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012160" y="44624"/>
                        <a:ext cx="565001" cy="417269"/>
                      </a:xfrm>
                      <a:prstGeom prst="rect">
                        <a:avLst/>
                      </a:prstGeom>
                      <a:noFill/>
                      <a:ln>
                        <a:noFill/>
                      </a:ln>
                      <a:extLst/>
                    </p:spPr>
                  </p:pic>
                </p:oleObj>
              </mc:Fallback>
            </mc:AlternateContent>
          </a:graphicData>
        </a:graphic>
      </p:graphicFrame>
      <p:sp>
        <p:nvSpPr>
          <p:cNvPr id="5" name="4 Rectángulo"/>
          <p:cNvSpPr/>
          <p:nvPr userDrawn="1"/>
        </p:nvSpPr>
        <p:spPr>
          <a:xfrm>
            <a:off x="6516216" y="44624"/>
            <a:ext cx="2592288" cy="461665"/>
          </a:xfrm>
          <a:prstGeom prst="rect">
            <a:avLst/>
          </a:prstGeom>
        </p:spPr>
        <p:txBody>
          <a:bodyPr wrap="square">
            <a:spAutoFit/>
          </a:bodyPr>
          <a:lstStyle/>
          <a:p>
            <a:pPr>
              <a:tabLst>
                <a:tab pos="2806065" algn="ctr"/>
                <a:tab pos="5612130" algn="r"/>
              </a:tabLst>
              <a:defRPr/>
            </a:pPr>
            <a:r>
              <a:rPr lang="es-CL" sz="240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a:solidFill>
                <a:prstClr val="black"/>
              </a:solidFill>
              <a:latin typeface="Andalus" pitchFamily="18" charset="-78"/>
              <a:ea typeface="Times New Roman"/>
              <a:cs typeface="Andalus" pitchFamily="18" charset="-78"/>
            </a:endParaRPr>
          </a:p>
        </p:txBody>
      </p:sp>
    </p:spTree>
    <p:extLst>
      <p:ext uri="{BB962C8B-B14F-4D97-AF65-F5344CB8AC3E}">
        <p14:creationId xmlns:p14="http://schemas.microsoft.com/office/powerpoint/2010/main" val="18302873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solidFill>
                  <a:prstClr val="black">
                    <a:tint val="75000"/>
                  </a:prstClr>
                </a:solidFill>
              </a:rPr>
              <a:pPr/>
              <a:t>18-05-2017</a:t>
            </a:fld>
            <a:endParaRPr lang="es-CL">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
        <p:nvSpPr>
          <p:cNvPr id="10" name="4 CuadroTexto"/>
          <p:cNvSpPr txBox="1"/>
          <p:nvPr userDrawn="1"/>
        </p:nvSpPr>
        <p:spPr>
          <a:xfrm>
            <a:off x="6702727" y="82405"/>
            <a:ext cx="2189753" cy="163464"/>
          </a:xfrm>
          <a:prstGeom prst="rect">
            <a:avLst/>
          </a:prstGeom>
          <a:noFill/>
        </p:spPr>
        <p:txBody>
          <a:bodyPr wrap="square" rtlCol="0">
            <a:noAutofit/>
          </a:bodyPr>
          <a:lstStyle/>
          <a:p>
            <a:r>
              <a:rPr lang="es-CL" sz="700" b="1" dirty="0">
                <a:solidFill>
                  <a:srgbClr val="22519E"/>
                </a:solidFill>
                <a:effectLst>
                  <a:outerShdw blurRad="63500" dist="50800" dir="13500000" sx="0" sy="0">
                    <a:srgbClr val="000000">
                      <a:alpha val="50000"/>
                    </a:srgbClr>
                  </a:outerShdw>
                </a:effectLst>
                <a:latin typeface="Andalus"/>
                <a:ea typeface="Times New Roman"/>
              </a:rPr>
              <a:t>    </a:t>
            </a:r>
            <a:r>
              <a:rPr lang="es-CL" sz="700" b="1"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147568565"/>
              </p:ext>
            </p:extLst>
          </p:nvPr>
        </p:nvGraphicFramePr>
        <p:xfrm>
          <a:off x="6012160" y="44624"/>
          <a:ext cx="565001" cy="417269"/>
        </p:xfrm>
        <a:graphic>
          <a:graphicData uri="http://schemas.openxmlformats.org/presentationml/2006/ole">
            <mc:AlternateContent xmlns:mc="http://schemas.openxmlformats.org/markup-compatibility/2006">
              <mc:Choice xmlns:v="urn:schemas-microsoft-com:vml" Requires="v">
                <p:oleObj spid="_x0000_s7186"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012160" y="44624"/>
                        <a:ext cx="565001" cy="417269"/>
                      </a:xfrm>
                      <a:prstGeom prst="rect">
                        <a:avLst/>
                      </a:prstGeom>
                      <a:noFill/>
                      <a:ln>
                        <a:noFill/>
                      </a:ln>
                      <a:extLst/>
                    </p:spPr>
                  </p:pic>
                </p:oleObj>
              </mc:Fallback>
            </mc:AlternateContent>
          </a:graphicData>
        </a:graphic>
      </p:graphicFrame>
      <p:sp>
        <p:nvSpPr>
          <p:cNvPr id="5" name="4 Rectángulo"/>
          <p:cNvSpPr/>
          <p:nvPr userDrawn="1"/>
        </p:nvSpPr>
        <p:spPr>
          <a:xfrm>
            <a:off x="6516216" y="44624"/>
            <a:ext cx="2592288" cy="461665"/>
          </a:xfrm>
          <a:prstGeom prst="rect">
            <a:avLst/>
          </a:prstGeom>
        </p:spPr>
        <p:txBody>
          <a:bodyPr wrap="square">
            <a:spAutoFit/>
          </a:bodyPr>
          <a:lstStyle/>
          <a:p>
            <a:pPr>
              <a:tabLst>
                <a:tab pos="2806065" algn="ctr"/>
                <a:tab pos="5612130" algn="r"/>
              </a:tabLst>
              <a:defRPr/>
            </a:pPr>
            <a:r>
              <a:rPr lang="es-CL" sz="240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a:solidFill>
                <a:prstClr val="black"/>
              </a:solidFill>
              <a:latin typeface="Andalus" pitchFamily="18" charset="-78"/>
              <a:ea typeface="Times New Roman"/>
              <a:cs typeface="Andalus" pitchFamily="18" charset="-78"/>
            </a:endParaRPr>
          </a:p>
        </p:txBody>
      </p:sp>
    </p:spTree>
    <p:extLst>
      <p:ext uri="{BB962C8B-B14F-4D97-AF65-F5344CB8AC3E}">
        <p14:creationId xmlns:p14="http://schemas.microsoft.com/office/powerpoint/2010/main" val="398078868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solidFill>
                  <a:prstClr val="black">
                    <a:tint val="75000"/>
                  </a:prstClr>
                </a:solidFill>
              </a:rPr>
              <a:pPr/>
              <a:t>18-05-2017</a:t>
            </a:fld>
            <a:endParaRPr lang="es-CL">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
        <p:nvSpPr>
          <p:cNvPr id="10" name="4 CuadroTexto"/>
          <p:cNvSpPr txBox="1"/>
          <p:nvPr userDrawn="1"/>
        </p:nvSpPr>
        <p:spPr>
          <a:xfrm>
            <a:off x="6702727" y="82405"/>
            <a:ext cx="2189753" cy="163464"/>
          </a:xfrm>
          <a:prstGeom prst="rect">
            <a:avLst/>
          </a:prstGeom>
          <a:noFill/>
        </p:spPr>
        <p:txBody>
          <a:bodyPr wrap="square" rtlCol="0">
            <a:noAutofit/>
          </a:bodyPr>
          <a:lstStyle/>
          <a:p>
            <a:r>
              <a:rPr lang="es-CL" sz="700" b="1" dirty="0">
                <a:solidFill>
                  <a:srgbClr val="22519E"/>
                </a:solidFill>
                <a:effectLst>
                  <a:outerShdw blurRad="63500" dist="50800" dir="13500000" sx="0" sy="0">
                    <a:srgbClr val="000000">
                      <a:alpha val="50000"/>
                    </a:srgbClr>
                  </a:outerShdw>
                </a:effectLst>
                <a:latin typeface="Andalus"/>
                <a:ea typeface="Times New Roman"/>
              </a:rPr>
              <a:t>    </a:t>
            </a:r>
            <a:r>
              <a:rPr lang="es-CL" sz="700" b="1"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463041349"/>
              </p:ext>
            </p:extLst>
          </p:nvPr>
        </p:nvGraphicFramePr>
        <p:xfrm>
          <a:off x="6012160" y="44624"/>
          <a:ext cx="565001" cy="417269"/>
        </p:xfrm>
        <a:graphic>
          <a:graphicData uri="http://schemas.openxmlformats.org/presentationml/2006/ole">
            <mc:AlternateContent xmlns:mc="http://schemas.openxmlformats.org/markup-compatibility/2006">
              <mc:Choice xmlns:v="urn:schemas-microsoft-com:vml" Requires="v">
                <p:oleObj spid="_x0000_s6162"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012160" y="44624"/>
                        <a:ext cx="565001" cy="417269"/>
                      </a:xfrm>
                      <a:prstGeom prst="rect">
                        <a:avLst/>
                      </a:prstGeom>
                      <a:noFill/>
                      <a:ln>
                        <a:noFill/>
                      </a:ln>
                      <a:extLst/>
                    </p:spPr>
                  </p:pic>
                </p:oleObj>
              </mc:Fallback>
            </mc:AlternateContent>
          </a:graphicData>
        </a:graphic>
      </p:graphicFrame>
      <p:sp>
        <p:nvSpPr>
          <p:cNvPr id="5" name="4 Rectángulo"/>
          <p:cNvSpPr/>
          <p:nvPr userDrawn="1"/>
        </p:nvSpPr>
        <p:spPr>
          <a:xfrm>
            <a:off x="6516216" y="44624"/>
            <a:ext cx="2592288" cy="461665"/>
          </a:xfrm>
          <a:prstGeom prst="rect">
            <a:avLst/>
          </a:prstGeom>
        </p:spPr>
        <p:txBody>
          <a:bodyPr wrap="square">
            <a:spAutoFit/>
          </a:bodyPr>
          <a:lstStyle/>
          <a:p>
            <a:pPr>
              <a:tabLst>
                <a:tab pos="2806065" algn="ctr"/>
                <a:tab pos="5612130" algn="r"/>
              </a:tabLst>
              <a:defRPr/>
            </a:pPr>
            <a:r>
              <a:rPr lang="es-CL" sz="240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a:solidFill>
                <a:prstClr val="black"/>
              </a:solidFill>
              <a:latin typeface="Andalus" pitchFamily="18" charset="-78"/>
              <a:ea typeface="Times New Roman"/>
              <a:cs typeface="Andalus" pitchFamily="18" charset="-78"/>
            </a:endParaRPr>
          </a:p>
        </p:txBody>
      </p:sp>
    </p:spTree>
    <p:extLst>
      <p:ext uri="{BB962C8B-B14F-4D97-AF65-F5344CB8AC3E}">
        <p14:creationId xmlns:p14="http://schemas.microsoft.com/office/powerpoint/2010/main" val="7694446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solidFill>
                  <a:prstClr val="black">
                    <a:tint val="75000"/>
                  </a:prstClr>
                </a:solidFill>
              </a:rPr>
              <a:pPr/>
              <a:t>18-05-2017</a:t>
            </a:fld>
            <a:endParaRPr lang="es-CL">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
        <p:nvSpPr>
          <p:cNvPr id="10" name="4 CuadroTexto"/>
          <p:cNvSpPr txBox="1"/>
          <p:nvPr userDrawn="1"/>
        </p:nvSpPr>
        <p:spPr>
          <a:xfrm>
            <a:off x="6702727" y="82405"/>
            <a:ext cx="2189753" cy="163464"/>
          </a:xfrm>
          <a:prstGeom prst="rect">
            <a:avLst/>
          </a:prstGeom>
          <a:noFill/>
        </p:spPr>
        <p:txBody>
          <a:bodyPr wrap="square" rtlCol="0">
            <a:noAutofit/>
          </a:bodyPr>
          <a:lstStyle/>
          <a:p>
            <a:r>
              <a:rPr lang="es-CL" sz="700" b="1" dirty="0">
                <a:solidFill>
                  <a:srgbClr val="22519E"/>
                </a:solidFill>
                <a:effectLst>
                  <a:outerShdw blurRad="63500" dist="50800" dir="13500000" sx="0" sy="0">
                    <a:srgbClr val="000000">
                      <a:alpha val="50000"/>
                    </a:srgbClr>
                  </a:outerShdw>
                </a:effectLst>
                <a:latin typeface="Andalus"/>
                <a:ea typeface="Times New Roman"/>
              </a:rPr>
              <a:t>    </a:t>
            </a:r>
            <a:r>
              <a:rPr lang="es-CL" sz="700" b="1"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946405340"/>
              </p:ext>
            </p:extLst>
          </p:nvPr>
        </p:nvGraphicFramePr>
        <p:xfrm>
          <a:off x="6012160" y="44624"/>
          <a:ext cx="565001" cy="417269"/>
        </p:xfrm>
        <a:graphic>
          <a:graphicData uri="http://schemas.openxmlformats.org/presentationml/2006/ole">
            <mc:AlternateContent xmlns:mc="http://schemas.openxmlformats.org/markup-compatibility/2006">
              <mc:Choice xmlns:v="urn:schemas-microsoft-com:vml" Requires="v">
                <p:oleObj spid="_x0000_s5138"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012160" y="44624"/>
                        <a:ext cx="565001" cy="417269"/>
                      </a:xfrm>
                      <a:prstGeom prst="rect">
                        <a:avLst/>
                      </a:prstGeom>
                      <a:noFill/>
                      <a:ln>
                        <a:noFill/>
                      </a:ln>
                      <a:extLst/>
                    </p:spPr>
                  </p:pic>
                </p:oleObj>
              </mc:Fallback>
            </mc:AlternateContent>
          </a:graphicData>
        </a:graphic>
      </p:graphicFrame>
      <p:sp>
        <p:nvSpPr>
          <p:cNvPr id="5" name="4 Rectángulo"/>
          <p:cNvSpPr/>
          <p:nvPr userDrawn="1"/>
        </p:nvSpPr>
        <p:spPr>
          <a:xfrm>
            <a:off x="6516216" y="44624"/>
            <a:ext cx="2592288" cy="461665"/>
          </a:xfrm>
          <a:prstGeom prst="rect">
            <a:avLst/>
          </a:prstGeom>
        </p:spPr>
        <p:txBody>
          <a:bodyPr wrap="square">
            <a:spAutoFit/>
          </a:bodyPr>
          <a:lstStyle/>
          <a:p>
            <a:pPr>
              <a:tabLst>
                <a:tab pos="2806065" algn="ctr"/>
                <a:tab pos="5612130" algn="r"/>
              </a:tabLst>
              <a:defRPr/>
            </a:pPr>
            <a:r>
              <a:rPr lang="es-CL" sz="240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a:solidFill>
                <a:prstClr val="black"/>
              </a:solidFill>
              <a:latin typeface="Andalus" pitchFamily="18" charset="-78"/>
              <a:ea typeface="Times New Roman"/>
              <a:cs typeface="Andalus" pitchFamily="18" charset="-78"/>
            </a:endParaRPr>
          </a:p>
        </p:txBody>
      </p:sp>
    </p:spTree>
    <p:extLst>
      <p:ext uri="{BB962C8B-B14F-4D97-AF65-F5344CB8AC3E}">
        <p14:creationId xmlns:p14="http://schemas.microsoft.com/office/powerpoint/2010/main" val="350467050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solidFill>
                  <a:prstClr val="black">
                    <a:tint val="75000"/>
                  </a:prstClr>
                </a:solidFill>
              </a:rPr>
              <a:pPr/>
              <a:t>18-05-2017</a:t>
            </a:fld>
            <a:endParaRPr lang="es-CL">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
        <p:nvSpPr>
          <p:cNvPr id="10" name="4 CuadroTexto"/>
          <p:cNvSpPr txBox="1"/>
          <p:nvPr userDrawn="1"/>
        </p:nvSpPr>
        <p:spPr>
          <a:xfrm>
            <a:off x="6702727" y="82405"/>
            <a:ext cx="2189753" cy="163464"/>
          </a:xfrm>
          <a:prstGeom prst="rect">
            <a:avLst/>
          </a:prstGeom>
          <a:noFill/>
        </p:spPr>
        <p:txBody>
          <a:bodyPr wrap="square" rtlCol="0">
            <a:noAutofit/>
          </a:bodyPr>
          <a:lstStyle/>
          <a:p>
            <a:r>
              <a:rPr lang="es-CL" sz="700" b="1" dirty="0">
                <a:solidFill>
                  <a:srgbClr val="22519E"/>
                </a:solidFill>
                <a:effectLst>
                  <a:outerShdw blurRad="63500" dist="50800" dir="13500000" sx="0" sy="0">
                    <a:srgbClr val="000000">
                      <a:alpha val="50000"/>
                    </a:srgbClr>
                  </a:outerShdw>
                </a:effectLst>
                <a:latin typeface="Andalus"/>
                <a:ea typeface="Times New Roman"/>
              </a:rPr>
              <a:t>    </a:t>
            </a:r>
            <a:r>
              <a:rPr lang="es-CL" sz="700" b="1"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1159520186"/>
              </p:ext>
            </p:extLst>
          </p:nvPr>
        </p:nvGraphicFramePr>
        <p:xfrm>
          <a:off x="6012160" y="44624"/>
          <a:ext cx="565001" cy="417269"/>
        </p:xfrm>
        <a:graphic>
          <a:graphicData uri="http://schemas.openxmlformats.org/presentationml/2006/ole">
            <mc:AlternateContent xmlns:mc="http://schemas.openxmlformats.org/markup-compatibility/2006">
              <mc:Choice xmlns:v="urn:schemas-microsoft-com:vml" Requires="v">
                <p:oleObj spid="_x0000_s4114"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012160" y="44624"/>
                        <a:ext cx="565001" cy="417269"/>
                      </a:xfrm>
                      <a:prstGeom prst="rect">
                        <a:avLst/>
                      </a:prstGeom>
                      <a:noFill/>
                      <a:ln>
                        <a:noFill/>
                      </a:ln>
                      <a:extLst/>
                    </p:spPr>
                  </p:pic>
                </p:oleObj>
              </mc:Fallback>
            </mc:AlternateContent>
          </a:graphicData>
        </a:graphic>
      </p:graphicFrame>
      <p:sp>
        <p:nvSpPr>
          <p:cNvPr id="5" name="4 Rectángulo"/>
          <p:cNvSpPr/>
          <p:nvPr userDrawn="1"/>
        </p:nvSpPr>
        <p:spPr>
          <a:xfrm>
            <a:off x="6516216" y="44624"/>
            <a:ext cx="2592288" cy="461665"/>
          </a:xfrm>
          <a:prstGeom prst="rect">
            <a:avLst/>
          </a:prstGeom>
        </p:spPr>
        <p:txBody>
          <a:bodyPr wrap="square">
            <a:spAutoFit/>
          </a:bodyPr>
          <a:lstStyle/>
          <a:p>
            <a:pPr>
              <a:tabLst>
                <a:tab pos="2806065" algn="ctr"/>
                <a:tab pos="5612130" algn="r"/>
              </a:tabLst>
              <a:defRPr/>
            </a:pPr>
            <a:r>
              <a:rPr lang="es-CL" sz="240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a:solidFill>
                <a:prstClr val="black"/>
              </a:solidFill>
              <a:latin typeface="Andalus" pitchFamily="18" charset="-78"/>
              <a:ea typeface="Times New Roman"/>
              <a:cs typeface="Andalus" pitchFamily="18" charset="-78"/>
            </a:endParaRPr>
          </a:p>
        </p:txBody>
      </p:sp>
    </p:spTree>
    <p:extLst>
      <p:ext uri="{BB962C8B-B14F-4D97-AF65-F5344CB8AC3E}">
        <p14:creationId xmlns:p14="http://schemas.microsoft.com/office/powerpoint/2010/main" val="425895876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iming>
    <p:tnLst>
      <p:par>
        <p:cTn id="1" dur="indefinite" restart="never" nodeType="tmRoot"/>
      </p:par>
    </p:tnLst>
  </p:timing>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solidFill>
                  <a:prstClr val="black">
                    <a:tint val="75000"/>
                  </a:prstClr>
                </a:solidFill>
              </a:rPr>
              <a:pPr/>
              <a:t>18-05-2017</a:t>
            </a:fld>
            <a:endParaRPr lang="es-CL">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
        <p:nvSpPr>
          <p:cNvPr id="10" name="4 CuadroTexto"/>
          <p:cNvSpPr txBox="1"/>
          <p:nvPr userDrawn="1"/>
        </p:nvSpPr>
        <p:spPr>
          <a:xfrm>
            <a:off x="6702727" y="82405"/>
            <a:ext cx="2189753" cy="163464"/>
          </a:xfrm>
          <a:prstGeom prst="rect">
            <a:avLst/>
          </a:prstGeom>
          <a:noFill/>
        </p:spPr>
        <p:txBody>
          <a:bodyPr wrap="square" rtlCol="0">
            <a:noAutofit/>
          </a:bodyPr>
          <a:lstStyle/>
          <a:p>
            <a:r>
              <a:rPr lang="es-CL" sz="700" b="1" dirty="0">
                <a:solidFill>
                  <a:srgbClr val="22519E"/>
                </a:solidFill>
                <a:effectLst>
                  <a:outerShdw blurRad="63500" dist="50800" dir="13500000" sx="0" sy="0">
                    <a:srgbClr val="000000">
                      <a:alpha val="50000"/>
                    </a:srgbClr>
                  </a:outerShdw>
                </a:effectLst>
                <a:latin typeface="Andalus"/>
                <a:ea typeface="Times New Roman"/>
              </a:rPr>
              <a:t>    </a:t>
            </a:r>
            <a:r>
              <a:rPr lang="es-CL" sz="700" b="1"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3434457631"/>
              </p:ext>
            </p:extLst>
          </p:nvPr>
        </p:nvGraphicFramePr>
        <p:xfrm>
          <a:off x="6012160" y="44624"/>
          <a:ext cx="565001" cy="417269"/>
        </p:xfrm>
        <a:graphic>
          <a:graphicData uri="http://schemas.openxmlformats.org/presentationml/2006/ole">
            <mc:AlternateContent xmlns:mc="http://schemas.openxmlformats.org/markup-compatibility/2006">
              <mc:Choice xmlns:v="urn:schemas-microsoft-com:vml" Requires="v">
                <p:oleObj spid="_x0000_s3090"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012160" y="44624"/>
                        <a:ext cx="565001" cy="417269"/>
                      </a:xfrm>
                      <a:prstGeom prst="rect">
                        <a:avLst/>
                      </a:prstGeom>
                      <a:noFill/>
                      <a:ln>
                        <a:noFill/>
                      </a:ln>
                      <a:extLst/>
                    </p:spPr>
                  </p:pic>
                </p:oleObj>
              </mc:Fallback>
            </mc:AlternateContent>
          </a:graphicData>
        </a:graphic>
      </p:graphicFrame>
      <p:sp>
        <p:nvSpPr>
          <p:cNvPr id="5" name="4 Rectángulo"/>
          <p:cNvSpPr/>
          <p:nvPr userDrawn="1"/>
        </p:nvSpPr>
        <p:spPr>
          <a:xfrm>
            <a:off x="6516216" y="44624"/>
            <a:ext cx="2592288" cy="461665"/>
          </a:xfrm>
          <a:prstGeom prst="rect">
            <a:avLst/>
          </a:prstGeom>
        </p:spPr>
        <p:txBody>
          <a:bodyPr wrap="square">
            <a:spAutoFit/>
          </a:bodyPr>
          <a:lstStyle/>
          <a:p>
            <a:pPr>
              <a:tabLst>
                <a:tab pos="2806065" algn="ctr"/>
                <a:tab pos="5612130" algn="r"/>
              </a:tabLst>
              <a:defRPr/>
            </a:pPr>
            <a:r>
              <a:rPr lang="es-CL" sz="240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a:solidFill>
                <a:prstClr val="black"/>
              </a:solidFill>
              <a:latin typeface="Andalus" pitchFamily="18" charset="-78"/>
              <a:ea typeface="Times New Roman"/>
              <a:cs typeface="Andalus" pitchFamily="18" charset="-78"/>
            </a:endParaRPr>
          </a:p>
        </p:txBody>
      </p:sp>
    </p:spTree>
    <p:extLst>
      <p:ext uri="{BB962C8B-B14F-4D97-AF65-F5344CB8AC3E}">
        <p14:creationId xmlns:p14="http://schemas.microsoft.com/office/powerpoint/2010/main" val="3577033734"/>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iming>
    <p:tnLst>
      <p:par>
        <p:cTn id="1" dur="indefinite" restart="never" nodeType="tmRoot"/>
      </p:par>
    </p:tnLst>
  </p:timing>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solidFill>
                  <a:prstClr val="black">
                    <a:tint val="75000"/>
                  </a:prstClr>
                </a:solidFill>
              </a:rPr>
              <a:pPr/>
              <a:t>18-05-2017</a:t>
            </a:fld>
            <a:endParaRPr lang="es-CL">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
        <p:nvSpPr>
          <p:cNvPr id="10" name="4 CuadroTexto"/>
          <p:cNvSpPr txBox="1"/>
          <p:nvPr userDrawn="1"/>
        </p:nvSpPr>
        <p:spPr>
          <a:xfrm>
            <a:off x="6702727" y="82405"/>
            <a:ext cx="2189753" cy="163464"/>
          </a:xfrm>
          <a:prstGeom prst="rect">
            <a:avLst/>
          </a:prstGeom>
          <a:noFill/>
        </p:spPr>
        <p:txBody>
          <a:bodyPr wrap="square" rtlCol="0">
            <a:noAutofit/>
          </a:bodyPr>
          <a:lstStyle/>
          <a:p>
            <a:r>
              <a:rPr lang="es-CL" sz="700" b="1" dirty="0">
                <a:solidFill>
                  <a:srgbClr val="22519E"/>
                </a:solidFill>
                <a:effectLst>
                  <a:outerShdw blurRad="63500" dist="50800" dir="13500000" sx="0" sy="0">
                    <a:srgbClr val="000000">
                      <a:alpha val="50000"/>
                    </a:srgbClr>
                  </a:outerShdw>
                </a:effectLst>
                <a:latin typeface="Andalus"/>
                <a:ea typeface="Times New Roman"/>
              </a:rPr>
              <a:t>    </a:t>
            </a:r>
            <a:r>
              <a:rPr lang="es-CL" sz="700" b="1"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1599205910"/>
              </p:ext>
            </p:extLst>
          </p:nvPr>
        </p:nvGraphicFramePr>
        <p:xfrm>
          <a:off x="6012160" y="44624"/>
          <a:ext cx="565001" cy="417269"/>
        </p:xfrm>
        <a:graphic>
          <a:graphicData uri="http://schemas.openxmlformats.org/presentationml/2006/ole">
            <mc:AlternateContent xmlns:mc="http://schemas.openxmlformats.org/markup-compatibility/2006">
              <mc:Choice xmlns:v="urn:schemas-microsoft-com:vml" Requires="v">
                <p:oleObj spid="_x0000_s2066"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012160" y="44624"/>
                        <a:ext cx="565001" cy="417269"/>
                      </a:xfrm>
                      <a:prstGeom prst="rect">
                        <a:avLst/>
                      </a:prstGeom>
                      <a:noFill/>
                      <a:ln>
                        <a:noFill/>
                      </a:ln>
                      <a:extLst/>
                    </p:spPr>
                  </p:pic>
                </p:oleObj>
              </mc:Fallback>
            </mc:AlternateContent>
          </a:graphicData>
        </a:graphic>
      </p:graphicFrame>
      <p:sp>
        <p:nvSpPr>
          <p:cNvPr id="5" name="4 Rectángulo"/>
          <p:cNvSpPr/>
          <p:nvPr userDrawn="1"/>
        </p:nvSpPr>
        <p:spPr>
          <a:xfrm>
            <a:off x="6516216" y="44624"/>
            <a:ext cx="2592288" cy="461665"/>
          </a:xfrm>
          <a:prstGeom prst="rect">
            <a:avLst/>
          </a:prstGeom>
        </p:spPr>
        <p:txBody>
          <a:bodyPr wrap="square">
            <a:spAutoFit/>
          </a:bodyPr>
          <a:lstStyle/>
          <a:p>
            <a:pPr>
              <a:tabLst>
                <a:tab pos="2806065" algn="ctr"/>
                <a:tab pos="5612130" algn="r"/>
              </a:tabLst>
              <a:defRPr/>
            </a:pPr>
            <a:r>
              <a:rPr lang="es-CL" sz="240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a:solidFill>
                <a:prstClr val="black"/>
              </a:solidFill>
              <a:latin typeface="Andalus" pitchFamily="18" charset="-78"/>
              <a:ea typeface="Times New Roman"/>
              <a:cs typeface="Andalus" pitchFamily="18" charset="-78"/>
            </a:endParaRPr>
          </a:p>
        </p:txBody>
      </p:sp>
    </p:spTree>
    <p:extLst>
      <p:ext uri="{BB962C8B-B14F-4D97-AF65-F5344CB8AC3E}">
        <p14:creationId xmlns:p14="http://schemas.microsoft.com/office/powerpoint/2010/main" val="3368277961"/>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iming>
    <p:tnLst>
      <p:par>
        <p:cTn id="1" dur="indefinite" restart="never" nodeType="tmRoot"/>
      </p:par>
    </p:tnLst>
  </p:timing>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1.xml"/><Relationship Id="rId1" Type="http://schemas.openxmlformats.org/officeDocument/2006/relationships/vmlDrawing" Target="../drawings/vmlDrawing8.v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2276872"/>
            <a:ext cx="8280920" cy="2016224"/>
          </a:xfrm>
          <a:solidFill>
            <a:schemeClr val="bg1"/>
          </a:solidFill>
          <a:ln>
            <a:solidFill>
              <a:schemeClr val="bg1">
                <a:lumMod val="95000"/>
              </a:schemeClr>
            </a:solidFill>
            <a:miter lim="800000"/>
          </a:ln>
          <a:effectLst>
            <a:outerShdw blurRad="50800" dist="38100" dir="2700000" algn="tl" rotWithShape="0">
              <a:prstClr val="black">
                <a:alpha val="40000"/>
              </a:prstClr>
            </a:outerShdw>
          </a:effectLst>
          <a:scene3d>
            <a:camera prst="orthographicFront"/>
            <a:lightRig rig="threePt" dir="t">
              <a:rot lat="0" lon="0" rev="1200000"/>
            </a:lightRig>
          </a:scene3d>
          <a:sp3d>
            <a:bevelT/>
          </a:sp3d>
        </p:spPr>
        <p:txBody>
          <a:bodyPr/>
          <a:lstStyle/>
          <a:p>
            <a:pPr algn="ctr"/>
            <a:r>
              <a:rPr lang="es-CL" sz="2400" b="1" dirty="0" smtClean="0">
                <a:latin typeface="+mn-lt"/>
              </a:rPr>
              <a:t>EJECUCIÓN PRESUPUESTARIA DE GASTOS ACUMULADA</a:t>
            </a:r>
            <a:br>
              <a:rPr lang="es-CL" sz="2400" b="1" dirty="0" smtClean="0">
                <a:latin typeface="+mn-lt"/>
              </a:rPr>
            </a:br>
            <a:r>
              <a:rPr lang="es-CL" sz="2400" b="1" dirty="0" smtClean="0">
                <a:latin typeface="+mn-lt"/>
              </a:rPr>
              <a:t>AL MES DE </a:t>
            </a:r>
            <a:r>
              <a:rPr lang="es-CL" sz="2400" b="1" dirty="0" smtClean="0">
                <a:latin typeface="+mn-lt"/>
              </a:rPr>
              <a:t>DICIEMBRE </a:t>
            </a:r>
            <a:r>
              <a:rPr lang="es-CL" sz="2400" b="1" dirty="0" smtClean="0">
                <a:latin typeface="+mn-lt"/>
              </a:rPr>
              <a:t>DE 2016</a:t>
            </a:r>
            <a:br>
              <a:rPr lang="es-CL" sz="2400" b="1" dirty="0" smtClean="0">
                <a:latin typeface="+mn-lt"/>
              </a:rPr>
            </a:br>
            <a:r>
              <a:rPr lang="es-CL" sz="2400" b="1" dirty="0" smtClean="0">
                <a:latin typeface="+mn-lt"/>
              </a:rPr>
              <a:t>PARTIDA 24:</a:t>
            </a:r>
            <a:br>
              <a:rPr lang="es-CL" sz="2400" b="1" dirty="0" smtClean="0">
                <a:latin typeface="+mn-lt"/>
              </a:rPr>
            </a:br>
            <a:r>
              <a:rPr lang="es-CL" sz="2400" b="1" dirty="0" smtClean="0">
                <a:latin typeface="+mn-lt"/>
              </a:rPr>
              <a:t>MINISTERIO DE ENERGÍA</a:t>
            </a:r>
            <a:endParaRPr lang="es-CL" sz="2400" b="1" dirty="0">
              <a:latin typeface="+mn-lt"/>
            </a:endParaRPr>
          </a:p>
        </p:txBody>
      </p:sp>
      <p:sp>
        <p:nvSpPr>
          <p:cNvPr id="7" name="6 CuadroTexto"/>
          <p:cNvSpPr txBox="1"/>
          <p:nvPr/>
        </p:nvSpPr>
        <p:spPr>
          <a:xfrm>
            <a:off x="3923928" y="5661248"/>
            <a:ext cx="4536504" cy="369332"/>
          </a:xfrm>
          <a:prstGeom prst="rect">
            <a:avLst/>
          </a:prstGeom>
          <a:noFill/>
        </p:spPr>
        <p:txBody>
          <a:bodyPr wrap="square" rtlCol="0">
            <a:spAutoFit/>
          </a:bodyPr>
          <a:lstStyle/>
          <a:p>
            <a:pPr algn="r"/>
            <a:r>
              <a:rPr lang="es-CL" b="1" dirty="0">
                <a:solidFill>
                  <a:prstClr val="black"/>
                </a:solidFill>
              </a:rPr>
              <a:t>Valparaíso, </a:t>
            </a:r>
            <a:r>
              <a:rPr lang="es-CL" b="1" dirty="0" smtClean="0">
                <a:solidFill>
                  <a:prstClr val="black"/>
                </a:solidFill>
              </a:rPr>
              <a:t>marzo </a:t>
            </a:r>
            <a:r>
              <a:rPr lang="es-CL" b="1" dirty="0" smtClean="0">
                <a:solidFill>
                  <a:prstClr val="black"/>
                </a:solidFill>
              </a:rPr>
              <a:t>2017</a:t>
            </a:r>
            <a:endParaRPr lang="es-CL" b="1" dirty="0">
              <a:solidFill>
                <a:prstClr val="black"/>
              </a:solidFill>
            </a:endParaRPr>
          </a:p>
        </p:txBody>
      </p:sp>
      <p:sp>
        <p:nvSpPr>
          <p:cNvPr id="3" name="2 Rectángulo"/>
          <p:cNvSpPr/>
          <p:nvPr/>
        </p:nvSpPr>
        <p:spPr>
          <a:xfrm>
            <a:off x="5292080" y="0"/>
            <a:ext cx="3851920" cy="5486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solidFill>
                <a:prstClr val="white"/>
              </a:solidFill>
            </a:endParaRPr>
          </a:p>
        </p:txBody>
      </p:sp>
      <p:sp>
        <p:nvSpPr>
          <p:cNvPr id="5" name="4 CuadroTexto"/>
          <p:cNvSpPr txBox="1"/>
          <p:nvPr/>
        </p:nvSpPr>
        <p:spPr>
          <a:xfrm>
            <a:off x="1844875" y="1064930"/>
            <a:ext cx="3771241" cy="349955"/>
          </a:xfrm>
          <a:prstGeom prst="rect">
            <a:avLst/>
          </a:prstGeom>
          <a:noFill/>
        </p:spPr>
        <p:txBody>
          <a:bodyPr wrap="square" rtlCol="0">
            <a:noAutofit/>
          </a:bodyPr>
          <a:lstStyle/>
          <a:p>
            <a:r>
              <a:rPr lang="es-CL" sz="1200" b="1" dirty="0">
                <a:solidFill>
                  <a:srgbClr val="22519E"/>
                </a:solidFill>
                <a:effectLst>
                  <a:outerShdw blurRad="63500" dist="50800" dir="13500000" sx="0" sy="0">
                    <a:srgbClr val="000000">
                      <a:alpha val="50000"/>
                    </a:srgbClr>
                  </a:outerShdw>
                </a:effectLst>
                <a:latin typeface="Andalus"/>
                <a:ea typeface="Times New Roman"/>
              </a:rPr>
              <a:t>    </a:t>
            </a:r>
            <a:r>
              <a:rPr lang="es-CL" sz="1200" b="1"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2400" dirty="0">
              <a:solidFill>
                <a:srgbClr val="3B6285"/>
              </a:solidFill>
              <a:latin typeface="Times New Roman"/>
              <a:ea typeface="Times New Roman"/>
            </a:endParaRPr>
          </a:p>
        </p:txBody>
      </p:sp>
      <p:graphicFrame>
        <p:nvGraphicFramePr>
          <p:cNvPr id="6" name="5 Objeto"/>
          <p:cNvGraphicFramePr>
            <a:graphicFrameLocks noChangeAspect="1"/>
          </p:cNvGraphicFramePr>
          <p:nvPr>
            <p:extLst>
              <p:ext uri="{D42A27DB-BD31-4B8C-83A1-F6EECF244321}">
                <p14:modId xmlns:p14="http://schemas.microsoft.com/office/powerpoint/2010/main" val="2656518958"/>
              </p:ext>
            </p:extLst>
          </p:nvPr>
        </p:nvGraphicFramePr>
        <p:xfrm>
          <a:off x="410078" y="836712"/>
          <a:ext cx="1209594" cy="893319"/>
        </p:xfrm>
        <a:graphic>
          <a:graphicData uri="http://schemas.openxmlformats.org/presentationml/2006/ole">
            <mc:AlternateContent xmlns:mc="http://schemas.openxmlformats.org/markup-compatibility/2006">
              <mc:Choice xmlns:v="urn:schemas-microsoft-com:vml" Requires="v">
                <p:oleObj spid="_x0000_s8210" name="Imagen de mapa de bits" r:id="rId3" imgW="743054" imgH="523810" progId="PBrush">
                  <p:embed/>
                </p:oleObj>
              </mc:Choice>
              <mc:Fallback>
                <p:oleObj name="Imagen de mapa de bits" r:id="rId3" imgW="743054" imgH="523810" progId="PBrush">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0078" y="836712"/>
                        <a:ext cx="1209594" cy="893319"/>
                      </a:xfrm>
                      <a:prstGeom prst="rect">
                        <a:avLst/>
                      </a:prstGeom>
                      <a:noFill/>
                      <a:ln>
                        <a:noFill/>
                      </a:ln>
                      <a:extLst/>
                    </p:spPr>
                  </p:pic>
                </p:oleObj>
              </mc:Fallback>
            </mc:AlternateContent>
          </a:graphicData>
        </a:graphic>
      </p:graphicFrame>
      <p:sp>
        <p:nvSpPr>
          <p:cNvPr id="8" name="7 Rectángulo"/>
          <p:cNvSpPr/>
          <p:nvPr/>
        </p:nvSpPr>
        <p:spPr>
          <a:xfrm>
            <a:off x="1547664" y="992922"/>
            <a:ext cx="4464496" cy="707886"/>
          </a:xfrm>
          <a:prstGeom prst="rect">
            <a:avLst/>
          </a:prstGeom>
        </p:spPr>
        <p:txBody>
          <a:bodyPr wrap="square">
            <a:spAutoFit/>
          </a:bodyPr>
          <a:lstStyle/>
          <a:p>
            <a:pPr>
              <a:tabLst>
                <a:tab pos="2806065" algn="ctr"/>
                <a:tab pos="5612130" algn="r"/>
              </a:tabLst>
              <a:defRPr/>
            </a:pPr>
            <a:r>
              <a:rPr lang="es-CL" sz="4000" b="1" dirty="0">
                <a:solidFill>
                  <a:srgbClr val="943634"/>
                </a:solidFill>
                <a:latin typeface="Andalus" pitchFamily="18" charset="-78"/>
                <a:ea typeface="Times New Roman"/>
                <a:cs typeface="Andalus" pitchFamily="18" charset="-78"/>
              </a:rPr>
              <a:t>U</a:t>
            </a:r>
            <a:r>
              <a:rPr lang="es-CL" sz="1600" b="1" dirty="0">
                <a:solidFill>
                  <a:srgbClr val="943634"/>
                </a:solidFill>
                <a:latin typeface="Andalus" pitchFamily="18" charset="-78"/>
                <a:ea typeface="Times New Roman"/>
                <a:cs typeface="Andalus" pitchFamily="18" charset="-78"/>
              </a:rPr>
              <a:t>NIDAD DE ASESORÍA PRESUPUESTARIA</a:t>
            </a:r>
            <a:endParaRPr lang="es-CL" sz="1400" dirty="0">
              <a:solidFill>
                <a:prstClr val="black"/>
              </a:solidFill>
              <a:latin typeface="Andalus" pitchFamily="18" charset="-78"/>
              <a:ea typeface="Times New Roman"/>
              <a:cs typeface="Andalus" pitchFamily="18" charset="-78"/>
            </a:endParaRPr>
          </a:p>
        </p:txBody>
      </p:sp>
    </p:spTree>
    <p:extLst>
      <p:ext uri="{BB962C8B-B14F-4D97-AF65-F5344CB8AC3E}">
        <p14:creationId xmlns:p14="http://schemas.microsoft.com/office/powerpoint/2010/main" val="6686206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616002" y="5445224"/>
            <a:ext cx="8014371" cy="288032"/>
          </a:xfrm>
        </p:spPr>
        <p:txBody>
          <a:bodyPr/>
          <a:lstStyle/>
          <a:p>
            <a:r>
              <a:rPr lang="es-CL" sz="1050" b="1" dirty="0">
                <a:solidFill>
                  <a:prstClr val="black"/>
                </a:solidFill>
              </a:rPr>
              <a:t>Fuente</a:t>
            </a:r>
            <a:r>
              <a:rPr lang="es-CL" sz="1050" dirty="0">
                <a:solidFill>
                  <a:prstClr val="black"/>
                </a:solidFill>
              </a:rPr>
              <a:t>: Elaboración </a:t>
            </a:r>
            <a:r>
              <a:rPr lang="es-CL" sz="1050" dirty="0" smtClean="0">
                <a:solidFill>
                  <a:prstClr val="black"/>
                </a:solidFill>
              </a:rPr>
              <a:t>propia en </a:t>
            </a:r>
            <a:r>
              <a:rPr lang="es-CL" sz="1050" dirty="0">
                <a:solidFill>
                  <a:prstClr val="black"/>
                </a:solidFill>
              </a:rPr>
              <a:t>base </a:t>
            </a:r>
            <a:r>
              <a:rPr lang="es-CL" sz="1050" dirty="0" smtClean="0">
                <a:solidFill>
                  <a:prstClr val="black"/>
                </a:solidFill>
              </a:rPr>
              <a:t> a Informes de </a:t>
            </a:r>
            <a:r>
              <a:rPr lang="es-CL" sz="1050" dirty="0">
                <a:solidFill>
                  <a:prstClr val="black"/>
                </a:solidFill>
              </a:rPr>
              <a:t>e</a:t>
            </a:r>
            <a:r>
              <a:rPr lang="es-CL" sz="1050" dirty="0" smtClean="0">
                <a:solidFill>
                  <a:prstClr val="black"/>
                </a:solidFill>
              </a:rPr>
              <a:t>jecución </a:t>
            </a:r>
            <a:r>
              <a:rPr lang="es-CL" sz="1050" dirty="0">
                <a:solidFill>
                  <a:prstClr val="black"/>
                </a:solidFill>
              </a:rPr>
              <a:t>p</a:t>
            </a:r>
            <a:r>
              <a:rPr lang="es-CL" sz="1050" dirty="0" smtClean="0">
                <a:solidFill>
                  <a:prstClr val="black"/>
                </a:solidFill>
              </a:rPr>
              <a:t>resupuestaria mensual de DIPRES</a:t>
            </a:r>
            <a:endParaRPr lang="es-CL" sz="1050" dirty="0">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10</a:t>
            </a:fld>
            <a:endParaRPr lang="es-CL">
              <a:solidFill>
                <a:prstClr val="black">
                  <a:tint val="75000"/>
                </a:prstClr>
              </a:solidFill>
            </a:endParaRPr>
          </a:p>
        </p:txBody>
      </p:sp>
      <p:sp>
        <p:nvSpPr>
          <p:cNvPr id="7" name="1 Título"/>
          <p:cNvSpPr txBox="1">
            <a:spLocks/>
          </p:cNvSpPr>
          <p:nvPr/>
        </p:nvSpPr>
        <p:spPr>
          <a:xfrm>
            <a:off x="395072" y="692696"/>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prstClr val="black"/>
                </a:solidFill>
                <a:ea typeface="Verdana" pitchFamily="34" charset="0"/>
                <a:cs typeface="Verdana" pitchFamily="34" charset="0"/>
              </a:rPr>
              <a:t>Ejecución Presupuestaria de </a:t>
            </a:r>
            <a:r>
              <a:rPr lang="es-CL" sz="1800" b="1" dirty="0" smtClean="0">
                <a:solidFill>
                  <a:prstClr val="black"/>
                </a:solidFill>
                <a:ea typeface="Verdana" pitchFamily="34" charset="0"/>
                <a:cs typeface="Verdana" pitchFamily="34" charset="0"/>
              </a:rPr>
              <a:t>Gastos Acumulada al Mes de </a:t>
            </a:r>
            <a:r>
              <a:rPr lang="es-CL" sz="1800" b="1" dirty="0" smtClean="0">
                <a:solidFill>
                  <a:prstClr val="black"/>
                </a:solidFill>
                <a:ea typeface="Verdana" pitchFamily="34" charset="0"/>
                <a:cs typeface="Verdana" pitchFamily="34" charset="0"/>
              </a:rPr>
              <a:t>Diciembre </a:t>
            </a:r>
            <a:r>
              <a:rPr lang="es-CL" sz="1800" b="1" dirty="0">
                <a:solidFill>
                  <a:prstClr val="black"/>
                </a:solidFill>
                <a:ea typeface="Verdana" pitchFamily="34" charset="0"/>
                <a:cs typeface="Verdana" pitchFamily="34" charset="0"/>
              </a:rPr>
              <a:t>de 2016 </a:t>
            </a:r>
            <a:br>
              <a:rPr lang="es-CL" sz="1800" b="1" dirty="0">
                <a:solidFill>
                  <a:prstClr val="black"/>
                </a:solidFill>
                <a:ea typeface="Verdana" pitchFamily="34" charset="0"/>
                <a:cs typeface="Verdana" pitchFamily="34" charset="0"/>
              </a:rPr>
            </a:br>
            <a:r>
              <a:rPr lang="es-CL" sz="1800" b="1" dirty="0" smtClean="0">
                <a:solidFill>
                  <a:prstClr val="black"/>
                </a:solidFill>
                <a:ea typeface="Verdana" pitchFamily="34" charset="0"/>
                <a:cs typeface="Verdana" pitchFamily="34" charset="0"/>
              </a:rPr>
              <a:t>Partida 24, Capítulo 02, </a:t>
            </a:r>
            <a:r>
              <a:rPr lang="es-CL" sz="1800" b="1" dirty="0">
                <a:solidFill>
                  <a:prstClr val="black"/>
                </a:solidFill>
                <a:ea typeface="Verdana" pitchFamily="34" charset="0"/>
                <a:cs typeface="Verdana" pitchFamily="34" charset="0"/>
              </a:rPr>
              <a:t>Programa </a:t>
            </a:r>
            <a:r>
              <a:rPr lang="es-CL" sz="1800" b="1" dirty="0" smtClean="0">
                <a:solidFill>
                  <a:prstClr val="black"/>
                </a:solidFill>
                <a:ea typeface="Verdana" pitchFamily="34" charset="0"/>
                <a:cs typeface="Verdana" pitchFamily="34" charset="0"/>
              </a:rPr>
              <a:t>01</a:t>
            </a:r>
            <a:r>
              <a:rPr lang="es-CL" sz="1800" b="1" dirty="0">
                <a:solidFill>
                  <a:prstClr val="black"/>
                </a:solidFill>
                <a:ea typeface="Verdana" pitchFamily="34" charset="0"/>
                <a:cs typeface="Verdana" pitchFamily="34" charset="0"/>
              </a:rPr>
              <a:t>: COMISIÓN NACIONAL DE ENERGÍA</a:t>
            </a:r>
          </a:p>
        </p:txBody>
      </p:sp>
      <p:sp>
        <p:nvSpPr>
          <p:cNvPr id="8" name="1 Título"/>
          <p:cNvSpPr txBox="1">
            <a:spLocks/>
          </p:cNvSpPr>
          <p:nvPr/>
        </p:nvSpPr>
        <p:spPr>
          <a:xfrm>
            <a:off x="616002" y="2000573"/>
            <a:ext cx="7910408" cy="3600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2016</a:t>
            </a:r>
            <a:endParaRPr lang="es-CL" sz="1600" b="1" dirty="0">
              <a:solidFill>
                <a:prstClr val="black"/>
              </a:solidFill>
              <a:ea typeface="Verdana" pitchFamily="34" charset="0"/>
              <a:cs typeface="Verdana" pitchFamily="34" charset="0"/>
            </a:endParaRPr>
          </a:p>
        </p:txBody>
      </p:sp>
      <p:graphicFrame>
        <p:nvGraphicFramePr>
          <p:cNvPr id="2" name="1 Tabla"/>
          <p:cNvGraphicFramePr>
            <a:graphicFrameLocks noGrp="1"/>
          </p:cNvGraphicFramePr>
          <p:nvPr/>
        </p:nvGraphicFramePr>
        <p:xfrm>
          <a:off x="939799" y="2701131"/>
          <a:ext cx="7264402" cy="2324100"/>
        </p:xfrm>
        <a:graphic>
          <a:graphicData uri="http://schemas.openxmlformats.org/drawingml/2006/table">
            <a:tbl>
              <a:tblPr/>
              <a:tblGrid>
                <a:gridCol w="342601"/>
                <a:gridCol w="317223"/>
                <a:gridCol w="317223"/>
                <a:gridCol w="2169803"/>
                <a:gridCol w="675684"/>
                <a:gridCol w="621757"/>
                <a:gridCol w="621757"/>
                <a:gridCol w="596379"/>
                <a:gridCol w="789885"/>
                <a:gridCol w="812090"/>
              </a:tblGrid>
              <a:tr h="190500">
                <a:tc>
                  <a:txBody>
                    <a:bodyPr/>
                    <a:lstStyle/>
                    <a:p>
                      <a:pPr algn="l" fontAlgn="ctr"/>
                      <a:r>
                        <a:rPr lang="es-CL" sz="900" b="1" i="0" u="none" strike="noStrike">
                          <a:solidFill>
                            <a:srgbClr val="FFFFFF"/>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900" b="1" i="0" u="none" strike="noStrike">
                          <a:solidFill>
                            <a:srgbClr val="FFFFFF"/>
                          </a:solidFill>
                          <a:effectLst/>
                          <a:latin typeface="Calibri"/>
                        </a:rPr>
                        <a:t>Presupuesto 2016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900" b="1" i="0" u="none" strike="noStrike">
                          <a:solidFill>
                            <a:srgbClr val="FFFFFF"/>
                          </a:solidFill>
                          <a:effectLst/>
                          <a:latin typeface="Calibri"/>
                        </a:rPr>
                        <a:t>Ejecución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r>
              <a:tr h="304800">
                <a:tc>
                  <a:txBody>
                    <a:bodyPr/>
                    <a:lstStyle/>
                    <a:p>
                      <a:pPr algn="l" fontAlgn="ctr"/>
                      <a:r>
                        <a:rPr lang="es-CL" sz="900" b="1" i="0" u="none" strike="noStrike">
                          <a:solidFill>
                            <a:srgbClr val="FFFFFF"/>
                          </a:solidFill>
                          <a:effectLst/>
                          <a:latin typeface="Calibri"/>
                        </a:rPr>
                        <a:t>Subt.</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Ítem</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Asig.</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Clasificación Económica</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Ley 2016</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Vigente</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Variación</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Ejecución Acumulada</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Ley 2016</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Ppto. Vigente</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r>
              <a:tr h="190500">
                <a:tc>
                  <a:txBody>
                    <a:bodyPr/>
                    <a:lstStyle/>
                    <a:p>
                      <a:pPr algn="l" fontAlgn="ctr"/>
                      <a:r>
                        <a:rPr lang="es-CL" sz="11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0"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0"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5.387.028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6.367.436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980.408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6.360.350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118,1%</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 EN PERSONAL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3.375.750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3.687.818 </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312.068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3.687.741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109,2%</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BIENES Y SERVICIOS DE CONSUMO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1.859.831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2.373.193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513.362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2.373.174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127,6%</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304800">
                <a:tc>
                  <a:txBody>
                    <a:bodyPr/>
                    <a:lstStyle/>
                    <a:p>
                      <a:pPr algn="ctr" fontAlgn="ctr"/>
                      <a:r>
                        <a:rPr lang="es-CL" sz="900" b="1" i="0" u="none" strike="noStrike">
                          <a:solidFill>
                            <a:srgbClr val="000000"/>
                          </a:solidFill>
                          <a:effectLst/>
                          <a:latin typeface="Calibri"/>
                        </a:rPr>
                        <a:t>29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ADQUISICIÓN DE ACTIVOS NO FINANCIEROS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151.437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295.964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144.527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294.171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194,3%</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99,4%</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Mobiliario y Otros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5.190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22.860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17.670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22.844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440,2%</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99,9%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Equipos Informáticos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38.925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86.215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47.290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85.613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219,9%</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99,3%</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Programas Informáticos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107.322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186.889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79.567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185.714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173,0%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99,4%</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34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SERVICIO DE LA DEUDA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10.461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10.451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5.264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52640,0%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50,3%</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Deuda Flotante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10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10.461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10.451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5.264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52640,0%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1" u="none" strike="noStrike" dirty="0">
                          <a:solidFill>
                            <a:srgbClr val="000000"/>
                          </a:solidFill>
                          <a:effectLst/>
                          <a:latin typeface="Calibri"/>
                        </a:rPr>
                        <a:t>50,3%</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bl>
          </a:graphicData>
        </a:graphic>
      </p:graphicFrame>
    </p:spTree>
    <p:extLst>
      <p:ext uri="{BB962C8B-B14F-4D97-AF65-F5344CB8AC3E}">
        <p14:creationId xmlns:p14="http://schemas.microsoft.com/office/powerpoint/2010/main" val="1453210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803737" y="6093296"/>
            <a:ext cx="8014371" cy="288032"/>
          </a:xfrm>
        </p:spPr>
        <p:txBody>
          <a:bodyPr/>
          <a:lstStyle/>
          <a:p>
            <a:r>
              <a:rPr lang="es-CL" sz="1050" b="1" dirty="0">
                <a:solidFill>
                  <a:prstClr val="black"/>
                </a:solidFill>
              </a:rPr>
              <a:t>Fuente</a:t>
            </a:r>
            <a:r>
              <a:rPr lang="es-CL" sz="1050" dirty="0">
                <a:solidFill>
                  <a:prstClr val="black"/>
                </a:solidFill>
              </a:rPr>
              <a:t>: Elaboración </a:t>
            </a:r>
            <a:r>
              <a:rPr lang="es-CL" sz="1050" dirty="0" smtClean="0">
                <a:solidFill>
                  <a:prstClr val="black"/>
                </a:solidFill>
              </a:rPr>
              <a:t>propia en </a:t>
            </a:r>
            <a:r>
              <a:rPr lang="es-CL" sz="1050" dirty="0">
                <a:solidFill>
                  <a:prstClr val="black"/>
                </a:solidFill>
              </a:rPr>
              <a:t>base </a:t>
            </a:r>
            <a:r>
              <a:rPr lang="es-CL" sz="1050" dirty="0" smtClean="0">
                <a:solidFill>
                  <a:prstClr val="black"/>
                </a:solidFill>
              </a:rPr>
              <a:t> a Informes de </a:t>
            </a:r>
            <a:r>
              <a:rPr lang="es-CL" sz="1050" dirty="0">
                <a:solidFill>
                  <a:prstClr val="black"/>
                </a:solidFill>
              </a:rPr>
              <a:t>e</a:t>
            </a:r>
            <a:r>
              <a:rPr lang="es-CL" sz="1050" dirty="0" smtClean="0">
                <a:solidFill>
                  <a:prstClr val="black"/>
                </a:solidFill>
              </a:rPr>
              <a:t>jecución </a:t>
            </a:r>
            <a:r>
              <a:rPr lang="es-CL" sz="1050" dirty="0">
                <a:solidFill>
                  <a:prstClr val="black"/>
                </a:solidFill>
              </a:rPr>
              <a:t>p</a:t>
            </a:r>
            <a:r>
              <a:rPr lang="es-CL" sz="1050" dirty="0" smtClean="0">
                <a:solidFill>
                  <a:prstClr val="black"/>
                </a:solidFill>
              </a:rPr>
              <a:t>resupuestaria mensual de DIPRES</a:t>
            </a:r>
            <a:endParaRPr lang="es-CL" sz="1050" dirty="0">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11</a:t>
            </a:fld>
            <a:endParaRPr lang="es-CL">
              <a:solidFill>
                <a:prstClr val="black">
                  <a:tint val="75000"/>
                </a:prstClr>
              </a:solidFill>
            </a:endParaRPr>
          </a:p>
        </p:txBody>
      </p:sp>
      <p:sp>
        <p:nvSpPr>
          <p:cNvPr id="7" name="1 Título"/>
          <p:cNvSpPr txBox="1">
            <a:spLocks/>
          </p:cNvSpPr>
          <p:nvPr/>
        </p:nvSpPr>
        <p:spPr>
          <a:xfrm>
            <a:off x="38317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prstClr val="black"/>
                </a:solidFill>
                <a:ea typeface="Verdana" pitchFamily="34" charset="0"/>
                <a:cs typeface="Verdana" pitchFamily="34" charset="0"/>
              </a:rPr>
              <a:t>Ejecución Presupuestaria de </a:t>
            </a:r>
            <a:r>
              <a:rPr lang="es-CL" sz="1800" b="1" dirty="0" smtClean="0">
                <a:solidFill>
                  <a:prstClr val="black"/>
                </a:solidFill>
                <a:ea typeface="Verdana" pitchFamily="34" charset="0"/>
                <a:cs typeface="Verdana" pitchFamily="34" charset="0"/>
              </a:rPr>
              <a:t>Gastos Acumulada al Mes de </a:t>
            </a:r>
            <a:r>
              <a:rPr lang="es-CL" sz="1800" b="1" dirty="0" smtClean="0">
                <a:solidFill>
                  <a:prstClr val="black"/>
                </a:solidFill>
                <a:ea typeface="Verdana" pitchFamily="34" charset="0"/>
                <a:cs typeface="Verdana" pitchFamily="34" charset="0"/>
              </a:rPr>
              <a:t>Diciembre </a:t>
            </a:r>
            <a:r>
              <a:rPr lang="es-CL" sz="1800" b="1" dirty="0">
                <a:solidFill>
                  <a:prstClr val="black"/>
                </a:solidFill>
                <a:ea typeface="Verdana" pitchFamily="34" charset="0"/>
                <a:cs typeface="Verdana" pitchFamily="34" charset="0"/>
              </a:rPr>
              <a:t>de 2016 </a:t>
            </a:r>
            <a:br>
              <a:rPr lang="es-CL" sz="1800" b="1" dirty="0">
                <a:solidFill>
                  <a:prstClr val="black"/>
                </a:solidFill>
                <a:ea typeface="Verdana" pitchFamily="34" charset="0"/>
                <a:cs typeface="Verdana" pitchFamily="34" charset="0"/>
              </a:rPr>
            </a:br>
            <a:r>
              <a:rPr lang="es-CL" sz="1800" b="1" dirty="0" smtClean="0">
                <a:solidFill>
                  <a:prstClr val="black"/>
                </a:solidFill>
                <a:ea typeface="Verdana" pitchFamily="34" charset="0"/>
                <a:cs typeface="Verdana" pitchFamily="34" charset="0"/>
              </a:rPr>
              <a:t>Partida 24, Capítulo 03, </a:t>
            </a:r>
            <a:r>
              <a:rPr lang="es-CL" sz="1800" b="1" dirty="0">
                <a:solidFill>
                  <a:prstClr val="black"/>
                </a:solidFill>
                <a:ea typeface="Verdana" pitchFamily="34" charset="0"/>
                <a:cs typeface="Verdana" pitchFamily="34" charset="0"/>
              </a:rPr>
              <a:t>Programa </a:t>
            </a:r>
            <a:r>
              <a:rPr lang="es-CL" sz="1800" b="1" dirty="0" smtClean="0">
                <a:solidFill>
                  <a:prstClr val="black"/>
                </a:solidFill>
                <a:ea typeface="Verdana" pitchFamily="34" charset="0"/>
                <a:cs typeface="Verdana" pitchFamily="34" charset="0"/>
              </a:rPr>
              <a:t>01</a:t>
            </a:r>
            <a:r>
              <a:rPr lang="es-CL" sz="1800" b="1" dirty="0">
                <a:solidFill>
                  <a:prstClr val="black"/>
                </a:solidFill>
                <a:ea typeface="Verdana" pitchFamily="34" charset="0"/>
                <a:cs typeface="Verdana" pitchFamily="34" charset="0"/>
              </a:rPr>
              <a:t>: COMISIÓN CHILENA DE ENERGÍA NUCLEAR </a:t>
            </a:r>
          </a:p>
        </p:txBody>
      </p:sp>
      <p:sp>
        <p:nvSpPr>
          <p:cNvPr id="8" name="1 Título"/>
          <p:cNvSpPr txBox="1">
            <a:spLocks/>
          </p:cNvSpPr>
          <p:nvPr/>
        </p:nvSpPr>
        <p:spPr>
          <a:xfrm>
            <a:off x="803737" y="1340768"/>
            <a:ext cx="7440671" cy="288032"/>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2016                                                                                              </a:t>
            </a:r>
            <a:endParaRPr lang="es-CL" sz="1600" b="1" dirty="0">
              <a:solidFill>
                <a:prstClr val="black"/>
              </a:solidFill>
              <a:ea typeface="Verdana" pitchFamily="34" charset="0"/>
              <a:cs typeface="Verdana" pitchFamily="34" charset="0"/>
            </a:endParaRPr>
          </a:p>
        </p:txBody>
      </p:sp>
      <p:graphicFrame>
        <p:nvGraphicFramePr>
          <p:cNvPr id="2" name="1 Tabla"/>
          <p:cNvGraphicFramePr>
            <a:graphicFrameLocks noGrp="1"/>
          </p:cNvGraphicFramePr>
          <p:nvPr/>
        </p:nvGraphicFramePr>
        <p:xfrm>
          <a:off x="819149" y="1653381"/>
          <a:ext cx="7505701" cy="4419600"/>
        </p:xfrm>
        <a:graphic>
          <a:graphicData uri="http://schemas.openxmlformats.org/drawingml/2006/table">
            <a:tbl>
              <a:tblPr/>
              <a:tblGrid>
                <a:gridCol w="342610"/>
                <a:gridCol w="317232"/>
                <a:gridCol w="317232"/>
                <a:gridCol w="2182554"/>
                <a:gridCol w="735977"/>
                <a:gridCol w="675703"/>
                <a:gridCol w="697910"/>
                <a:gridCol w="647152"/>
                <a:gridCol w="789907"/>
                <a:gridCol w="799424"/>
              </a:tblGrid>
              <a:tr h="190500">
                <a:tc>
                  <a:txBody>
                    <a:bodyPr/>
                    <a:lstStyle/>
                    <a:p>
                      <a:pPr algn="l" fontAlgn="ctr"/>
                      <a:r>
                        <a:rPr lang="es-CL" sz="900" b="1" i="0" u="none" strike="noStrike">
                          <a:solidFill>
                            <a:srgbClr val="FFFFFF"/>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900" b="1" i="0" u="none" strike="noStrike">
                          <a:solidFill>
                            <a:srgbClr val="FFFFFF"/>
                          </a:solidFill>
                          <a:effectLst/>
                          <a:latin typeface="Calibri"/>
                        </a:rPr>
                        <a:t>Presupuesto 2016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900" b="1" i="0" u="none" strike="noStrike">
                          <a:solidFill>
                            <a:srgbClr val="FFFFFF"/>
                          </a:solidFill>
                          <a:effectLst/>
                          <a:latin typeface="Calibri"/>
                        </a:rPr>
                        <a:t>Ejecución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r>
              <a:tr h="304800">
                <a:tc>
                  <a:txBody>
                    <a:bodyPr/>
                    <a:lstStyle/>
                    <a:p>
                      <a:pPr algn="l" fontAlgn="ctr"/>
                      <a:r>
                        <a:rPr lang="es-CL" sz="900" b="1" i="0" u="none" strike="noStrike">
                          <a:solidFill>
                            <a:srgbClr val="FFFFFF"/>
                          </a:solidFill>
                          <a:effectLst/>
                          <a:latin typeface="Calibri"/>
                        </a:rPr>
                        <a:t>Subt.</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Ítem</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Asig.</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Clasificación Económica</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Ley 2016</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Vigente</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Variación</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Ejecución Acumulada</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Ley 2016</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Ppto. Vigente</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r>
              <a:tr h="190500">
                <a:tc>
                  <a:txBody>
                    <a:bodyPr/>
                    <a:lstStyle/>
                    <a:p>
                      <a:pPr algn="l" fontAlgn="ctr"/>
                      <a:r>
                        <a:rPr lang="es-CL" sz="11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0"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0"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10.849.239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12.355.429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1.506.190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12.271.238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113,1%</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99,3%</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 EN PERSONAL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7.838.940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8.256.395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417.455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8.178.753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104,3%</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99,1%</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BIENES Y SERVICIOS DE CONSUMO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2.636.685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2.832.065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195.380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2.829.479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107,3%</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PRESTACIONES DE SEGURIDAD SOCIAL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18.371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18.361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18.371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183710,0%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Prestaciones Previsionales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18.361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18.361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18.371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Prestaciones Sociales del Empleador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10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10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TRANSFERENCIAS CORRIENTES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24.810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24.810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24.561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A Organismos Internacionales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24.810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24.810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24.561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99,0%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99,0%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001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Organismo Internacional de Energía Atómica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24.810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24.810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24.561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99,0%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99,0%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INTEGROS AL FISCO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10.380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-10.380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Impuestos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10.380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-10.380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304800">
                <a:tc>
                  <a:txBody>
                    <a:bodyPr/>
                    <a:lstStyle/>
                    <a:p>
                      <a:pPr algn="ctr" fontAlgn="ctr"/>
                      <a:r>
                        <a:rPr lang="es-CL" sz="900" b="1" i="0" u="none" strike="noStrike">
                          <a:solidFill>
                            <a:srgbClr val="000000"/>
                          </a:solidFill>
                          <a:effectLst/>
                          <a:latin typeface="Calibri"/>
                        </a:rPr>
                        <a:t>29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ADQUISICIÓN DE ACTIVOS NO FINANCIEROS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134.421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118.851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-15.570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118.569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88,2%</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99,8%</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Vehículos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15.570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-15.570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Mobiliario y Otros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3.633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3.633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3.572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98,3%</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98,3%</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Equipos Informáticos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55.014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55.014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54.997</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Programas Informáticos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60.204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60.204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60.000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99,7%</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99,7%</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31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INICIATIVAS DE INVERSIÓN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203.983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203.983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200.788</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98,4%</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98,4%</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02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Proyectos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203.983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203.983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200.788</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98,4%</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98,4%</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34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SERVICIO DE LA DEUDA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900.954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900.944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900.717</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9007170,0%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Deuda Flotante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10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900.954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900.944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900.717</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9007170,0%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1" u="none" strike="noStrike" dirty="0">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bl>
          </a:graphicData>
        </a:graphic>
      </p:graphicFrame>
    </p:spTree>
    <p:extLst>
      <p:ext uri="{BB962C8B-B14F-4D97-AF65-F5344CB8AC3E}">
        <p14:creationId xmlns:p14="http://schemas.microsoft.com/office/powerpoint/2010/main" val="23549670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828968" y="5805264"/>
            <a:ext cx="6849554" cy="239391"/>
          </a:xfrm>
        </p:spPr>
        <p:txBody>
          <a:bodyPr/>
          <a:lstStyle/>
          <a:p>
            <a:r>
              <a:rPr lang="es-CL" sz="1050" b="1" dirty="0">
                <a:solidFill>
                  <a:prstClr val="black"/>
                </a:solidFill>
              </a:rPr>
              <a:t>Fuente</a:t>
            </a:r>
            <a:r>
              <a:rPr lang="es-CL" sz="1050" dirty="0">
                <a:solidFill>
                  <a:prstClr val="black"/>
                </a:solidFill>
              </a:rPr>
              <a:t>: Elaboración </a:t>
            </a:r>
            <a:r>
              <a:rPr lang="es-CL" sz="1050" dirty="0" smtClean="0">
                <a:solidFill>
                  <a:prstClr val="black"/>
                </a:solidFill>
              </a:rPr>
              <a:t>propia en </a:t>
            </a:r>
            <a:r>
              <a:rPr lang="es-CL" sz="1050" dirty="0">
                <a:solidFill>
                  <a:prstClr val="black"/>
                </a:solidFill>
              </a:rPr>
              <a:t>base </a:t>
            </a:r>
            <a:r>
              <a:rPr lang="es-CL" sz="1050" dirty="0" smtClean="0">
                <a:solidFill>
                  <a:prstClr val="black"/>
                </a:solidFill>
              </a:rPr>
              <a:t> a Informes de </a:t>
            </a:r>
            <a:r>
              <a:rPr lang="es-CL" sz="1050" dirty="0">
                <a:solidFill>
                  <a:prstClr val="black"/>
                </a:solidFill>
              </a:rPr>
              <a:t>e</a:t>
            </a:r>
            <a:r>
              <a:rPr lang="es-CL" sz="1050" dirty="0" smtClean="0">
                <a:solidFill>
                  <a:prstClr val="black"/>
                </a:solidFill>
              </a:rPr>
              <a:t>jecución </a:t>
            </a:r>
            <a:r>
              <a:rPr lang="es-CL" sz="1050" dirty="0">
                <a:solidFill>
                  <a:prstClr val="black"/>
                </a:solidFill>
              </a:rPr>
              <a:t>p</a:t>
            </a:r>
            <a:r>
              <a:rPr lang="es-CL" sz="1050" dirty="0" smtClean="0">
                <a:solidFill>
                  <a:prstClr val="black"/>
                </a:solidFill>
              </a:rPr>
              <a:t>resupuestaria mensual de DIPRES</a:t>
            </a:r>
            <a:endParaRPr lang="es-CL" sz="1050" dirty="0">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12</a:t>
            </a:fld>
            <a:endParaRPr lang="es-CL">
              <a:solidFill>
                <a:prstClr val="black">
                  <a:tint val="75000"/>
                </a:prstClr>
              </a:solidFill>
            </a:endParaRPr>
          </a:p>
        </p:txBody>
      </p:sp>
      <p:sp>
        <p:nvSpPr>
          <p:cNvPr id="7" name="1 Título"/>
          <p:cNvSpPr txBox="1">
            <a:spLocks/>
          </p:cNvSpPr>
          <p:nvPr/>
        </p:nvSpPr>
        <p:spPr>
          <a:xfrm>
            <a:off x="383176" y="548680"/>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prstClr val="black"/>
                </a:solidFill>
                <a:ea typeface="Verdana" pitchFamily="34" charset="0"/>
                <a:cs typeface="Verdana" pitchFamily="34" charset="0"/>
              </a:rPr>
              <a:t>Ejecución Presupuestaria de </a:t>
            </a:r>
            <a:r>
              <a:rPr lang="es-CL" sz="1800" b="1" dirty="0" smtClean="0">
                <a:solidFill>
                  <a:prstClr val="black"/>
                </a:solidFill>
                <a:ea typeface="Verdana" pitchFamily="34" charset="0"/>
                <a:cs typeface="Verdana" pitchFamily="34" charset="0"/>
              </a:rPr>
              <a:t>Gastos Acumulada al Mes de </a:t>
            </a:r>
            <a:r>
              <a:rPr lang="es-CL" sz="1800" b="1" dirty="0" smtClean="0">
                <a:solidFill>
                  <a:prstClr val="black"/>
                </a:solidFill>
                <a:ea typeface="Verdana" pitchFamily="34" charset="0"/>
                <a:cs typeface="Verdana" pitchFamily="34" charset="0"/>
              </a:rPr>
              <a:t>Diciembre </a:t>
            </a:r>
            <a:r>
              <a:rPr lang="es-CL" sz="1800" b="1" dirty="0">
                <a:solidFill>
                  <a:prstClr val="black"/>
                </a:solidFill>
                <a:ea typeface="Verdana" pitchFamily="34" charset="0"/>
                <a:cs typeface="Verdana" pitchFamily="34" charset="0"/>
              </a:rPr>
              <a:t>de 2016 </a:t>
            </a:r>
            <a:br>
              <a:rPr lang="es-CL" sz="1800" b="1" dirty="0">
                <a:solidFill>
                  <a:prstClr val="black"/>
                </a:solidFill>
                <a:ea typeface="Verdana" pitchFamily="34" charset="0"/>
                <a:cs typeface="Verdana" pitchFamily="34" charset="0"/>
              </a:rPr>
            </a:br>
            <a:r>
              <a:rPr lang="es-CL" sz="1800" b="1" dirty="0" smtClean="0">
                <a:solidFill>
                  <a:prstClr val="black"/>
                </a:solidFill>
                <a:ea typeface="Verdana" pitchFamily="34" charset="0"/>
                <a:cs typeface="Verdana" pitchFamily="34" charset="0"/>
              </a:rPr>
              <a:t>Partida 24, Capítulo 04, </a:t>
            </a:r>
            <a:r>
              <a:rPr lang="es-CL" sz="1800" b="1" dirty="0">
                <a:solidFill>
                  <a:prstClr val="black"/>
                </a:solidFill>
                <a:ea typeface="Verdana" pitchFamily="34" charset="0"/>
                <a:cs typeface="Verdana" pitchFamily="34" charset="0"/>
              </a:rPr>
              <a:t>Programa </a:t>
            </a:r>
            <a:r>
              <a:rPr lang="es-CL" sz="1800" b="1" dirty="0" smtClean="0">
                <a:solidFill>
                  <a:prstClr val="black"/>
                </a:solidFill>
                <a:ea typeface="Verdana" pitchFamily="34" charset="0"/>
                <a:cs typeface="Verdana" pitchFamily="34" charset="0"/>
              </a:rPr>
              <a:t>01</a:t>
            </a:r>
            <a:r>
              <a:rPr lang="es-CL" sz="1800" b="1" dirty="0">
                <a:solidFill>
                  <a:prstClr val="black"/>
                </a:solidFill>
                <a:ea typeface="Verdana" pitchFamily="34" charset="0"/>
                <a:cs typeface="Verdana" pitchFamily="34" charset="0"/>
              </a:rPr>
              <a:t>: SUPERINTENDENCIA DE ELECTRICIDAD Y COMBUSTIBLES</a:t>
            </a:r>
          </a:p>
        </p:txBody>
      </p:sp>
      <p:sp>
        <p:nvSpPr>
          <p:cNvPr id="8" name="1 Título"/>
          <p:cNvSpPr txBox="1">
            <a:spLocks/>
          </p:cNvSpPr>
          <p:nvPr/>
        </p:nvSpPr>
        <p:spPr>
          <a:xfrm>
            <a:off x="828968" y="1573712"/>
            <a:ext cx="6849554" cy="356887"/>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spcBef>
                <a:spcPts val="0"/>
              </a:spcBef>
            </a:pPr>
            <a:r>
              <a:rPr lang="es-CL" sz="1600" b="1" dirty="0">
                <a:solidFill>
                  <a:prstClr val="black"/>
                </a:solidFill>
                <a:ea typeface="Verdana" pitchFamily="34" charset="0"/>
                <a:cs typeface="Verdana" pitchFamily="34" charset="0"/>
              </a:rPr>
              <a:t>en miles de pesos de 2016</a:t>
            </a:r>
          </a:p>
        </p:txBody>
      </p:sp>
      <p:graphicFrame>
        <p:nvGraphicFramePr>
          <p:cNvPr id="2" name="1 Tabla"/>
          <p:cNvGraphicFramePr>
            <a:graphicFrameLocks noGrp="1"/>
          </p:cNvGraphicFramePr>
          <p:nvPr/>
        </p:nvGraphicFramePr>
        <p:xfrm>
          <a:off x="844550" y="2323624"/>
          <a:ext cx="7454899" cy="3079115"/>
        </p:xfrm>
        <a:graphic>
          <a:graphicData uri="http://schemas.openxmlformats.org/drawingml/2006/table">
            <a:tbl>
              <a:tblPr/>
              <a:tblGrid>
                <a:gridCol w="342754"/>
                <a:gridCol w="317365"/>
                <a:gridCol w="317365"/>
                <a:gridCol w="2119997"/>
                <a:gridCol w="736286"/>
                <a:gridCol w="736286"/>
                <a:gridCol w="698203"/>
                <a:gridCol w="609340"/>
                <a:gridCol w="787065"/>
                <a:gridCol w="790238"/>
              </a:tblGrid>
              <a:tr h="183515">
                <a:tc>
                  <a:txBody>
                    <a:bodyPr/>
                    <a:lstStyle/>
                    <a:p>
                      <a:pPr algn="l" fontAlgn="ctr"/>
                      <a:r>
                        <a:rPr lang="es-CL" sz="900" b="1" i="0" u="none" strike="noStrike">
                          <a:solidFill>
                            <a:srgbClr val="FFFFFF"/>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900" b="1" i="0" u="none" strike="noStrike">
                          <a:solidFill>
                            <a:srgbClr val="FFFFFF"/>
                          </a:solidFill>
                          <a:effectLst/>
                          <a:latin typeface="Calibri"/>
                        </a:rPr>
                        <a:t>Presupuesto 2016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900" b="1" i="0" u="none" strike="noStrike">
                          <a:solidFill>
                            <a:srgbClr val="FFFFFF"/>
                          </a:solidFill>
                          <a:effectLst/>
                          <a:latin typeface="Calibri"/>
                        </a:rPr>
                        <a:t>Ejecución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r>
              <a:tr h="304800">
                <a:tc>
                  <a:txBody>
                    <a:bodyPr/>
                    <a:lstStyle/>
                    <a:p>
                      <a:pPr algn="l" fontAlgn="ctr"/>
                      <a:r>
                        <a:rPr lang="es-CL" sz="900" b="1" i="0" u="none" strike="noStrike">
                          <a:solidFill>
                            <a:srgbClr val="FFFFFF"/>
                          </a:solidFill>
                          <a:effectLst/>
                          <a:latin typeface="Calibri"/>
                        </a:rPr>
                        <a:t>Subt.</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Ítem</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Asig.</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Clasificación Económica</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Ley 2016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Vigente</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Variación</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Ejecución Acumulada</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Ley 2016</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Ppto. Vigente</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r>
              <a:tr h="190500">
                <a:tc>
                  <a:txBody>
                    <a:bodyPr/>
                    <a:lstStyle/>
                    <a:p>
                      <a:pPr algn="l" fontAlgn="ctr"/>
                      <a:r>
                        <a:rPr lang="es-CL" sz="1100" b="1"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1"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1"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11.936.562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12.424.371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487.809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12.409.774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104,0%</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 EN PERSONAL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9.599.838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9.628.138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28.300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9.645.000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100,5%</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100,2%</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BIENES Y SERVICIOS DE CONSUMO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2.071.439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2.218.414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146.975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2.193.249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105,9%</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98,9%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PRESTACIONES DE SEGURIDAD SOCIAL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80.500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80.500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79.555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98,8%</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1"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01</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Prestaciones Previsionales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22.000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22.000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21.272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96,7%</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304800">
                <a:tc>
                  <a:txBody>
                    <a:bodyPr/>
                    <a:lstStyle/>
                    <a:p>
                      <a:pPr algn="ctr" fontAlgn="ctr"/>
                      <a:r>
                        <a:rPr lang="es-CL" sz="900" b="1" i="0" u="none" strike="noStrike">
                          <a:solidFill>
                            <a:srgbClr val="000000"/>
                          </a:solidFill>
                          <a:effectLst/>
                          <a:latin typeface="Calibri"/>
                        </a:rPr>
                        <a:t>29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ADQUISICIÓN DE ACTIVOS NO FINANCIEROS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58.500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58.500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58.283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99,6%</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Vehículos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265.275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265.275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1"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259.927</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98,0%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98,0%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Mobiliario y Otros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32.867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32.867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1"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31.991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97,3%</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97,3%</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Máquinas y Equipos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15.570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14.570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1" u="none" strike="noStrike">
                          <a:solidFill>
                            <a:srgbClr val="000000"/>
                          </a:solidFill>
                          <a:effectLst/>
                          <a:latin typeface="Calibri"/>
                        </a:rPr>
                        <a:t>-1.000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14.219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91,3%</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97,6%</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Equipos Informáticos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14.401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15.401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1" u="none" strike="noStrike">
                          <a:solidFill>
                            <a:srgbClr val="000000"/>
                          </a:solidFill>
                          <a:effectLst/>
                          <a:latin typeface="Calibri"/>
                        </a:rPr>
                        <a:t>1.000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14.968</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103,9%</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97,2%</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Programas Informáticos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57.138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57.138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1"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53.638</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93,9%</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93,9%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34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SERVICIO DE LA DEUDA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145.299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145.299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145.111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99,9%</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Deuda Flotante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10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232.044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232.034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232.043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2320430,0%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1" u="none" strike="noStrike" dirty="0">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bl>
          </a:graphicData>
        </a:graphic>
      </p:graphicFrame>
    </p:spTree>
    <p:extLst>
      <p:ext uri="{BB962C8B-B14F-4D97-AF65-F5344CB8AC3E}">
        <p14:creationId xmlns:p14="http://schemas.microsoft.com/office/powerpoint/2010/main" val="26458621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4338" y="548680"/>
            <a:ext cx="8210798"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a:solidFill>
                  <a:schemeClr val="tx1"/>
                </a:solidFill>
                <a:ea typeface="Verdana" pitchFamily="34" charset="0"/>
                <a:cs typeface="Verdana" pitchFamily="34" charset="0"/>
              </a:rPr>
              <a:t>Ejecución Presupuestaria </a:t>
            </a:r>
            <a:r>
              <a:rPr lang="es-CL" sz="1800" b="1" dirty="0" smtClean="0">
                <a:solidFill>
                  <a:schemeClr val="tx1"/>
                </a:solidFill>
                <a:ea typeface="Verdana" pitchFamily="34" charset="0"/>
                <a:cs typeface="Verdana" pitchFamily="34" charset="0"/>
              </a:rPr>
              <a:t>de Gastos Acumulada al Mes de </a:t>
            </a:r>
            <a:r>
              <a:rPr lang="es-CL" sz="1800" b="1" dirty="0" smtClean="0">
                <a:solidFill>
                  <a:schemeClr val="tx1"/>
                </a:solidFill>
                <a:ea typeface="Verdana" pitchFamily="34" charset="0"/>
                <a:cs typeface="Verdana" pitchFamily="34" charset="0"/>
              </a:rPr>
              <a:t>Diciembre </a:t>
            </a:r>
            <a:r>
              <a:rPr lang="es-CL" sz="1800" b="1" dirty="0" smtClean="0">
                <a:solidFill>
                  <a:schemeClr val="tx1"/>
                </a:solidFill>
                <a:ea typeface="Verdana" pitchFamily="34" charset="0"/>
                <a:cs typeface="Verdana" pitchFamily="34" charset="0"/>
              </a:rPr>
              <a:t>de </a:t>
            </a:r>
            <a:r>
              <a:rPr lang="es-CL" sz="1800" b="1" dirty="0">
                <a:solidFill>
                  <a:schemeClr val="tx1"/>
                </a:solidFill>
                <a:ea typeface="Verdana" pitchFamily="34" charset="0"/>
                <a:cs typeface="Verdana" pitchFamily="34" charset="0"/>
              </a:rPr>
              <a:t>2016 </a:t>
            </a:r>
            <a:br>
              <a:rPr lang="es-CL" sz="1800" b="1" dirty="0">
                <a:solidFill>
                  <a:schemeClr val="tx1"/>
                </a:solidFill>
                <a:ea typeface="Verdana" pitchFamily="34" charset="0"/>
                <a:cs typeface="Verdana" pitchFamily="34" charset="0"/>
              </a:rPr>
            </a:br>
            <a:r>
              <a:rPr lang="es-CL" sz="1800" b="1" dirty="0">
                <a:solidFill>
                  <a:schemeClr val="tx1"/>
                </a:solidFill>
                <a:ea typeface="Verdana" pitchFamily="34" charset="0"/>
                <a:cs typeface="Verdana" pitchFamily="34" charset="0"/>
              </a:rPr>
              <a:t>Ministerio </a:t>
            </a:r>
            <a:r>
              <a:rPr lang="es-CL" sz="1800" b="1" dirty="0" smtClean="0">
                <a:solidFill>
                  <a:schemeClr val="tx1"/>
                </a:solidFill>
                <a:ea typeface="Verdana" pitchFamily="34" charset="0"/>
                <a:cs typeface="Verdana" pitchFamily="34" charset="0"/>
              </a:rPr>
              <a:t>de Energía</a:t>
            </a:r>
            <a:endParaRPr lang="es-CL" sz="1800" b="1" dirty="0">
              <a:solidFill>
                <a:schemeClr val="tx1"/>
              </a:solidFill>
              <a:ea typeface="Verdana" pitchFamily="34" charset="0"/>
              <a:cs typeface="Verdana" pitchFamily="34" charset="0"/>
            </a:endParaRP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solidFill>
                  <a:prstClr val="black">
                    <a:tint val="75000"/>
                  </a:prstClr>
                </a:solidFill>
              </a:rPr>
              <a:pPr/>
              <a:t>2</a:t>
            </a:fld>
            <a:endParaRPr lang="es-CL">
              <a:solidFill>
                <a:prstClr val="black">
                  <a:tint val="75000"/>
                </a:prstClr>
              </a:solidFill>
            </a:endParaRPr>
          </a:p>
        </p:txBody>
      </p:sp>
      <p:sp>
        <p:nvSpPr>
          <p:cNvPr id="6" name="1 Título"/>
          <p:cNvSpPr txBox="1">
            <a:spLocks/>
          </p:cNvSpPr>
          <p:nvPr/>
        </p:nvSpPr>
        <p:spPr>
          <a:xfrm>
            <a:off x="386224" y="1268760"/>
            <a:ext cx="8229600" cy="5184576"/>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r>
              <a:rPr lang="es-CL" sz="1600" b="1" dirty="0" smtClean="0">
                <a:solidFill>
                  <a:prstClr val="black"/>
                </a:solidFill>
                <a:ea typeface="Verdana" pitchFamily="34" charset="0"/>
                <a:cs typeface="Verdana" pitchFamily="34" charset="0"/>
              </a:rPr>
              <a:t>Principales hallazgos</a:t>
            </a:r>
          </a:p>
          <a:p>
            <a:pPr algn="just"/>
            <a:endParaRPr lang="es-CL" sz="1600" b="1" dirty="0" smtClean="0">
              <a:solidFill>
                <a:prstClr val="black"/>
              </a:solidFill>
              <a:ea typeface="Verdana" pitchFamily="34" charset="0"/>
              <a:cs typeface="Verdana" pitchFamily="34" charset="0"/>
            </a:endParaRPr>
          </a:p>
          <a:p>
            <a:pPr marL="342900" lvl="0" indent="-342900" algn="just">
              <a:spcBef>
                <a:spcPts val="0"/>
              </a:spcBef>
              <a:buFont typeface="+mj-lt"/>
              <a:buAutoNum type="arabicPeriod"/>
            </a:pPr>
            <a:r>
              <a:rPr lang="es-CL" sz="1600" dirty="0">
                <a:solidFill>
                  <a:prstClr val="black"/>
                </a:solidFill>
                <a:ea typeface="+mn-ea"/>
                <a:cs typeface="+mn-cs"/>
              </a:rPr>
              <a:t>La Ejecución del Ministerio, del mes de diciembre ascendió </a:t>
            </a:r>
            <a:r>
              <a:rPr lang="es-CL" sz="1600" b="1" dirty="0">
                <a:solidFill>
                  <a:prstClr val="black"/>
                </a:solidFill>
                <a:ea typeface="+mn-ea"/>
                <a:cs typeface="+mn-cs"/>
              </a:rPr>
              <a:t>a $</a:t>
            </a:r>
            <a:r>
              <a:rPr lang="es-CL" sz="1600" b="1" dirty="0" smtClean="0">
                <a:solidFill>
                  <a:prstClr val="black"/>
                </a:solidFill>
                <a:ea typeface="+mn-ea"/>
                <a:cs typeface="+mn-cs"/>
              </a:rPr>
              <a:t>24.435 millones</a:t>
            </a:r>
            <a:r>
              <a:rPr lang="es-CL" sz="1600" dirty="0">
                <a:solidFill>
                  <a:prstClr val="black"/>
                </a:solidFill>
                <a:ea typeface="+mn-ea"/>
                <a:cs typeface="+mn-cs"/>
              </a:rPr>
              <a:t>, es decir, un </a:t>
            </a:r>
            <a:r>
              <a:rPr lang="es-CL" sz="1600" dirty="0" smtClean="0">
                <a:solidFill>
                  <a:prstClr val="black"/>
                </a:solidFill>
                <a:ea typeface="+mn-ea"/>
                <a:cs typeface="+mn-cs"/>
              </a:rPr>
              <a:t>16,7% </a:t>
            </a:r>
            <a:r>
              <a:rPr lang="es-CL" sz="1600" dirty="0">
                <a:solidFill>
                  <a:prstClr val="black"/>
                </a:solidFill>
                <a:ea typeface="+mn-ea"/>
                <a:cs typeface="+mn-cs"/>
              </a:rPr>
              <a:t>respecto de la ley inicial.</a:t>
            </a:r>
          </a:p>
          <a:p>
            <a:pPr marL="342900" lvl="0" indent="-342900" algn="just">
              <a:spcBef>
                <a:spcPts val="0"/>
              </a:spcBef>
              <a:buFont typeface="+mj-lt"/>
              <a:buAutoNum type="arabicPeriod"/>
            </a:pPr>
            <a:endParaRPr lang="es-CL" sz="1600" dirty="0">
              <a:solidFill>
                <a:prstClr val="black"/>
              </a:solidFill>
              <a:ea typeface="+mn-ea"/>
              <a:cs typeface="+mn-cs"/>
            </a:endParaRPr>
          </a:p>
          <a:p>
            <a:pPr marL="342900" lvl="0" indent="-342900" algn="just">
              <a:spcBef>
                <a:spcPts val="0"/>
              </a:spcBef>
              <a:buFont typeface="+mj-lt"/>
              <a:buAutoNum type="arabicPeriod"/>
            </a:pPr>
            <a:r>
              <a:rPr lang="es-CL" sz="1600" dirty="0">
                <a:solidFill>
                  <a:prstClr val="black"/>
                </a:solidFill>
                <a:ea typeface="+mn-ea"/>
                <a:cs typeface="+mn-cs"/>
              </a:rPr>
              <a:t>Con ello, la ejecución acumulada ascendió a </a:t>
            </a:r>
            <a:r>
              <a:rPr lang="es-CL" sz="1600" b="1" dirty="0">
                <a:solidFill>
                  <a:prstClr val="black"/>
                </a:solidFill>
                <a:ea typeface="+mn-ea"/>
                <a:cs typeface="+mn-cs"/>
              </a:rPr>
              <a:t>$</a:t>
            </a:r>
            <a:r>
              <a:rPr lang="es-CL" sz="1600" b="1" dirty="0" smtClean="0">
                <a:solidFill>
                  <a:prstClr val="black"/>
                </a:solidFill>
                <a:ea typeface="+mn-ea"/>
                <a:cs typeface="+mn-cs"/>
              </a:rPr>
              <a:t>156.717 millones</a:t>
            </a:r>
            <a:r>
              <a:rPr lang="es-CL" sz="1600" b="1" dirty="0">
                <a:solidFill>
                  <a:prstClr val="black"/>
                </a:solidFill>
                <a:ea typeface="+mn-ea"/>
                <a:cs typeface="+mn-cs"/>
              </a:rPr>
              <a:t>, equivalente a un </a:t>
            </a:r>
            <a:r>
              <a:rPr lang="es-CL" sz="1600" b="1" dirty="0" smtClean="0">
                <a:solidFill>
                  <a:prstClr val="black"/>
                </a:solidFill>
                <a:ea typeface="+mn-ea"/>
                <a:cs typeface="+mn-cs"/>
              </a:rPr>
              <a:t>99,6%</a:t>
            </a:r>
            <a:r>
              <a:rPr lang="es-CL" sz="1600" dirty="0" smtClean="0">
                <a:solidFill>
                  <a:prstClr val="black"/>
                </a:solidFill>
                <a:ea typeface="+mn-ea"/>
                <a:cs typeface="+mn-cs"/>
              </a:rPr>
              <a:t> </a:t>
            </a:r>
            <a:r>
              <a:rPr lang="es-CL" sz="1600" dirty="0">
                <a:solidFill>
                  <a:prstClr val="black"/>
                </a:solidFill>
                <a:ea typeface="+mn-ea"/>
                <a:cs typeface="+mn-cs"/>
              </a:rPr>
              <a:t>del presupuesto vigente, pero un </a:t>
            </a:r>
            <a:r>
              <a:rPr lang="es-CL" sz="1600" b="1" dirty="0" smtClean="0">
                <a:solidFill>
                  <a:prstClr val="black"/>
                </a:solidFill>
                <a:ea typeface="+mn-ea"/>
                <a:cs typeface="+mn-cs"/>
              </a:rPr>
              <a:t>107% </a:t>
            </a:r>
            <a:r>
              <a:rPr lang="es-CL" sz="1600" b="1" dirty="0">
                <a:solidFill>
                  <a:prstClr val="black"/>
                </a:solidFill>
                <a:ea typeface="+mn-ea"/>
                <a:cs typeface="+mn-cs"/>
              </a:rPr>
              <a:t>de la ley aprobada</a:t>
            </a:r>
            <a:r>
              <a:rPr lang="es-CL" sz="1600" dirty="0">
                <a:solidFill>
                  <a:prstClr val="black"/>
                </a:solidFill>
                <a:ea typeface="+mn-ea"/>
                <a:cs typeface="+mn-cs"/>
              </a:rPr>
              <a:t>. </a:t>
            </a:r>
          </a:p>
          <a:p>
            <a:pPr marL="342900" lvl="0" indent="-342900" algn="just">
              <a:spcBef>
                <a:spcPts val="0"/>
              </a:spcBef>
              <a:buFont typeface="+mj-lt"/>
              <a:buAutoNum type="arabicPeriod"/>
            </a:pPr>
            <a:endParaRPr lang="es-CL" sz="1600" dirty="0">
              <a:solidFill>
                <a:prstClr val="black"/>
              </a:solidFill>
              <a:ea typeface="+mn-ea"/>
              <a:cs typeface="+mn-cs"/>
            </a:endParaRPr>
          </a:p>
          <a:p>
            <a:pPr marL="342900" lvl="0" indent="-342900" algn="just">
              <a:spcBef>
                <a:spcPts val="0"/>
              </a:spcBef>
              <a:buFont typeface="+mj-lt"/>
              <a:buAutoNum type="arabicPeriod"/>
            </a:pPr>
            <a:r>
              <a:rPr lang="es-MX" sz="1600" dirty="0">
                <a:solidFill>
                  <a:prstClr val="black"/>
                </a:solidFill>
                <a:ea typeface="+mn-ea"/>
                <a:cs typeface="+mn-cs"/>
              </a:rPr>
              <a:t>De esta forma, la ley de presupuestos 2016 para la Partida </a:t>
            </a:r>
            <a:r>
              <a:rPr lang="es-MX" sz="1600" dirty="0" smtClean="0">
                <a:solidFill>
                  <a:prstClr val="black"/>
                </a:solidFill>
                <a:ea typeface="+mn-ea"/>
                <a:cs typeface="+mn-cs"/>
              </a:rPr>
              <a:t>24 </a:t>
            </a:r>
            <a:r>
              <a:rPr lang="es-MX" sz="1600" dirty="0">
                <a:solidFill>
                  <a:prstClr val="black"/>
                </a:solidFill>
                <a:ea typeface="+mn-ea"/>
                <a:cs typeface="+mn-cs"/>
              </a:rPr>
              <a:t>se sobre-ejecutó en $</a:t>
            </a:r>
            <a:r>
              <a:rPr lang="es-MX" sz="1600" dirty="0" smtClean="0">
                <a:solidFill>
                  <a:prstClr val="black"/>
                </a:solidFill>
                <a:ea typeface="+mn-ea"/>
                <a:cs typeface="+mn-cs"/>
              </a:rPr>
              <a:t>10.708 millones</a:t>
            </a:r>
            <a:r>
              <a:rPr lang="es-MX" sz="1600" dirty="0">
                <a:solidFill>
                  <a:prstClr val="black"/>
                </a:solidFill>
                <a:ea typeface="+mn-ea"/>
                <a:cs typeface="+mn-cs"/>
              </a:rPr>
              <a:t>, un </a:t>
            </a:r>
            <a:r>
              <a:rPr lang="es-MX" sz="1600" dirty="0" smtClean="0">
                <a:solidFill>
                  <a:prstClr val="black"/>
                </a:solidFill>
                <a:ea typeface="+mn-ea"/>
                <a:cs typeface="+mn-cs"/>
              </a:rPr>
              <a:t>7,3% </a:t>
            </a:r>
            <a:r>
              <a:rPr lang="es-MX" sz="1600" dirty="0">
                <a:solidFill>
                  <a:prstClr val="black"/>
                </a:solidFill>
                <a:ea typeface="+mn-ea"/>
                <a:cs typeface="+mn-cs"/>
              </a:rPr>
              <a:t>por sobre lo aprobado inicialmente. Sin embargo, cabe destacar que la ejecución así calculada incluye la deuda flotante, proveniente de operaciones de años anteriores. Excluyendo estas operaciones de años anteriores, la sobre ejecución alcanzaría a un $</a:t>
            </a:r>
            <a:r>
              <a:rPr lang="es-MX" sz="1600" dirty="0" smtClean="0">
                <a:solidFill>
                  <a:prstClr val="black"/>
                </a:solidFill>
                <a:ea typeface="+mn-ea"/>
                <a:cs typeface="+mn-cs"/>
              </a:rPr>
              <a:t>5.485 </a:t>
            </a:r>
            <a:r>
              <a:rPr lang="es-MX" sz="1600" dirty="0">
                <a:solidFill>
                  <a:prstClr val="black"/>
                </a:solidFill>
                <a:ea typeface="+mn-ea"/>
                <a:cs typeface="+mn-cs"/>
              </a:rPr>
              <a:t>millones, equivalentes a un </a:t>
            </a:r>
            <a:r>
              <a:rPr lang="es-MX" sz="1600" dirty="0" smtClean="0">
                <a:solidFill>
                  <a:prstClr val="black"/>
                </a:solidFill>
                <a:ea typeface="+mn-ea"/>
                <a:cs typeface="+mn-cs"/>
              </a:rPr>
              <a:t>3,7% </a:t>
            </a:r>
            <a:r>
              <a:rPr lang="es-MX" sz="1600" dirty="0">
                <a:solidFill>
                  <a:prstClr val="black"/>
                </a:solidFill>
                <a:ea typeface="+mn-ea"/>
                <a:cs typeface="+mn-cs"/>
              </a:rPr>
              <a:t>de sobre-ejecución</a:t>
            </a:r>
            <a:r>
              <a:rPr lang="es-MX" sz="1600" dirty="0" smtClean="0">
                <a:solidFill>
                  <a:prstClr val="black"/>
                </a:solidFill>
                <a:ea typeface="+mn-ea"/>
                <a:cs typeface="+mn-cs"/>
              </a:rPr>
              <a:t>.</a:t>
            </a:r>
          </a:p>
          <a:p>
            <a:pPr marL="342900" lvl="0" indent="-342900" algn="just">
              <a:spcBef>
                <a:spcPts val="0"/>
              </a:spcBef>
              <a:buFont typeface="+mj-lt"/>
              <a:buAutoNum type="arabicPeriod"/>
            </a:pPr>
            <a:endParaRPr lang="es-MX" sz="1600" dirty="0">
              <a:solidFill>
                <a:prstClr val="black"/>
              </a:solidFill>
              <a:ea typeface="+mn-ea"/>
              <a:cs typeface="+mn-cs"/>
            </a:endParaRPr>
          </a:p>
          <a:p>
            <a:pPr marL="342900" indent="-342900" algn="just">
              <a:spcBef>
                <a:spcPts val="0"/>
              </a:spcBef>
              <a:buFont typeface="+mj-lt"/>
              <a:buAutoNum type="arabicPeriod"/>
            </a:pPr>
            <a:r>
              <a:rPr lang="es-CL" sz="1600" dirty="0" smtClean="0">
                <a:solidFill>
                  <a:prstClr val="black"/>
                </a:solidFill>
              </a:rPr>
              <a:t>Durante el año el </a:t>
            </a:r>
            <a:r>
              <a:rPr lang="es-CL" sz="1600" dirty="0">
                <a:solidFill>
                  <a:prstClr val="black"/>
                </a:solidFill>
              </a:rPr>
              <a:t>ajuste presupuestario provocó, a nivel de Partida, </a:t>
            </a:r>
            <a:r>
              <a:rPr lang="es-CL" sz="1600" b="1" dirty="0">
                <a:solidFill>
                  <a:prstClr val="black"/>
                </a:solidFill>
              </a:rPr>
              <a:t>una rebaja del presupuesto </a:t>
            </a:r>
            <a:r>
              <a:rPr lang="es-CL" sz="1600" dirty="0" smtClean="0">
                <a:solidFill>
                  <a:prstClr val="black"/>
                </a:solidFill>
              </a:rPr>
              <a:t>en </a:t>
            </a:r>
            <a:r>
              <a:rPr lang="es-CL" sz="1600" dirty="0">
                <a:solidFill>
                  <a:prstClr val="black"/>
                </a:solidFill>
              </a:rPr>
              <a:t>Transferencias </a:t>
            </a:r>
            <a:r>
              <a:rPr lang="es-CL" sz="1600" dirty="0" smtClean="0">
                <a:solidFill>
                  <a:prstClr val="black"/>
                </a:solidFill>
              </a:rPr>
              <a:t> Corrientes </a:t>
            </a:r>
            <a:r>
              <a:rPr lang="es-CL" sz="1600" dirty="0">
                <a:solidFill>
                  <a:prstClr val="black"/>
                </a:solidFill>
              </a:rPr>
              <a:t>por </a:t>
            </a:r>
            <a:r>
              <a:rPr lang="es-CL" sz="1600" dirty="0" smtClean="0">
                <a:solidFill>
                  <a:prstClr val="black"/>
                </a:solidFill>
              </a:rPr>
              <a:t>$7.070 </a:t>
            </a:r>
            <a:r>
              <a:rPr lang="es-CL" sz="1600" dirty="0" smtClean="0">
                <a:solidFill>
                  <a:prstClr val="black"/>
                </a:solidFill>
              </a:rPr>
              <a:t>millones</a:t>
            </a:r>
            <a:r>
              <a:rPr lang="es-CL" sz="1600" dirty="0" smtClean="0">
                <a:solidFill>
                  <a:prstClr val="black"/>
                </a:solidFill>
              </a:rPr>
              <a:t>. en </a:t>
            </a:r>
            <a:r>
              <a:rPr lang="es-CL" sz="1600" dirty="0">
                <a:solidFill>
                  <a:prstClr val="black"/>
                </a:solidFill>
              </a:rPr>
              <a:t>las transferencias para </a:t>
            </a:r>
            <a:r>
              <a:rPr lang="es-CL" sz="1600" dirty="0" smtClean="0">
                <a:solidFill>
                  <a:prstClr val="black"/>
                </a:solidFill>
              </a:rPr>
              <a:t>«Aplicación </a:t>
            </a:r>
            <a:r>
              <a:rPr lang="es-CL" sz="1600" dirty="0">
                <a:solidFill>
                  <a:prstClr val="black"/>
                </a:solidFill>
              </a:rPr>
              <a:t>Plan de Acción de Eficiencia </a:t>
            </a:r>
            <a:r>
              <a:rPr lang="es-CL" sz="1600" dirty="0" smtClean="0">
                <a:solidFill>
                  <a:prstClr val="black"/>
                </a:solidFill>
              </a:rPr>
              <a:t>Energética» por $</a:t>
            </a:r>
            <a:r>
              <a:rPr lang="es-CL" sz="1600" dirty="0">
                <a:solidFill>
                  <a:prstClr val="black"/>
                </a:solidFill>
              </a:rPr>
              <a:t>4.600 millones y </a:t>
            </a:r>
            <a:r>
              <a:rPr lang="es-CL" sz="1600" dirty="0" smtClean="0">
                <a:solidFill>
                  <a:prstClr val="black"/>
                </a:solidFill>
              </a:rPr>
              <a:t>«Proyectos </a:t>
            </a:r>
            <a:r>
              <a:rPr lang="es-CL" sz="1600" dirty="0">
                <a:solidFill>
                  <a:prstClr val="black"/>
                </a:solidFill>
              </a:rPr>
              <a:t>Energías Renovables no Convencionales </a:t>
            </a:r>
            <a:r>
              <a:rPr lang="es-CL" sz="1600" dirty="0" smtClean="0">
                <a:solidFill>
                  <a:prstClr val="black"/>
                </a:solidFill>
              </a:rPr>
              <a:t>«por $2.600 millones.</a:t>
            </a:r>
            <a:endParaRPr lang="es-CL" sz="1600" dirty="0">
              <a:solidFill>
                <a:prstClr val="black"/>
              </a:solidFill>
            </a:endParaRPr>
          </a:p>
          <a:p>
            <a:pPr marL="342900" indent="-342900" algn="just">
              <a:spcBef>
                <a:spcPts val="0"/>
              </a:spcBef>
              <a:buFont typeface="+mj-lt"/>
              <a:buAutoNum type="arabicPeriod"/>
            </a:pPr>
            <a:endParaRPr lang="es-CL" sz="1600" dirty="0">
              <a:solidFill>
                <a:prstClr val="black"/>
              </a:solidFill>
            </a:endParaRPr>
          </a:p>
          <a:p>
            <a:pPr marL="342900" indent="-342900" algn="just">
              <a:spcBef>
                <a:spcPts val="0"/>
              </a:spcBef>
              <a:buFont typeface="+mj-lt"/>
              <a:buAutoNum type="arabicPeriod"/>
            </a:pPr>
            <a:endParaRPr lang="es-CL" sz="1600" dirty="0">
              <a:solidFill>
                <a:prstClr val="black"/>
              </a:solidFill>
            </a:endParaRPr>
          </a:p>
        </p:txBody>
      </p:sp>
    </p:spTree>
    <p:extLst>
      <p:ext uri="{BB962C8B-B14F-4D97-AF65-F5344CB8AC3E}">
        <p14:creationId xmlns:p14="http://schemas.microsoft.com/office/powerpoint/2010/main" val="41153849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marL="0" lvl="0" indent="0" algn="just">
              <a:spcBef>
                <a:spcPts val="0"/>
              </a:spcBef>
              <a:buNone/>
            </a:pPr>
            <a:r>
              <a:rPr lang="es-CL" sz="1600" b="1" dirty="0">
                <a:solidFill>
                  <a:prstClr val="black"/>
                </a:solidFill>
                <a:ea typeface="Verdana" pitchFamily="34" charset="0"/>
                <a:cs typeface="Verdana" pitchFamily="34" charset="0"/>
              </a:rPr>
              <a:t>Principales </a:t>
            </a:r>
            <a:r>
              <a:rPr lang="es-CL" sz="1600" b="1" dirty="0" smtClean="0">
                <a:solidFill>
                  <a:prstClr val="black"/>
                </a:solidFill>
                <a:ea typeface="Verdana" pitchFamily="34" charset="0"/>
                <a:cs typeface="Verdana" pitchFamily="34" charset="0"/>
              </a:rPr>
              <a:t>hallazgos</a:t>
            </a:r>
          </a:p>
          <a:p>
            <a:pPr marL="0" lvl="0" indent="0" algn="just">
              <a:spcBef>
                <a:spcPts val="0"/>
              </a:spcBef>
              <a:buNone/>
            </a:pPr>
            <a:endParaRPr lang="es-CL" sz="1600" b="1" dirty="0">
              <a:solidFill>
                <a:prstClr val="black"/>
              </a:solidFill>
              <a:ea typeface="Verdana" pitchFamily="34" charset="0"/>
              <a:cs typeface="Verdana" pitchFamily="34" charset="0"/>
            </a:endParaRPr>
          </a:p>
          <a:p>
            <a:pPr lvl="0" algn="just">
              <a:spcBef>
                <a:spcPts val="0"/>
              </a:spcBef>
              <a:buFont typeface="+mj-lt"/>
              <a:buAutoNum type="arabicPeriod" startAt="5"/>
            </a:pPr>
            <a:endParaRPr lang="es-CL" sz="1600" dirty="0">
              <a:solidFill>
                <a:prstClr val="black"/>
              </a:solidFill>
            </a:endParaRPr>
          </a:p>
          <a:p>
            <a:pPr lvl="0" algn="just">
              <a:spcBef>
                <a:spcPts val="0"/>
              </a:spcBef>
              <a:buFont typeface="+mj-lt"/>
              <a:buAutoNum type="arabicPeriod" startAt="5"/>
            </a:pPr>
            <a:r>
              <a:rPr lang="es-CL" sz="1600" dirty="0">
                <a:solidFill>
                  <a:prstClr val="black"/>
                </a:solidFill>
              </a:rPr>
              <a:t>Por otra parte,  se incrementó el presupuesto para  Transferencia de Capital hacia la </a:t>
            </a:r>
            <a:r>
              <a:rPr lang="es-CL" sz="1600" b="1" dirty="0">
                <a:solidFill>
                  <a:prstClr val="black"/>
                </a:solidFill>
              </a:rPr>
              <a:t>Agencia Chilena de Eficiencia Energética, por $7.808 millones y Gastos en Personal se incrementó en $1.200 millones en el mes de noviembre.</a:t>
            </a:r>
          </a:p>
          <a:p>
            <a:pPr lvl="0" algn="just">
              <a:spcBef>
                <a:spcPts val="0"/>
              </a:spcBef>
              <a:buFont typeface="+mj-lt"/>
              <a:buAutoNum type="arabicPeriod" startAt="5"/>
            </a:pPr>
            <a:endParaRPr lang="es-CL" sz="1600" dirty="0">
              <a:solidFill>
                <a:prstClr val="black"/>
              </a:solidFill>
            </a:endParaRPr>
          </a:p>
          <a:p>
            <a:pPr lvl="0" algn="just">
              <a:spcBef>
                <a:spcPts val="0"/>
              </a:spcBef>
              <a:buFont typeface="+mj-lt"/>
              <a:buAutoNum type="arabicPeriod" startAt="5"/>
            </a:pPr>
            <a:r>
              <a:rPr lang="es-CL" sz="1600" dirty="0">
                <a:solidFill>
                  <a:prstClr val="black"/>
                </a:solidFill>
              </a:rPr>
              <a:t>La transferencia para </a:t>
            </a:r>
            <a:r>
              <a:rPr lang="es-CL" sz="1600" b="1" dirty="0">
                <a:solidFill>
                  <a:prstClr val="black"/>
                </a:solidFill>
              </a:rPr>
              <a:t>SUBDERE</a:t>
            </a:r>
            <a:r>
              <a:rPr lang="es-CL" sz="1600" dirty="0">
                <a:solidFill>
                  <a:prstClr val="black"/>
                </a:solidFill>
              </a:rPr>
              <a:t> en el Programa de Energización Rural </a:t>
            </a:r>
            <a:r>
              <a:rPr lang="es-CL" sz="1600" b="1" dirty="0">
                <a:solidFill>
                  <a:prstClr val="black"/>
                </a:solidFill>
              </a:rPr>
              <a:t>por $5.685 millones</a:t>
            </a:r>
            <a:r>
              <a:rPr lang="es-CL" sz="1600" dirty="0">
                <a:solidFill>
                  <a:prstClr val="black"/>
                </a:solidFill>
              </a:rPr>
              <a:t>, que representa en un 100%  </a:t>
            </a:r>
            <a:r>
              <a:rPr lang="es-CL" sz="1600" b="1" dirty="0">
                <a:solidFill>
                  <a:prstClr val="black"/>
                </a:solidFill>
              </a:rPr>
              <a:t>se ejecutó en un 100% al igual que la transferencia a Vivienda por $1.057 millones ejecutadas en un 100%.</a:t>
            </a:r>
          </a:p>
          <a:p>
            <a:endParaRPr lang="es-CL"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3</a:t>
            </a:fld>
            <a:endParaRPr lang="es-CL">
              <a:solidFill>
                <a:prstClr val="black">
                  <a:tint val="75000"/>
                </a:prstClr>
              </a:solidFill>
            </a:endParaRPr>
          </a:p>
        </p:txBody>
      </p:sp>
      <p:pic>
        <p:nvPicPr>
          <p:cNvPr id="1945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548680"/>
            <a:ext cx="8351837" cy="896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065449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4338" y="548680"/>
            <a:ext cx="8210798"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a:solidFill>
                  <a:schemeClr val="tx1"/>
                </a:solidFill>
                <a:ea typeface="Verdana" pitchFamily="34" charset="0"/>
                <a:cs typeface="Verdana" pitchFamily="34" charset="0"/>
              </a:rPr>
              <a:t>Ejecución Presupuestaria </a:t>
            </a:r>
            <a:r>
              <a:rPr lang="es-CL" sz="1800" b="1" dirty="0" smtClean="0">
                <a:solidFill>
                  <a:schemeClr val="tx1"/>
                </a:solidFill>
                <a:ea typeface="Verdana" pitchFamily="34" charset="0"/>
                <a:cs typeface="Verdana" pitchFamily="34" charset="0"/>
              </a:rPr>
              <a:t>de Gastos Acumulada al Mes de </a:t>
            </a:r>
            <a:r>
              <a:rPr lang="es-CL" sz="1800" b="1" dirty="0" smtClean="0">
                <a:solidFill>
                  <a:schemeClr val="tx1"/>
                </a:solidFill>
                <a:ea typeface="Verdana" pitchFamily="34" charset="0"/>
                <a:cs typeface="Verdana" pitchFamily="34" charset="0"/>
              </a:rPr>
              <a:t>Diciembre </a:t>
            </a:r>
            <a:r>
              <a:rPr lang="es-CL" sz="1800" b="1" dirty="0" smtClean="0">
                <a:solidFill>
                  <a:schemeClr val="tx1"/>
                </a:solidFill>
                <a:ea typeface="Verdana" pitchFamily="34" charset="0"/>
                <a:cs typeface="Verdana" pitchFamily="34" charset="0"/>
              </a:rPr>
              <a:t>de </a:t>
            </a:r>
            <a:r>
              <a:rPr lang="es-CL" sz="1800" b="1" dirty="0">
                <a:solidFill>
                  <a:schemeClr val="tx1"/>
                </a:solidFill>
                <a:ea typeface="Verdana" pitchFamily="34" charset="0"/>
                <a:cs typeface="Verdana" pitchFamily="34" charset="0"/>
              </a:rPr>
              <a:t>2016 </a:t>
            </a:r>
            <a:br>
              <a:rPr lang="es-CL" sz="1800" b="1" dirty="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24 Ministerio de Energía</a:t>
            </a:r>
            <a:endParaRPr lang="es-CL" sz="1800" b="1" dirty="0">
              <a:solidFill>
                <a:schemeClr val="tx1"/>
              </a:solidFill>
              <a:ea typeface="Verdana" pitchFamily="34" charset="0"/>
              <a:cs typeface="Verdana" pitchFamily="34" charset="0"/>
            </a:endParaRPr>
          </a:p>
        </p:txBody>
      </p:sp>
      <p:sp>
        <p:nvSpPr>
          <p:cNvPr id="4" name="3 Marcador de pie de página"/>
          <p:cNvSpPr>
            <a:spLocks noGrp="1"/>
          </p:cNvSpPr>
          <p:nvPr>
            <p:ph type="ftr" sz="quarter" idx="11"/>
          </p:nvPr>
        </p:nvSpPr>
        <p:spPr>
          <a:xfrm>
            <a:off x="896728" y="5373216"/>
            <a:ext cx="7011278" cy="365125"/>
          </a:xfrm>
        </p:spPr>
        <p:txBody>
          <a:bodyPr/>
          <a:lstStyle/>
          <a:p>
            <a:r>
              <a:rPr lang="es-CL" sz="1050" b="1" dirty="0">
                <a:solidFill>
                  <a:prstClr val="black"/>
                </a:solidFill>
              </a:rPr>
              <a:t>Fuente</a:t>
            </a:r>
            <a:r>
              <a:rPr lang="es-CL" sz="1050" dirty="0">
                <a:solidFill>
                  <a:prstClr val="black"/>
                </a:solidFill>
              </a:rPr>
              <a:t>: Elaboración propia en base  a Informes de </a:t>
            </a:r>
            <a:r>
              <a:rPr lang="es-CL" sz="1050" dirty="0" smtClean="0">
                <a:solidFill>
                  <a:prstClr val="black"/>
                </a:solidFill>
              </a:rPr>
              <a:t>ejecución presupuestaria </a:t>
            </a:r>
            <a:r>
              <a:rPr lang="es-CL" sz="1050" dirty="0">
                <a:solidFill>
                  <a:prstClr val="black"/>
                </a:solidFill>
              </a:rPr>
              <a:t>mensual de DIPRES</a:t>
            </a: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solidFill>
                  <a:prstClr val="black">
                    <a:tint val="75000"/>
                  </a:prstClr>
                </a:solidFill>
              </a:rPr>
              <a:pPr/>
              <a:t>4</a:t>
            </a:fld>
            <a:endParaRPr lang="es-CL">
              <a:solidFill>
                <a:prstClr val="black">
                  <a:tint val="75000"/>
                </a:prstClr>
              </a:solidFill>
            </a:endParaRPr>
          </a:p>
        </p:txBody>
      </p:sp>
      <p:sp>
        <p:nvSpPr>
          <p:cNvPr id="6" name="1 Título"/>
          <p:cNvSpPr txBox="1">
            <a:spLocks/>
          </p:cNvSpPr>
          <p:nvPr/>
        </p:nvSpPr>
        <p:spPr>
          <a:xfrm>
            <a:off x="918543" y="1886793"/>
            <a:ext cx="6989463" cy="383332"/>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600" b="1" dirty="0" smtClean="0">
                <a:solidFill>
                  <a:prstClr val="black"/>
                </a:solidFill>
                <a:ea typeface="Verdana" pitchFamily="34" charset="0"/>
                <a:cs typeface="Verdana" pitchFamily="34" charset="0"/>
              </a:rPr>
              <a:t>en miles de pesos de </a:t>
            </a:r>
            <a:r>
              <a:rPr lang="es-CL" sz="1600" b="1" dirty="0">
                <a:solidFill>
                  <a:prstClr val="black"/>
                </a:solidFill>
                <a:ea typeface="Verdana" pitchFamily="34" charset="0"/>
                <a:cs typeface="Verdana" pitchFamily="34" charset="0"/>
              </a:rPr>
              <a:t>2016</a:t>
            </a:r>
          </a:p>
        </p:txBody>
      </p:sp>
      <p:graphicFrame>
        <p:nvGraphicFramePr>
          <p:cNvPr id="3" name="2 Tabla"/>
          <p:cNvGraphicFramePr>
            <a:graphicFrameLocks noGrp="1"/>
          </p:cNvGraphicFramePr>
          <p:nvPr/>
        </p:nvGraphicFramePr>
        <p:xfrm>
          <a:off x="1041401" y="2509679"/>
          <a:ext cx="7061198" cy="2707005"/>
        </p:xfrm>
        <a:graphic>
          <a:graphicData uri="http://schemas.openxmlformats.org/drawingml/2006/table">
            <a:tbl>
              <a:tblPr/>
              <a:tblGrid>
                <a:gridCol w="695220"/>
                <a:gridCol w="2121011"/>
                <a:gridCol w="695220"/>
                <a:gridCol w="695220"/>
                <a:gridCol w="698166"/>
                <a:gridCol w="718787"/>
                <a:gridCol w="718787"/>
                <a:gridCol w="718787"/>
              </a:tblGrid>
              <a:tr h="190500">
                <a:tc rowSpan="2" gridSpan="2">
                  <a:txBody>
                    <a:bodyPr/>
                    <a:lstStyle/>
                    <a:p>
                      <a:pPr algn="ctr" fontAlgn="ctr"/>
                      <a:r>
                        <a:rPr lang="es-CL" sz="900" b="1" i="0" u="none" strike="noStrike">
                          <a:solidFill>
                            <a:srgbClr val="FFFFFF"/>
                          </a:solidFill>
                          <a:effectLst/>
                          <a:latin typeface="Calibri"/>
                        </a:rPr>
                        <a:t>Subtítulo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rowSpan="2" hMerge="1">
                  <a:txBody>
                    <a:bodyPr/>
                    <a:lstStyle/>
                    <a:p>
                      <a:endParaRPr lang="es-CL"/>
                    </a:p>
                  </a:txBody>
                  <a:tcPr/>
                </a:tc>
                <a:tc gridSpan="3">
                  <a:txBody>
                    <a:bodyPr/>
                    <a:lstStyle/>
                    <a:p>
                      <a:pPr algn="ctr" fontAlgn="ctr"/>
                      <a:r>
                        <a:rPr lang="es-CL" sz="900" b="1" i="0" u="none" strike="noStrike">
                          <a:solidFill>
                            <a:srgbClr val="FFFFFF"/>
                          </a:solidFill>
                          <a:effectLst/>
                          <a:latin typeface="Calibri"/>
                        </a:rPr>
                        <a:t>Presupuesto 2016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900" b="1" i="0" u="none" strike="noStrike">
                          <a:solidFill>
                            <a:srgbClr val="FFFFFF"/>
                          </a:solidFill>
                          <a:effectLst/>
                          <a:latin typeface="Calibri"/>
                        </a:rPr>
                        <a:t>Ejecución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r>
              <a:tr h="304800">
                <a:tc gridSpan="2" vMerge="1">
                  <a:txBody>
                    <a:bodyPr/>
                    <a:lstStyle/>
                    <a:p>
                      <a:endParaRPr lang="es-CL"/>
                    </a:p>
                  </a:txBody>
                  <a:tcPr/>
                </a:tc>
                <a:tc hMerge="1" vMerge="1">
                  <a:txBody>
                    <a:bodyPr/>
                    <a:lstStyle/>
                    <a:p>
                      <a:endParaRPr lang="es-CL"/>
                    </a:p>
                  </a:txBody>
                  <a:tcPr/>
                </a:tc>
                <a:tc>
                  <a:txBody>
                    <a:bodyPr/>
                    <a:lstStyle/>
                    <a:p>
                      <a:pPr algn="ctr" fontAlgn="ctr"/>
                      <a:r>
                        <a:rPr lang="es-CL" sz="900" b="1" i="0" u="none" strike="noStrike">
                          <a:solidFill>
                            <a:srgbClr val="FFFFFF"/>
                          </a:solidFill>
                          <a:effectLst/>
                          <a:latin typeface="Calibri"/>
                        </a:rPr>
                        <a:t>Ley 2016</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Vigente</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Variación</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Ejecución Acumulada</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Ley 2016</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Ppto. Vigente</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r>
              <a:tr h="190500">
                <a:tc>
                  <a:txBody>
                    <a:bodyPr/>
                    <a:lstStyle/>
                    <a:p>
                      <a:pPr algn="l" fontAlgn="ctr"/>
                      <a:r>
                        <a:rPr lang="es-CL" sz="11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146.008.626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157.317.935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6.163.836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156.717.316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107,3%</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99,6%</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21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GASTOS EN PERSONAL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32.413.397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33.477.901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1.064.504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33.187.149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102,4%</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99,1%</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22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BIENES Y SERVICIOS DE CONSUMO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13.823.350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14.560.640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737.290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14.532.856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105,1%</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99,8%</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23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PRESTACIONES DE SEGURIDAD SOCIAL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98.871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98.861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97.926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979260,0%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99,0%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24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TRANSFERENCIAS CORRIENTES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84.060.468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76.989.488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-7.070.980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76.662.349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91,2%</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99,6%</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25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INTEGROS AL FISCO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10.380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-10.380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26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OTROS GASTOS CORRIENTES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117.509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117.509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117.509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29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ADQUISICIÓN DE ACTIVOS NO FINANCIEROS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3.587.993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3.378.899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-209.094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3.351.211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93,4%</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99,2%</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31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INICIATIVAS DE INVERSIÓN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203.983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203.983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200.788</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98,4%</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98,4%</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33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TRANSFERENCIAS DE CAPITAL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11.527.489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22.963.615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11.436.126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22.963.200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199,2%</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34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SERVICIO DE LA DEUDA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381.556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5.527.029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5.145.473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5.604.328</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1468,8%</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dirty="0">
                          <a:solidFill>
                            <a:srgbClr val="000000"/>
                          </a:solidFill>
                          <a:effectLst/>
                          <a:latin typeface="Calibri"/>
                        </a:rPr>
                        <a:t>101,4%</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bl>
          </a:graphicData>
        </a:graphic>
      </p:graphicFrame>
    </p:spTree>
    <p:extLst>
      <p:ext uri="{BB962C8B-B14F-4D97-AF65-F5344CB8AC3E}">
        <p14:creationId xmlns:p14="http://schemas.microsoft.com/office/powerpoint/2010/main" val="2053624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692696"/>
            <a:ext cx="8210799"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a:solidFill>
                  <a:schemeClr val="tx1"/>
                </a:solidFill>
                <a:latin typeface="+mn-lt"/>
                <a:ea typeface="Verdana" pitchFamily="34" charset="0"/>
                <a:cs typeface="Verdana" pitchFamily="34" charset="0"/>
              </a:rPr>
              <a:t>Ejecución </a:t>
            </a:r>
            <a:r>
              <a:rPr lang="es-CL" sz="1800" b="1" dirty="0" smtClean="0">
                <a:solidFill>
                  <a:schemeClr val="tx1"/>
                </a:solidFill>
                <a:latin typeface="+mn-lt"/>
                <a:ea typeface="Verdana" pitchFamily="34" charset="0"/>
                <a:cs typeface="Verdana" pitchFamily="34" charset="0"/>
              </a:rPr>
              <a:t>Presupuestaria </a:t>
            </a:r>
            <a:r>
              <a:rPr lang="es-CL" sz="1800" b="1" dirty="0">
                <a:solidFill>
                  <a:schemeClr val="tx1"/>
                </a:solidFill>
                <a:ea typeface="Verdana" pitchFamily="34" charset="0"/>
                <a:cs typeface="Verdana" pitchFamily="34" charset="0"/>
              </a:rPr>
              <a:t>de </a:t>
            </a:r>
            <a:r>
              <a:rPr lang="es-CL" sz="1800" b="1" dirty="0" smtClean="0">
                <a:solidFill>
                  <a:schemeClr val="tx1"/>
                </a:solidFill>
                <a:ea typeface="Verdana" pitchFamily="34" charset="0"/>
                <a:cs typeface="Verdana" pitchFamily="34" charset="0"/>
              </a:rPr>
              <a:t>Gastos</a:t>
            </a:r>
            <a:r>
              <a:rPr lang="es-CL" sz="1800" b="1" dirty="0" smtClean="0">
                <a:solidFill>
                  <a:schemeClr val="tx1"/>
                </a:solidFill>
                <a:latin typeface="+mn-lt"/>
                <a:ea typeface="Verdana" pitchFamily="34" charset="0"/>
                <a:cs typeface="Verdana" pitchFamily="34" charset="0"/>
              </a:rPr>
              <a:t> Acumulada al Mes de </a:t>
            </a:r>
            <a:r>
              <a:rPr lang="es-CL" sz="1800" b="1" dirty="0" smtClean="0">
                <a:solidFill>
                  <a:schemeClr val="tx1"/>
                </a:solidFill>
                <a:latin typeface="+mn-lt"/>
                <a:ea typeface="Verdana" pitchFamily="34" charset="0"/>
                <a:cs typeface="Verdana" pitchFamily="34" charset="0"/>
              </a:rPr>
              <a:t>Diciembre </a:t>
            </a:r>
            <a:r>
              <a:rPr lang="es-CL" sz="1800" b="1" dirty="0" smtClean="0">
                <a:solidFill>
                  <a:schemeClr val="tx1"/>
                </a:solidFill>
                <a:latin typeface="+mn-lt"/>
                <a:ea typeface="Verdana" pitchFamily="34" charset="0"/>
                <a:cs typeface="Verdana" pitchFamily="34" charset="0"/>
              </a:rPr>
              <a:t>de </a:t>
            </a:r>
            <a:r>
              <a:rPr lang="es-CL" sz="1800" b="1" dirty="0">
                <a:solidFill>
                  <a:schemeClr val="tx1"/>
                </a:solidFill>
                <a:latin typeface="+mn-lt"/>
                <a:ea typeface="Verdana" pitchFamily="34" charset="0"/>
                <a:cs typeface="Verdana" pitchFamily="34" charset="0"/>
              </a:rPr>
              <a:t>2016 </a:t>
            </a:r>
            <a:br>
              <a:rPr lang="es-CL" sz="1800" b="1" dirty="0">
                <a:solidFill>
                  <a:schemeClr val="tx1"/>
                </a:solidFill>
                <a:latin typeface="+mn-lt"/>
                <a:ea typeface="Verdana" pitchFamily="34" charset="0"/>
                <a:cs typeface="Verdana" pitchFamily="34" charset="0"/>
              </a:rPr>
            </a:br>
            <a:r>
              <a:rPr lang="es-CL" sz="1800" b="1" dirty="0" smtClean="0">
                <a:solidFill>
                  <a:schemeClr val="tx1"/>
                </a:solidFill>
                <a:latin typeface="+mn-lt"/>
                <a:ea typeface="Verdana" pitchFamily="34" charset="0"/>
                <a:cs typeface="Verdana" pitchFamily="34" charset="0"/>
              </a:rPr>
              <a:t>Partida 24, Resumen </a:t>
            </a:r>
            <a:r>
              <a:rPr lang="es-CL" sz="1800" b="1" dirty="0">
                <a:solidFill>
                  <a:schemeClr val="tx1"/>
                </a:solidFill>
                <a:latin typeface="+mn-lt"/>
                <a:ea typeface="Verdana" pitchFamily="34" charset="0"/>
                <a:cs typeface="Verdana" pitchFamily="34" charset="0"/>
              </a:rPr>
              <a:t>por </a:t>
            </a:r>
            <a:r>
              <a:rPr lang="es-CL" sz="1800" b="1" dirty="0" smtClean="0">
                <a:solidFill>
                  <a:schemeClr val="tx1"/>
                </a:solidFill>
                <a:latin typeface="+mn-lt"/>
                <a:ea typeface="Verdana" pitchFamily="34" charset="0"/>
                <a:cs typeface="Verdana" pitchFamily="34" charset="0"/>
              </a:rPr>
              <a:t>Capítulos</a:t>
            </a:r>
            <a:endParaRPr lang="es-CL" sz="1800" b="1" dirty="0">
              <a:solidFill>
                <a:schemeClr val="tx1"/>
              </a:solidFill>
              <a:latin typeface="+mn-lt"/>
              <a:ea typeface="Verdana" pitchFamily="34" charset="0"/>
              <a:cs typeface="Verdana" pitchFamily="34" charset="0"/>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5</a:t>
            </a:fld>
            <a:endParaRPr lang="es-CL" dirty="0">
              <a:solidFill>
                <a:prstClr val="black">
                  <a:tint val="75000"/>
                </a:prstClr>
              </a:solidFill>
            </a:endParaRPr>
          </a:p>
        </p:txBody>
      </p:sp>
      <p:sp>
        <p:nvSpPr>
          <p:cNvPr id="8" name="3 Marcador de pie de página"/>
          <p:cNvSpPr txBox="1">
            <a:spLocks/>
          </p:cNvSpPr>
          <p:nvPr/>
        </p:nvSpPr>
        <p:spPr>
          <a:xfrm>
            <a:off x="1134714" y="5445224"/>
            <a:ext cx="6790121" cy="365125"/>
          </a:xfrm>
          <a:prstGeom prst="rect">
            <a:avLst/>
          </a:prstGeom>
        </p:spPr>
        <p:txBody>
          <a:bodyPr/>
          <a:ls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CL" sz="1050" b="1" dirty="0">
                <a:solidFill>
                  <a:prstClr val="black"/>
                </a:solidFill>
              </a:rPr>
              <a:t>Fuente</a:t>
            </a:r>
            <a:r>
              <a:rPr lang="es-CL" sz="1050" dirty="0">
                <a:solidFill>
                  <a:prstClr val="black"/>
                </a:solidFill>
              </a:rPr>
              <a:t>: Elaboración propia en base  a </a:t>
            </a:r>
            <a:r>
              <a:rPr lang="es-CL" sz="1050" dirty="0" smtClean="0">
                <a:solidFill>
                  <a:prstClr val="black"/>
                </a:solidFill>
              </a:rPr>
              <a:t>informes </a:t>
            </a:r>
            <a:r>
              <a:rPr lang="es-CL" sz="1050" dirty="0">
                <a:solidFill>
                  <a:prstClr val="black"/>
                </a:solidFill>
              </a:rPr>
              <a:t>de </a:t>
            </a:r>
            <a:r>
              <a:rPr lang="es-CL" sz="1050" dirty="0" smtClean="0">
                <a:solidFill>
                  <a:prstClr val="black"/>
                </a:solidFill>
              </a:rPr>
              <a:t>ejecución presupuestaria </a:t>
            </a:r>
            <a:r>
              <a:rPr lang="es-CL" sz="1050" dirty="0">
                <a:solidFill>
                  <a:prstClr val="black"/>
                </a:solidFill>
              </a:rPr>
              <a:t>mensual de DIPRES</a:t>
            </a:r>
          </a:p>
        </p:txBody>
      </p:sp>
      <p:sp>
        <p:nvSpPr>
          <p:cNvPr id="6" name="1 Título"/>
          <p:cNvSpPr txBox="1">
            <a:spLocks/>
          </p:cNvSpPr>
          <p:nvPr/>
        </p:nvSpPr>
        <p:spPr>
          <a:xfrm>
            <a:off x="1100138" y="1991503"/>
            <a:ext cx="6856238" cy="335073"/>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600" b="1" dirty="0" smtClean="0">
                <a:solidFill>
                  <a:prstClr val="black"/>
                </a:solidFill>
                <a:ea typeface="Verdana" pitchFamily="34" charset="0"/>
                <a:cs typeface="Verdana" pitchFamily="34" charset="0"/>
              </a:rPr>
              <a:t>en miles de pesos de </a:t>
            </a:r>
            <a:r>
              <a:rPr lang="es-CL" sz="1600" b="1" dirty="0">
                <a:solidFill>
                  <a:prstClr val="black"/>
                </a:solidFill>
                <a:ea typeface="Verdana" pitchFamily="34" charset="0"/>
                <a:cs typeface="Verdana" pitchFamily="34" charset="0"/>
              </a:rPr>
              <a:t>2016</a:t>
            </a:r>
          </a:p>
        </p:txBody>
      </p:sp>
      <p:graphicFrame>
        <p:nvGraphicFramePr>
          <p:cNvPr id="3" name="2 Tabla"/>
          <p:cNvGraphicFramePr>
            <a:graphicFrameLocks noGrp="1"/>
          </p:cNvGraphicFramePr>
          <p:nvPr/>
        </p:nvGraphicFramePr>
        <p:xfrm>
          <a:off x="1155700" y="2725579"/>
          <a:ext cx="6832599" cy="2275205"/>
        </p:xfrm>
        <a:graphic>
          <a:graphicData uri="http://schemas.openxmlformats.org/drawingml/2006/table">
            <a:tbl>
              <a:tblPr/>
              <a:tblGrid>
                <a:gridCol w="253764"/>
                <a:gridCol w="218872"/>
                <a:gridCol w="2017425"/>
                <a:gridCol w="761292"/>
                <a:gridCol w="647099"/>
                <a:gridCol w="599518"/>
                <a:gridCol w="761292"/>
                <a:gridCol w="812045"/>
                <a:gridCol w="761292"/>
              </a:tblGrid>
              <a:tr h="190500">
                <a:tc>
                  <a:txBody>
                    <a:bodyPr/>
                    <a:lstStyle/>
                    <a:p>
                      <a:pPr algn="l" fontAlgn="ctr"/>
                      <a:r>
                        <a:rPr lang="es-CL" sz="900" b="1" i="0" u="none" strike="noStrike">
                          <a:solidFill>
                            <a:srgbClr val="FFFFFF"/>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900" b="1" i="0" u="none" strike="noStrike">
                          <a:solidFill>
                            <a:srgbClr val="FFFFFF"/>
                          </a:solidFill>
                          <a:effectLst/>
                          <a:latin typeface="Calibri"/>
                        </a:rPr>
                        <a:t>Presupuesto 2016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900" b="1" i="0" u="none" strike="noStrike">
                          <a:solidFill>
                            <a:srgbClr val="FFFFFF"/>
                          </a:solidFill>
                          <a:effectLst/>
                          <a:latin typeface="Calibri"/>
                        </a:rPr>
                        <a:t>Ejecución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r>
              <a:tr h="304800">
                <a:tc>
                  <a:txBody>
                    <a:bodyPr/>
                    <a:lstStyle/>
                    <a:p>
                      <a:pPr algn="ctr" fontAlgn="ctr"/>
                      <a:r>
                        <a:rPr lang="es-CL" sz="900" b="1" i="0" u="none" strike="noStrike">
                          <a:solidFill>
                            <a:srgbClr val="FFFFFF"/>
                          </a:solidFill>
                          <a:effectLst/>
                          <a:latin typeface="Calibri"/>
                        </a:rPr>
                        <a:t>Cap.</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Prog.</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Programa Presupuestario</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Ley 2016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Vigente</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Variación</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Ejecución Acumulada</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Ley 2016</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Ppto. Vigente</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r>
              <a:tr h="183515">
                <a:tc>
                  <a:txBody>
                    <a:bodyPr/>
                    <a:lstStyle/>
                    <a:p>
                      <a:pPr algn="ctr" fontAlgn="ctr"/>
                      <a:r>
                        <a:rPr lang="es-CL" sz="900" b="1" i="0" u="none" strike="noStrike">
                          <a:solidFill>
                            <a:srgbClr val="000000"/>
                          </a:solidFill>
                          <a:effectLst/>
                          <a:latin typeface="Calibri"/>
                        </a:rPr>
                        <a:t>01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gridSpan="2">
                  <a:txBody>
                    <a:bodyPr/>
                    <a:lstStyle/>
                    <a:p>
                      <a:pPr algn="l" fontAlgn="ctr"/>
                      <a:r>
                        <a:rPr lang="es-CL" sz="900" b="1" i="0" u="none" strike="noStrike">
                          <a:solidFill>
                            <a:srgbClr val="000000"/>
                          </a:solidFill>
                          <a:effectLst/>
                          <a:latin typeface="Calibri"/>
                        </a:rPr>
                        <a:t> SUBSECRETARIA DE ENERGIA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hMerge="1">
                  <a:txBody>
                    <a:bodyPr/>
                    <a:lstStyle/>
                    <a:p>
                      <a:endParaRPr lang="es-CL"/>
                    </a:p>
                  </a:txBody>
                  <a:tcPr/>
                </a:tc>
                <a:tc>
                  <a:txBody>
                    <a:bodyPr/>
                    <a:lstStyle/>
                    <a:p>
                      <a:pPr algn="r" fontAlgn="ctr"/>
                      <a:r>
                        <a:rPr lang="es-CL" sz="900" b="1" i="0" u="none" strike="noStrike">
                          <a:solidFill>
                            <a:srgbClr val="FFFFFF"/>
                          </a:solidFill>
                          <a:effectLst/>
                          <a:latin typeface="Calibri"/>
                        </a:rPr>
                        <a:t>117.835.797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126.170.699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8.334.902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125.675.954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106,7%</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99,6%</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01</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Subsecretaría</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80.517.889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82.845.068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2.327.179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82.481.586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102,4%</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99,6%</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03</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Apoyo al Desarrollo ERNC</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10.024.872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7.162.326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-2.862.546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7.131.563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71,1%</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99,6%</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04</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Energización Rural y Social</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7.869.938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8.959.691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1.089.753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8.957.286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113,8%</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05</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Plan Acción Eficiencia Energética</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19.423.098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27.203.614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7.780.516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27.105.519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139,6%</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99,6%</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3515">
                <a:tc>
                  <a:txBody>
                    <a:bodyPr/>
                    <a:lstStyle/>
                    <a:p>
                      <a:pPr algn="ctr" fontAlgn="ctr"/>
                      <a:r>
                        <a:rPr lang="es-CL" sz="900" b="1" i="0" u="none" strike="noStrike">
                          <a:solidFill>
                            <a:srgbClr val="000000"/>
                          </a:solidFill>
                          <a:effectLst/>
                          <a:latin typeface="Calibri"/>
                        </a:rPr>
                        <a:t>02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gridSpan="2">
                  <a:txBody>
                    <a:bodyPr/>
                    <a:lstStyle/>
                    <a:p>
                      <a:pPr algn="l" fontAlgn="ctr"/>
                      <a:r>
                        <a:rPr lang="es-CL" sz="900" b="1" i="0" u="none" strike="noStrike">
                          <a:solidFill>
                            <a:srgbClr val="000000"/>
                          </a:solidFill>
                          <a:effectLst/>
                          <a:latin typeface="Calibri"/>
                        </a:rPr>
                        <a:t>COMISION NACIONAL DE ENERGIA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hMerge="1">
                  <a:txBody>
                    <a:bodyPr/>
                    <a:lstStyle/>
                    <a:p>
                      <a:endParaRPr lang="es-CL"/>
                    </a:p>
                  </a:txBody>
                  <a:tcPr/>
                </a:tc>
                <a:tc>
                  <a:txBody>
                    <a:bodyPr/>
                    <a:lstStyle/>
                    <a:p>
                      <a:pPr algn="r" fontAlgn="ctr"/>
                      <a:r>
                        <a:rPr lang="es-CL" sz="900" b="1" i="0" u="none" strike="noStrike">
                          <a:solidFill>
                            <a:srgbClr val="FFFFFF"/>
                          </a:solidFill>
                          <a:effectLst/>
                          <a:latin typeface="Calibri"/>
                        </a:rPr>
                        <a:t>5.387.028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6.367.436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980.408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6.360.350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118,1%</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3515">
                <a:tc>
                  <a:txBody>
                    <a:bodyPr/>
                    <a:lstStyle/>
                    <a:p>
                      <a:pPr algn="ctr" fontAlgn="ctr"/>
                      <a:r>
                        <a:rPr lang="es-CL" sz="900" b="1" i="0" u="none" strike="noStrike">
                          <a:solidFill>
                            <a:srgbClr val="000000"/>
                          </a:solidFill>
                          <a:effectLst/>
                          <a:latin typeface="Calibri"/>
                        </a:rPr>
                        <a:t>03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gridSpan="2">
                  <a:txBody>
                    <a:bodyPr/>
                    <a:lstStyle/>
                    <a:p>
                      <a:pPr algn="l" fontAlgn="ctr"/>
                      <a:r>
                        <a:rPr lang="es-CL" sz="900" b="1" i="0" u="none" strike="noStrike">
                          <a:solidFill>
                            <a:srgbClr val="000000"/>
                          </a:solidFill>
                          <a:effectLst/>
                          <a:latin typeface="Calibri"/>
                        </a:rPr>
                        <a:t>COMISION CHILENA DE ENERGIA NUCLEAR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hMerge="1">
                  <a:txBody>
                    <a:bodyPr/>
                    <a:lstStyle/>
                    <a:p>
                      <a:endParaRPr lang="es-CL"/>
                    </a:p>
                  </a:txBody>
                  <a:tcPr/>
                </a:tc>
                <a:tc>
                  <a:txBody>
                    <a:bodyPr/>
                    <a:lstStyle/>
                    <a:p>
                      <a:pPr algn="r" fontAlgn="ctr"/>
                      <a:r>
                        <a:rPr lang="es-CL" sz="900" b="1" i="0" u="none" strike="noStrike">
                          <a:solidFill>
                            <a:srgbClr val="FFFFFF"/>
                          </a:solidFill>
                          <a:effectLst/>
                          <a:latin typeface="Calibri"/>
                        </a:rPr>
                        <a:t>10.849.239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12.355.429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1.506.190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12.271.238</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113,1%</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99,3%</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3515">
                <a:tc>
                  <a:txBody>
                    <a:bodyPr/>
                    <a:lstStyle/>
                    <a:p>
                      <a:pPr algn="ctr" fontAlgn="ctr"/>
                      <a:r>
                        <a:rPr lang="es-CL" sz="900" b="1" i="0" u="none" strike="noStrike">
                          <a:solidFill>
                            <a:srgbClr val="000000"/>
                          </a:solidFill>
                          <a:effectLst/>
                          <a:latin typeface="Calibri"/>
                        </a:rPr>
                        <a:t>04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gridSpan="2">
                  <a:txBody>
                    <a:bodyPr/>
                    <a:lstStyle/>
                    <a:p>
                      <a:pPr algn="l" fontAlgn="ctr"/>
                      <a:r>
                        <a:rPr lang="es-CL" sz="900" b="1" i="0" u="none" strike="noStrike">
                          <a:solidFill>
                            <a:srgbClr val="000000"/>
                          </a:solidFill>
                          <a:effectLst/>
                          <a:latin typeface="Calibri"/>
                        </a:rPr>
                        <a:t>SUPERINTENDENCIA DE ELECTRICIDAD Y COMB.</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hMerge="1">
                  <a:txBody>
                    <a:bodyPr/>
                    <a:lstStyle/>
                    <a:p>
                      <a:endParaRPr lang="es-CL"/>
                    </a:p>
                  </a:txBody>
                  <a:tcPr/>
                </a:tc>
                <a:tc>
                  <a:txBody>
                    <a:bodyPr/>
                    <a:lstStyle/>
                    <a:p>
                      <a:pPr algn="r" fontAlgn="ctr"/>
                      <a:r>
                        <a:rPr lang="es-CL" sz="900" b="1" i="0" u="none" strike="noStrike">
                          <a:solidFill>
                            <a:srgbClr val="FFFFFF"/>
                          </a:solidFill>
                          <a:effectLst/>
                          <a:latin typeface="Calibri"/>
                        </a:rPr>
                        <a:t>11.936.562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12.424.371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487.809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12.409.774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104,0%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r h="183515">
                <a:tc>
                  <a:txBody>
                    <a:bodyPr/>
                    <a:lstStyle/>
                    <a:p>
                      <a:pPr algn="ctr" fontAlgn="ctr"/>
                      <a:r>
                        <a:rPr lang="es-CL" sz="900" b="1"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gridSpan="2">
                  <a:txBody>
                    <a:bodyPr/>
                    <a:lstStyle/>
                    <a:p>
                      <a:pPr algn="l" fontAlgn="ctr"/>
                      <a:r>
                        <a:rPr lang="es-CL" sz="900" b="1" i="0" u="none" strike="noStrike">
                          <a:solidFill>
                            <a:srgbClr val="000000"/>
                          </a:solidFill>
                          <a:effectLst/>
                          <a:latin typeface="Calibri"/>
                        </a:rPr>
                        <a:t>Total Ministerio</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hMerge="1">
                  <a:txBody>
                    <a:bodyPr/>
                    <a:lstStyle/>
                    <a:p>
                      <a:endParaRPr lang="es-CL"/>
                    </a:p>
                  </a:txBody>
                  <a:tcPr/>
                </a:tc>
                <a:tc>
                  <a:txBody>
                    <a:bodyPr/>
                    <a:lstStyle/>
                    <a:p>
                      <a:pPr algn="r" fontAlgn="ctr"/>
                      <a:r>
                        <a:rPr lang="es-CL" sz="900" b="1" i="0" u="none" strike="noStrike">
                          <a:solidFill>
                            <a:srgbClr val="FFFFFF"/>
                          </a:solidFill>
                          <a:effectLst/>
                          <a:latin typeface="Calibri"/>
                        </a:rPr>
                        <a:t>146.008.626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157.317.935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11.309.309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156.717.316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107,3%</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dirty="0">
                          <a:solidFill>
                            <a:srgbClr val="000000"/>
                          </a:solidFill>
                          <a:effectLst/>
                          <a:latin typeface="Calibri"/>
                        </a:rPr>
                        <a:t>99,6%</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bl>
          </a:graphicData>
        </a:graphic>
      </p:graphicFrame>
    </p:spTree>
    <p:extLst>
      <p:ext uri="{BB962C8B-B14F-4D97-AF65-F5344CB8AC3E}">
        <p14:creationId xmlns:p14="http://schemas.microsoft.com/office/powerpoint/2010/main" val="15871725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952333" y="6237312"/>
            <a:ext cx="7641642" cy="365125"/>
          </a:xfrm>
        </p:spPr>
        <p:txBody>
          <a:bodyPr/>
          <a:lstStyle/>
          <a:p>
            <a:r>
              <a:rPr lang="es-CL" sz="1050" b="1" dirty="0">
                <a:solidFill>
                  <a:prstClr val="black"/>
                </a:solidFill>
              </a:rPr>
              <a:t>Fuente</a:t>
            </a:r>
            <a:r>
              <a:rPr lang="es-CL" sz="1050" dirty="0">
                <a:solidFill>
                  <a:prstClr val="black"/>
                </a:solidFill>
              </a:rPr>
              <a:t>: Elaboración </a:t>
            </a:r>
            <a:r>
              <a:rPr lang="es-CL" sz="1050" dirty="0" smtClean="0">
                <a:solidFill>
                  <a:prstClr val="black"/>
                </a:solidFill>
              </a:rPr>
              <a:t>propia en </a:t>
            </a:r>
            <a:r>
              <a:rPr lang="es-CL" sz="1050" dirty="0">
                <a:solidFill>
                  <a:prstClr val="black"/>
                </a:solidFill>
              </a:rPr>
              <a:t>base </a:t>
            </a:r>
            <a:r>
              <a:rPr lang="es-CL" sz="1050" dirty="0" smtClean="0">
                <a:solidFill>
                  <a:prstClr val="black"/>
                </a:solidFill>
              </a:rPr>
              <a:t> a Informes de </a:t>
            </a:r>
            <a:r>
              <a:rPr lang="es-CL" sz="1050" dirty="0">
                <a:solidFill>
                  <a:prstClr val="black"/>
                </a:solidFill>
              </a:rPr>
              <a:t>e</a:t>
            </a:r>
            <a:r>
              <a:rPr lang="es-CL" sz="1050" dirty="0" smtClean="0">
                <a:solidFill>
                  <a:prstClr val="black"/>
                </a:solidFill>
              </a:rPr>
              <a:t>jecución </a:t>
            </a:r>
            <a:r>
              <a:rPr lang="es-CL" sz="1050" dirty="0">
                <a:solidFill>
                  <a:prstClr val="black"/>
                </a:solidFill>
              </a:rPr>
              <a:t>p</a:t>
            </a:r>
            <a:r>
              <a:rPr lang="es-CL" sz="1050" dirty="0" smtClean="0">
                <a:solidFill>
                  <a:prstClr val="black"/>
                </a:solidFill>
              </a:rPr>
              <a:t>resupuestaria mensual de DIPRES</a:t>
            </a:r>
            <a:endParaRPr lang="es-CL" sz="1050" dirty="0">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6</a:t>
            </a:fld>
            <a:endParaRPr lang="es-CL">
              <a:solidFill>
                <a:prstClr val="black">
                  <a:tint val="75000"/>
                </a:prstClr>
              </a:solidFill>
            </a:endParaRPr>
          </a:p>
        </p:txBody>
      </p:sp>
      <p:sp>
        <p:nvSpPr>
          <p:cNvPr id="7" name="1 Título"/>
          <p:cNvSpPr txBox="1">
            <a:spLocks/>
          </p:cNvSpPr>
          <p:nvPr/>
        </p:nvSpPr>
        <p:spPr>
          <a:xfrm>
            <a:off x="38317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prstClr val="black"/>
                </a:solidFill>
                <a:ea typeface="Verdana" pitchFamily="34" charset="0"/>
                <a:cs typeface="Verdana" pitchFamily="34" charset="0"/>
              </a:rPr>
              <a:t>Ejecución Presupuestaria de </a:t>
            </a:r>
            <a:r>
              <a:rPr lang="es-CL" sz="1800" b="1" dirty="0" smtClean="0">
                <a:solidFill>
                  <a:prstClr val="black"/>
                </a:solidFill>
                <a:ea typeface="Verdana" pitchFamily="34" charset="0"/>
                <a:cs typeface="Verdana" pitchFamily="34" charset="0"/>
              </a:rPr>
              <a:t>Gastos Acumulada al Mes de </a:t>
            </a:r>
            <a:r>
              <a:rPr lang="es-CL" sz="1800" b="1" dirty="0" smtClean="0">
                <a:solidFill>
                  <a:prstClr val="black"/>
                </a:solidFill>
                <a:ea typeface="Verdana" pitchFamily="34" charset="0"/>
                <a:cs typeface="Verdana" pitchFamily="34" charset="0"/>
              </a:rPr>
              <a:t>Diciembre </a:t>
            </a:r>
            <a:r>
              <a:rPr lang="es-CL" sz="1800" b="1" dirty="0">
                <a:solidFill>
                  <a:prstClr val="black"/>
                </a:solidFill>
                <a:ea typeface="Verdana" pitchFamily="34" charset="0"/>
                <a:cs typeface="Verdana" pitchFamily="34" charset="0"/>
              </a:rPr>
              <a:t>de 2016 </a:t>
            </a:r>
            <a:br>
              <a:rPr lang="es-CL" sz="1800" b="1" dirty="0">
                <a:solidFill>
                  <a:prstClr val="black"/>
                </a:solidFill>
                <a:ea typeface="Verdana" pitchFamily="34" charset="0"/>
                <a:cs typeface="Verdana" pitchFamily="34" charset="0"/>
              </a:rPr>
            </a:br>
            <a:r>
              <a:rPr lang="es-CL" sz="1800" b="1" dirty="0" smtClean="0">
                <a:solidFill>
                  <a:prstClr val="black"/>
                </a:solidFill>
                <a:ea typeface="Verdana" pitchFamily="34" charset="0"/>
                <a:cs typeface="Verdana" pitchFamily="34" charset="0"/>
              </a:rPr>
              <a:t>Partida 24, Capítulo </a:t>
            </a:r>
            <a:r>
              <a:rPr lang="es-CL" sz="1800" b="1" dirty="0">
                <a:solidFill>
                  <a:prstClr val="black"/>
                </a:solidFill>
                <a:ea typeface="Verdana" pitchFamily="34" charset="0"/>
                <a:cs typeface="Verdana" pitchFamily="34" charset="0"/>
              </a:rPr>
              <a:t>01, Programa 01: SUBSECRETARÍA DE ENERGÍA</a:t>
            </a:r>
          </a:p>
        </p:txBody>
      </p:sp>
      <p:sp>
        <p:nvSpPr>
          <p:cNvPr id="8" name="1 Título"/>
          <p:cNvSpPr txBox="1">
            <a:spLocks/>
          </p:cNvSpPr>
          <p:nvPr/>
        </p:nvSpPr>
        <p:spPr>
          <a:xfrm>
            <a:off x="854628" y="1221775"/>
            <a:ext cx="7328935" cy="383332"/>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2016</a:t>
            </a:r>
            <a:endParaRPr lang="es-CL" sz="1600" b="1" dirty="0">
              <a:solidFill>
                <a:prstClr val="black"/>
              </a:solidFill>
              <a:ea typeface="Verdana" pitchFamily="34" charset="0"/>
              <a:cs typeface="Verdana" pitchFamily="34" charset="0"/>
            </a:endParaRPr>
          </a:p>
        </p:txBody>
      </p:sp>
      <p:graphicFrame>
        <p:nvGraphicFramePr>
          <p:cNvPr id="2" name="1 Tabla"/>
          <p:cNvGraphicFramePr>
            <a:graphicFrameLocks noGrp="1"/>
          </p:cNvGraphicFramePr>
          <p:nvPr/>
        </p:nvGraphicFramePr>
        <p:xfrm>
          <a:off x="633423" y="1600203"/>
          <a:ext cx="7877153" cy="4525957"/>
        </p:xfrm>
        <a:graphic>
          <a:graphicData uri="http://schemas.openxmlformats.org/drawingml/2006/table">
            <a:tbl>
              <a:tblPr/>
              <a:tblGrid>
                <a:gridCol w="333883"/>
                <a:gridCol w="309150"/>
                <a:gridCol w="309150"/>
                <a:gridCol w="2745256"/>
                <a:gridCol w="729595"/>
                <a:gridCol w="729595"/>
                <a:gridCol w="643033"/>
                <a:gridCol w="618301"/>
                <a:gridCol w="729595"/>
                <a:gridCol w="729595"/>
              </a:tblGrid>
              <a:tr h="185490">
                <a:tc>
                  <a:txBody>
                    <a:bodyPr/>
                    <a:lstStyle/>
                    <a:p>
                      <a:pPr algn="l" fontAlgn="ctr"/>
                      <a:r>
                        <a:rPr lang="es-CL" sz="900" b="1" i="0" u="none" strike="noStrike">
                          <a:solidFill>
                            <a:srgbClr val="FFFFFF"/>
                          </a:solidFill>
                          <a:effectLst/>
                          <a:latin typeface="Calibri"/>
                        </a:rPr>
                        <a:t> </a:t>
                      </a:r>
                    </a:p>
                  </a:txBody>
                  <a:tcPr marL="9275" marR="9275" marT="927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275" marR="9275" marT="927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275" marR="9275" marT="927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275" marR="9275" marT="927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900" b="1" i="0" u="none" strike="noStrike">
                          <a:solidFill>
                            <a:srgbClr val="FFFFFF"/>
                          </a:solidFill>
                          <a:effectLst/>
                          <a:latin typeface="Calibri"/>
                        </a:rPr>
                        <a:t>Presupuesto 2016</a:t>
                      </a: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900" b="1" i="0" u="none" strike="noStrike">
                          <a:solidFill>
                            <a:srgbClr val="FFFFFF"/>
                          </a:solidFill>
                          <a:effectLst/>
                          <a:latin typeface="Calibri"/>
                        </a:rPr>
                        <a:t>Ejecución</a:t>
                      </a: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r>
              <a:tr h="445177">
                <a:tc>
                  <a:txBody>
                    <a:bodyPr/>
                    <a:lstStyle/>
                    <a:p>
                      <a:pPr algn="l" fontAlgn="ctr"/>
                      <a:r>
                        <a:rPr lang="es-CL" sz="900" b="1" i="0" u="none" strike="noStrike">
                          <a:solidFill>
                            <a:srgbClr val="FFFFFF"/>
                          </a:solidFill>
                          <a:effectLst/>
                          <a:latin typeface="Calibri"/>
                        </a:rPr>
                        <a:t>Subt.</a:t>
                      </a:r>
                    </a:p>
                  </a:txBody>
                  <a:tcPr marL="9275" marR="9275" marT="927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Ítem</a:t>
                      </a:r>
                    </a:p>
                  </a:txBody>
                  <a:tcPr marL="9275" marR="9275" marT="927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Asig.</a:t>
                      </a:r>
                    </a:p>
                  </a:txBody>
                  <a:tcPr marL="9275" marR="9275" marT="927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Clasificación Económica</a:t>
                      </a:r>
                    </a:p>
                  </a:txBody>
                  <a:tcPr marL="9275" marR="9275" marT="927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Ley 2016</a:t>
                      </a:r>
                    </a:p>
                  </a:txBody>
                  <a:tcPr marL="9275" marR="9275" marT="927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Vigente</a:t>
                      </a:r>
                    </a:p>
                  </a:txBody>
                  <a:tcPr marL="9275" marR="9275" marT="927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Variación</a:t>
                      </a:r>
                    </a:p>
                  </a:txBody>
                  <a:tcPr marL="9275" marR="9275" marT="927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Ejecución Acumulada</a:t>
                      </a:r>
                    </a:p>
                  </a:txBody>
                  <a:tcPr marL="9275" marR="9275" marT="927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Ley 2016</a:t>
                      </a:r>
                    </a:p>
                  </a:txBody>
                  <a:tcPr marL="9275" marR="9275" marT="927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Ppto. Vigente</a:t>
                      </a:r>
                    </a:p>
                  </a:txBody>
                  <a:tcPr marL="9275" marR="9275" marT="927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r>
              <a:tr h="185490">
                <a:tc>
                  <a:txBody>
                    <a:bodyPr/>
                    <a:lstStyle/>
                    <a:p>
                      <a:pPr algn="l" fontAlgn="ctr"/>
                      <a:r>
                        <a:rPr lang="es-CL" sz="1100" b="0" i="0" u="none" strike="noStrike">
                          <a:solidFill>
                            <a:srgbClr val="000000"/>
                          </a:solidFill>
                          <a:effectLst/>
                          <a:latin typeface="Calibri"/>
                        </a:rPr>
                        <a:t> </a:t>
                      </a:r>
                    </a:p>
                  </a:txBody>
                  <a:tcPr marL="9275" marR="9275" marT="927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0" i="0" u="none" strike="noStrike">
                          <a:solidFill>
                            <a:srgbClr val="000000"/>
                          </a:solidFill>
                          <a:effectLst/>
                          <a:latin typeface="Calibri"/>
                        </a:rPr>
                        <a:t> </a:t>
                      </a:r>
                    </a:p>
                  </a:txBody>
                  <a:tcPr marL="9275" marR="9275" marT="927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0" i="0" u="none" strike="noStrike">
                          <a:solidFill>
                            <a:srgbClr val="000000"/>
                          </a:solidFill>
                          <a:effectLst/>
                          <a:latin typeface="Calibri"/>
                        </a:rPr>
                        <a:t> </a:t>
                      </a:r>
                    </a:p>
                  </a:txBody>
                  <a:tcPr marL="9275" marR="9275" marT="927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a:t>
                      </a:r>
                    </a:p>
                  </a:txBody>
                  <a:tcPr marL="9275" marR="9275" marT="927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80.517.889 </a:t>
                      </a:r>
                    </a:p>
                  </a:txBody>
                  <a:tcPr marL="9275" marR="9275" marT="927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82.845.068 </a:t>
                      </a:r>
                    </a:p>
                  </a:txBody>
                  <a:tcPr marL="9275" marR="9275" marT="927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2.327.179 </a:t>
                      </a:r>
                    </a:p>
                  </a:txBody>
                  <a:tcPr marL="9275" marR="9275" marT="927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82.481.586 </a:t>
                      </a:r>
                    </a:p>
                  </a:txBody>
                  <a:tcPr marL="9275" marR="9275" marT="927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102,4%</a:t>
                      </a:r>
                    </a:p>
                  </a:txBody>
                  <a:tcPr marL="9275" marR="9275" marT="927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99,6%</a:t>
                      </a:r>
                    </a:p>
                  </a:txBody>
                  <a:tcPr marL="9275" marR="9275" marT="927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5490">
                <a:tc>
                  <a:txBody>
                    <a:bodyPr/>
                    <a:lstStyle/>
                    <a:p>
                      <a:pPr algn="ctr" fontAlgn="ctr"/>
                      <a:r>
                        <a:rPr lang="es-CL" sz="900" b="1" i="0" u="none" strike="noStrike">
                          <a:solidFill>
                            <a:srgbClr val="000000"/>
                          </a:solidFill>
                          <a:effectLst/>
                          <a:latin typeface="Calibri"/>
                        </a:rPr>
                        <a:t>21</a:t>
                      </a:r>
                    </a:p>
                  </a:txBody>
                  <a:tcPr marL="9275" marR="9275" marT="927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275" marR="9275" marT="927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275" marR="9275" marT="927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 EN PERSONAL                                                              </a:t>
                      </a:r>
                    </a:p>
                  </a:txBody>
                  <a:tcPr marL="9275" marR="9275" marT="927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9.693.005 </a:t>
                      </a:r>
                    </a:p>
                  </a:txBody>
                  <a:tcPr marL="9275" marR="9275" marT="927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9.748.696 </a:t>
                      </a:r>
                    </a:p>
                  </a:txBody>
                  <a:tcPr marL="9275" marR="9275" marT="927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55.691 </a:t>
                      </a:r>
                    </a:p>
                  </a:txBody>
                  <a:tcPr marL="9275" marR="9275" marT="927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9.656.757</a:t>
                      </a:r>
                    </a:p>
                  </a:txBody>
                  <a:tcPr marL="9275" marR="9275" marT="927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99,6%</a:t>
                      </a:r>
                    </a:p>
                  </a:txBody>
                  <a:tcPr marL="9275" marR="9275" marT="927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99,1%</a:t>
                      </a:r>
                    </a:p>
                  </a:txBody>
                  <a:tcPr marL="9275" marR="9275" marT="927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5490">
                <a:tc>
                  <a:txBody>
                    <a:bodyPr/>
                    <a:lstStyle/>
                    <a:p>
                      <a:pPr algn="ctr" fontAlgn="ctr"/>
                      <a:r>
                        <a:rPr lang="es-CL" sz="900" b="1" i="0" u="none" strike="noStrike">
                          <a:solidFill>
                            <a:srgbClr val="000000"/>
                          </a:solidFill>
                          <a:effectLst/>
                          <a:latin typeface="Calibri"/>
                        </a:rPr>
                        <a:t>22</a:t>
                      </a:r>
                    </a:p>
                  </a:txBody>
                  <a:tcPr marL="9275" marR="9275" marT="927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275" marR="9275" marT="927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275" marR="9275" marT="927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BIENES Y SERVICIOS DE CONSUMO                                                   </a:t>
                      </a:r>
                    </a:p>
                  </a:txBody>
                  <a:tcPr marL="9275" marR="9275" marT="927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4.776.663 </a:t>
                      </a:r>
                    </a:p>
                  </a:txBody>
                  <a:tcPr marL="9275" marR="9275" marT="927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4.838.560 </a:t>
                      </a:r>
                    </a:p>
                  </a:txBody>
                  <a:tcPr marL="9275" marR="9275" marT="927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61.897 </a:t>
                      </a:r>
                    </a:p>
                  </a:txBody>
                  <a:tcPr marL="9275" marR="9275" marT="927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4.838.556</a:t>
                      </a:r>
                    </a:p>
                  </a:txBody>
                  <a:tcPr marL="9275" marR="9275" marT="927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101,3%</a:t>
                      </a:r>
                    </a:p>
                  </a:txBody>
                  <a:tcPr marL="9275" marR="9275" marT="927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275" marR="9275" marT="927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5490">
                <a:tc>
                  <a:txBody>
                    <a:bodyPr/>
                    <a:lstStyle/>
                    <a:p>
                      <a:pPr algn="ctr" fontAlgn="ctr"/>
                      <a:r>
                        <a:rPr lang="es-CL" sz="900" b="1" i="0" u="none" strike="noStrike">
                          <a:solidFill>
                            <a:srgbClr val="000000"/>
                          </a:solidFill>
                          <a:effectLst/>
                          <a:latin typeface="Calibri"/>
                        </a:rPr>
                        <a:t>24</a:t>
                      </a:r>
                    </a:p>
                  </a:txBody>
                  <a:tcPr marL="9275" marR="9275" marT="927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275" marR="9275" marT="927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275" marR="9275" marT="927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TRANSFERENCIAS CORRIENTES                                                       </a:t>
                      </a:r>
                    </a:p>
                  </a:txBody>
                  <a:tcPr marL="9275" marR="9275" marT="927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65.355.262 </a:t>
                      </a:r>
                    </a:p>
                  </a:txBody>
                  <a:tcPr marL="9275" marR="9275" marT="927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65.717.989 </a:t>
                      </a:r>
                    </a:p>
                  </a:txBody>
                  <a:tcPr marL="9275" marR="9275" marT="927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362.727 </a:t>
                      </a:r>
                    </a:p>
                  </a:txBody>
                  <a:tcPr marL="9275" marR="9275" marT="927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65.392.162</a:t>
                      </a:r>
                    </a:p>
                  </a:txBody>
                  <a:tcPr marL="9275" marR="9275" marT="927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100,1%</a:t>
                      </a:r>
                    </a:p>
                  </a:txBody>
                  <a:tcPr marL="9275" marR="9275" marT="927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99,5%</a:t>
                      </a:r>
                    </a:p>
                  </a:txBody>
                  <a:tcPr marL="9275" marR="9275" marT="927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5490">
                <a:tc>
                  <a:txBody>
                    <a:bodyPr/>
                    <a:lstStyle/>
                    <a:p>
                      <a:pPr algn="ctr" fontAlgn="ctr"/>
                      <a:r>
                        <a:rPr lang="es-CL" sz="800" b="0" i="1" u="none" strike="noStrike">
                          <a:solidFill>
                            <a:srgbClr val="000000"/>
                          </a:solidFill>
                          <a:effectLst/>
                          <a:latin typeface="Calibri"/>
                        </a:rPr>
                        <a:t>  </a:t>
                      </a:r>
                    </a:p>
                  </a:txBody>
                  <a:tcPr marL="9275" marR="9275" marT="927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02 </a:t>
                      </a:r>
                    </a:p>
                  </a:txBody>
                  <a:tcPr marL="9275" marR="9275" marT="927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275" marR="9275" marT="927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Al Gobierno Central                                                             </a:t>
                      </a:r>
                    </a:p>
                  </a:txBody>
                  <a:tcPr marL="9275" marR="9275" marT="927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155.700 </a:t>
                      </a:r>
                    </a:p>
                  </a:txBody>
                  <a:tcPr marL="9275" marR="9275" marT="927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155.700 </a:t>
                      </a:r>
                    </a:p>
                  </a:txBody>
                  <a:tcPr marL="9275" marR="9275" marT="927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0 </a:t>
                      </a:r>
                    </a:p>
                  </a:txBody>
                  <a:tcPr marL="9275" marR="9275" marT="927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155.700</a:t>
                      </a:r>
                    </a:p>
                  </a:txBody>
                  <a:tcPr marL="9275" marR="9275" marT="927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100,0%</a:t>
                      </a:r>
                    </a:p>
                  </a:txBody>
                  <a:tcPr marL="9275" marR="9275" marT="927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100,0%</a:t>
                      </a:r>
                    </a:p>
                  </a:txBody>
                  <a:tcPr marL="9275" marR="9275" marT="927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5490">
                <a:tc>
                  <a:txBody>
                    <a:bodyPr/>
                    <a:lstStyle/>
                    <a:p>
                      <a:pPr algn="ctr" fontAlgn="ctr"/>
                      <a:r>
                        <a:rPr lang="es-CL" sz="800" b="1" i="1" u="none" strike="noStrike">
                          <a:solidFill>
                            <a:srgbClr val="000000"/>
                          </a:solidFill>
                          <a:effectLst/>
                          <a:latin typeface="Calibri"/>
                        </a:rPr>
                        <a:t>  </a:t>
                      </a:r>
                    </a:p>
                  </a:txBody>
                  <a:tcPr marL="9275" marR="9275" marT="927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1" u="none" strike="noStrike">
                          <a:solidFill>
                            <a:srgbClr val="000000"/>
                          </a:solidFill>
                          <a:effectLst/>
                          <a:latin typeface="Calibri"/>
                        </a:rPr>
                        <a:t>   </a:t>
                      </a:r>
                    </a:p>
                  </a:txBody>
                  <a:tcPr marL="9275" marR="9275" marT="927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001 </a:t>
                      </a:r>
                    </a:p>
                  </a:txBody>
                  <a:tcPr marL="9275" marR="9275" marT="927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Comisión Nacional de Investigación Científica y Tecnológica                                                                                                                                                                                               </a:t>
                      </a:r>
                    </a:p>
                  </a:txBody>
                  <a:tcPr marL="9275" marR="9275" marT="927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155.700 </a:t>
                      </a:r>
                    </a:p>
                  </a:txBody>
                  <a:tcPr marL="9275" marR="9275" marT="927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155.700 </a:t>
                      </a:r>
                    </a:p>
                  </a:txBody>
                  <a:tcPr marL="9275" marR="9275" marT="927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0 </a:t>
                      </a:r>
                    </a:p>
                  </a:txBody>
                  <a:tcPr marL="9275" marR="9275" marT="927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155.700</a:t>
                      </a:r>
                    </a:p>
                  </a:txBody>
                  <a:tcPr marL="9275" marR="9275" marT="927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100,0%</a:t>
                      </a:r>
                    </a:p>
                  </a:txBody>
                  <a:tcPr marL="9275" marR="9275" marT="927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100,0%</a:t>
                      </a:r>
                    </a:p>
                  </a:txBody>
                  <a:tcPr marL="9275" marR="9275" marT="927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5490">
                <a:tc>
                  <a:txBody>
                    <a:bodyPr/>
                    <a:lstStyle/>
                    <a:p>
                      <a:pPr algn="ctr" fontAlgn="ctr"/>
                      <a:r>
                        <a:rPr lang="es-CL" sz="800" b="0" i="1" u="none" strike="noStrike">
                          <a:solidFill>
                            <a:srgbClr val="000000"/>
                          </a:solidFill>
                          <a:effectLst/>
                          <a:latin typeface="Calibri"/>
                        </a:rPr>
                        <a:t>  </a:t>
                      </a:r>
                    </a:p>
                  </a:txBody>
                  <a:tcPr marL="9275" marR="9275" marT="927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03 </a:t>
                      </a:r>
                    </a:p>
                  </a:txBody>
                  <a:tcPr marL="9275" marR="9275" marT="927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275" marR="9275" marT="927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A Otras Entidades Públicas                                                      </a:t>
                      </a:r>
                    </a:p>
                  </a:txBody>
                  <a:tcPr marL="9275" marR="9275" marT="927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65.143.562 </a:t>
                      </a:r>
                    </a:p>
                  </a:txBody>
                  <a:tcPr marL="9275" marR="9275" marT="927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65.506.289 </a:t>
                      </a:r>
                    </a:p>
                  </a:txBody>
                  <a:tcPr marL="9275" marR="9275" marT="927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362.727 </a:t>
                      </a:r>
                    </a:p>
                  </a:txBody>
                  <a:tcPr marL="9275" marR="9275" marT="927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65.180.462</a:t>
                      </a:r>
                    </a:p>
                  </a:txBody>
                  <a:tcPr marL="9275" marR="9275" marT="927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100,1%</a:t>
                      </a:r>
                    </a:p>
                  </a:txBody>
                  <a:tcPr marL="9275" marR="9275" marT="927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99,5%</a:t>
                      </a:r>
                    </a:p>
                  </a:txBody>
                  <a:tcPr marL="9275" marR="9275" marT="927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5490">
                <a:tc>
                  <a:txBody>
                    <a:bodyPr/>
                    <a:lstStyle/>
                    <a:p>
                      <a:pPr algn="ctr" fontAlgn="ctr"/>
                      <a:r>
                        <a:rPr lang="es-CL" sz="800" b="0" i="1" u="none" strike="noStrike">
                          <a:solidFill>
                            <a:srgbClr val="000000"/>
                          </a:solidFill>
                          <a:effectLst/>
                          <a:latin typeface="Calibri"/>
                        </a:rPr>
                        <a:t>  </a:t>
                      </a:r>
                    </a:p>
                  </a:txBody>
                  <a:tcPr marL="9275" marR="9275" marT="927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275" marR="9275" marT="927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009 </a:t>
                      </a:r>
                    </a:p>
                  </a:txBody>
                  <a:tcPr marL="9275" marR="9275" marT="927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Empresa Nacional del Petróleo                                                                                                                                                                                                                             </a:t>
                      </a:r>
                    </a:p>
                  </a:txBody>
                  <a:tcPr marL="9275" marR="9275" marT="927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64.759.170 </a:t>
                      </a:r>
                    </a:p>
                  </a:txBody>
                  <a:tcPr marL="9275" marR="9275" marT="927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64.759.170 </a:t>
                      </a:r>
                    </a:p>
                  </a:txBody>
                  <a:tcPr marL="9275" marR="9275" marT="927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0 </a:t>
                      </a:r>
                    </a:p>
                  </a:txBody>
                  <a:tcPr marL="9275" marR="9275" marT="927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64.433.543</a:t>
                      </a:r>
                    </a:p>
                  </a:txBody>
                  <a:tcPr marL="9275" marR="9275" marT="927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99,5%</a:t>
                      </a:r>
                    </a:p>
                  </a:txBody>
                  <a:tcPr marL="9275" marR="9275" marT="927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99,5%</a:t>
                      </a:r>
                    </a:p>
                  </a:txBody>
                  <a:tcPr marL="9275" marR="9275" marT="927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5490">
                <a:tc>
                  <a:txBody>
                    <a:bodyPr/>
                    <a:lstStyle/>
                    <a:p>
                      <a:pPr algn="ctr" fontAlgn="ctr"/>
                      <a:r>
                        <a:rPr lang="es-CL" sz="800" b="0" i="1" u="none" strike="noStrike">
                          <a:solidFill>
                            <a:srgbClr val="000000"/>
                          </a:solidFill>
                          <a:effectLst/>
                          <a:latin typeface="Calibri"/>
                        </a:rPr>
                        <a:t>  </a:t>
                      </a:r>
                    </a:p>
                  </a:txBody>
                  <a:tcPr marL="9275" marR="9275" marT="927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275" marR="9275" marT="927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010 </a:t>
                      </a:r>
                    </a:p>
                  </a:txBody>
                  <a:tcPr marL="9275" marR="9275" marT="927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Prospectiva y Política Energética y Desarrollo Sustentable                                                                                                                                                                                                </a:t>
                      </a:r>
                    </a:p>
                  </a:txBody>
                  <a:tcPr marL="9275" marR="9275" marT="927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384.392 </a:t>
                      </a:r>
                    </a:p>
                  </a:txBody>
                  <a:tcPr marL="9275" marR="9275" marT="927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747.119 </a:t>
                      </a:r>
                    </a:p>
                  </a:txBody>
                  <a:tcPr marL="9275" marR="9275" marT="927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362.727 </a:t>
                      </a:r>
                    </a:p>
                  </a:txBody>
                  <a:tcPr marL="9275" marR="9275" marT="927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746.919</a:t>
                      </a:r>
                    </a:p>
                  </a:txBody>
                  <a:tcPr marL="9275" marR="9275" marT="927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194,3%</a:t>
                      </a:r>
                    </a:p>
                  </a:txBody>
                  <a:tcPr marL="9275" marR="9275" marT="927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100,0%</a:t>
                      </a:r>
                    </a:p>
                  </a:txBody>
                  <a:tcPr marL="9275" marR="9275" marT="927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5490">
                <a:tc>
                  <a:txBody>
                    <a:bodyPr/>
                    <a:lstStyle/>
                    <a:p>
                      <a:pPr algn="ctr" fontAlgn="ctr"/>
                      <a:r>
                        <a:rPr lang="es-CL" sz="800" b="0" i="1" u="none" strike="noStrike">
                          <a:solidFill>
                            <a:srgbClr val="000000"/>
                          </a:solidFill>
                          <a:effectLst/>
                          <a:latin typeface="Calibri"/>
                        </a:rPr>
                        <a:t>  </a:t>
                      </a:r>
                    </a:p>
                  </a:txBody>
                  <a:tcPr marL="9275" marR="9275" marT="927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07 </a:t>
                      </a:r>
                    </a:p>
                  </a:txBody>
                  <a:tcPr marL="9275" marR="9275" marT="927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275" marR="9275" marT="927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A Organismos Internacionales                                                    </a:t>
                      </a:r>
                    </a:p>
                  </a:txBody>
                  <a:tcPr marL="9275" marR="9275" marT="927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56.000 </a:t>
                      </a:r>
                    </a:p>
                  </a:txBody>
                  <a:tcPr marL="9275" marR="9275" marT="927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56.000 </a:t>
                      </a:r>
                    </a:p>
                  </a:txBody>
                  <a:tcPr marL="9275" marR="9275" marT="927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0 </a:t>
                      </a:r>
                    </a:p>
                  </a:txBody>
                  <a:tcPr marL="9275" marR="9275" marT="927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56.000</a:t>
                      </a:r>
                    </a:p>
                  </a:txBody>
                  <a:tcPr marL="9275" marR="9275" marT="927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100,0%</a:t>
                      </a:r>
                    </a:p>
                  </a:txBody>
                  <a:tcPr marL="9275" marR="9275" marT="927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100,0%</a:t>
                      </a:r>
                    </a:p>
                  </a:txBody>
                  <a:tcPr marL="9275" marR="9275" marT="927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5490">
                <a:tc>
                  <a:txBody>
                    <a:bodyPr/>
                    <a:lstStyle/>
                    <a:p>
                      <a:pPr algn="l" fontAlgn="ctr"/>
                      <a:r>
                        <a:rPr lang="es-CL" sz="800" b="0" i="1" u="none" strike="noStrike">
                          <a:solidFill>
                            <a:srgbClr val="000000"/>
                          </a:solidFill>
                          <a:effectLst/>
                          <a:latin typeface="Calibri"/>
                        </a:rPr>
                        <a:t>  </a:t>
                      </a:r>
                    </a:p>
                  </a:txBody>
                  <a:tcPr marL="9275" marR="9275" marT="927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800" b="0" i="1" u="none" strike="noStrike">
                          <a:solidFill>
                            <a:srgbClr val="000000"/>
                          </a:solidFill>
                          <a:effectLst/>
                          <a:latin typeface="Calibri"/>
                        </a:rPr>
                        <a:t>   </a:t>
                      </a:r>
                    </a:p>
                  </a:txBody>
                  <a:tcPr marL="9275" marR="9275" marT="927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800" b="0" i="1" u="none" strike="noStrike">
                          <a:solidFill>
                            <a:srgbClr val="000000"/>
                          </a:solidFill>
                          <a:effectLst/>
                          <a:latin typeface="Calibri"/>
                        </a:rPr>
                        <a:t>002 </a:t>
                      </a:r>
                    </a:p>
                  </a:txBody>
                  <a:tcPr marL="9275" marR="9275" marT="927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Agencia Internacional de Energía                                                                                                                                                                                                                          </a:t>
                      </a:r>
                    </a:p>
                  </a:txBody>
                  <a:tcPr marL="9275" marR="9275" marT="927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56.000 </a:t>
                      </a:r>
                    </a:p>
                  </a:txBody>
                  <a:tcPr marL="9275" marR="9275" marT="927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56.000 </a:t>
                      </a:r>
                    </a:p>
                  </a:txBody>
                  <a:tcPr marL="9275" marR="9275" marT="927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0 </a:t>
                      </a:r>
                    </a:p>
                  </a:txBody>
                  <a:tcPr marL="9275" marR="9275" marT="927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56.000 </a:t>
                      </a:r>
                    </a:p>
                  </a:txBody>
                  <a:tcPr marL="9275" marR="9275" marT="927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100,0%</a:t>
                      </a:r>
                    </a:p>
                  </a:txBody>
                  <a:tcPr marL="9275" marR="9275" marT="927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100,0%</a:t>
                      </a:r>
                    </a:p>
                  </a:txBody>
                  <a:tcPr marL="9275" marR="9275" marT="927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5490">
                <a:tc>
                  <a:txBody>
                    <a:bodyPr/>
                    <a:lstStyle/>
                    <a:p>
                      <a:pPr algn="ctr" fontAlgn="ctr"/>
                      <a:r>
                        <a:rPr lang="es-CL" sz="900" b="1" i="0" u="none" strike="noStrike">
                          <a:solidFill>
                            <a:srgbClr val="000000"/>
                          </a:solidFill>
                          <a:effectLst/>
                          <a:latin typeface="Calibri"/>
                        </a:rPr>
                        <a:t>29</a:t>
                      </a:r>
                    </a:p>
                  </a:txBody>
                  <a:tcPr marL="9275" marR="9275" marT="927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275" marR="9275" marT="927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275" marR="9275" marT="927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ADQUISICIÓN DE ACTIVOS NO FINANCIEROS                                           </a:t>
                      </a:r>
                    </a:p>
                  </a:txBody>
                  <a:tcPr marL="9275" marR="9275" marT="927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311.463 </a:t>
                      </a:r>
                    </a:p>
                  </a:txBody>
                  <a:tcPr marL="9275" marR="9275" marT="927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552.122 </a:t>
                      </a:r>
                    </a:p>
                  </a:txBody>
                  <a:tcPr marL="9275" marR="9275" marT="927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240.659 </a:t>
                      </a:r>
                    </a:p>
                  </a:txBody>
                  <a:tcPr marL="9275" marR="9275" marT="927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551.376</a:t>
                      </a:r>
                    </a:p>
                  </a:txBody>
                  <a:tcPr marL="9275" marR="9275" marT="927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177,0%</a:t>
                      </a:r>
                    </a:p>
                  </a:txBody>
                  <a:tcPr marL="9275" marR="9275" marT="927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99,9%</a:t>
                      </a:r>
                    </a:p>
                  </a:txBody>
                  <a:tcPr marL="9275" marR="9275" marT="927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5490">
                <a:tc>
                  <a:txBody>
                    <a:bodyPr/>
                    <a:lstStyle/>
                    <a:p>
                      <a:pPr algn="ctr" fontAlgn="ctr"/>
                      <a:r>
                        <a:rPr lang="es-CL" sz="800" b="0" i="1" u="none" strike="noStrike">
                          <a:solidFill>
                            <a:srgbClr val="000000"/>
                          </a:solidFill>
                          <a:effectLst/>
                          <a:latin typeface="Calibri"/>
                        </a:rPr>
                        <a:t>  </a:t>
                      </a:r>
                    </a:p>
                  </a:txBody>
                  <a:tcPr marL="9275" marR="9275" marT="927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03 </a:t>
                      </a:r>
                    </a:p>
                  </a:txBody>
                  <a:tcPr marL="9275" marR="9275" marT="927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275" marR="9275" marT="927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Vehículos                                                                       </a:t>
                      </a:r>
                    </a:p>
                  </a:txBody>
                  <a:tcPr marL="9275" marR="9275" marT="927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25.950 </a:t>
                      </a:r>
                    </a:p>
                  </a:txBody>
                  <a:tcPr marL="9275" marR="9275" marT="927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16.972 </a:t>
                      </a:r>
                    </a:p>
                  </a:txBody>
                  <a:tcPr marL="9275" marR="9275" marT="927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-8.978 </a:t>
                      </a:r>
                    </a:p>
                  </a:txBody>
                  <a:tcPr marL="9275" marR="9275" marT="927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16.502</a:t>
                      </a:r>
                    </a:p>
                  </a:txBody>
                  <a:tcPr marL="9275" marR="9275" marT="927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63,6%</a:t>
                      </a:r>
                    </a:p>
                  </a:txBody>
                  <a:tcPr marL="9275" marR="9275" marT="927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97,2%</a:t>
                      </a:r>
                    </a:p>
                  </a:txBody>
                  <a:tcPr marL="9275" marR="9275" marT="927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5490">
                <a:tc>
                  <a:txBody>
                    <a:bodyPr/>
                    <a:lstStyle/>
                    <a:p>
                      <a:pPr algn="ctr" fontAlgn="ctr"/>
                      <a:r>
                        <a:rPr lang="es-CL" sz="800" b="0" i="1" u="none" strike="noStrike">
                          <a:solidFill>
                            <a:srgbClr val="000000"/>
                          </a:solidFill>
                          <a:effectLst/>
                          <a:latin typeface="Calibri"/>
                        </a:rPr>
                        <a:t>  </a:t>
                      </a:r>
                    </a:p>
                  </a:txBody>
                  <a:tcPr marL="9275" marR="9275" marT="927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04 </a:t>
                      </a:r>
                    </a:p>
                  </a:txBody>
                  <a:tcPr marL="9275" marR="9275" marT="927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275" marR="9275" marT="927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Mobiliario y Otros                                                              </a:t>
                      </a:r>
                    </a:p>
                  </a:txBody>
                  <a:tcPr marL="9275" marR="9275" marT="927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42.106 </a:t>
                      </a:r>
                    </a:p>
                  </a:txBody>
                  <a:tcPr marL="9275" marR="9275" marT="927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102.106 </a:t>
                      </a:r>
                    </a:p>
                  </a:txBody>
                  <a:tcPr marL="9275" marR="9275" marT="927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60.000 </a:t>
                      </a:r>
                    </a:p>
                  </a:txBody>
                  <a:tcPr marL="9275" marR="9275" marT="927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102.105</a:t>
                      </a:r>
                    </a:p>
                  </a:txBody>
                  <a:tcPr marL="9275" marR="9275" marT="927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242,5%</a:t>
                      </a:r>
                    </a:p>
                  </a:txBody>
                  <a:tcPr marL="9275" marR="9275" marT="927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100,0%</a:t>
                      </a:r>
                    </a:p>
                  </a:txBody>
                  <a:tcPr marL="9275" marR="9275" marT="927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5490">
                <a:tc>
                  <a:txBody>
                    <a:bodyPr/>
                    <a:lstStyle/>
                    <a:p>
                      <a:pPr algn="ctr" fontAlgn="ctr"/>
                      <a:r>
                        <a:rPr lang="es-CL" sz="800" b="0" i="1" u="none" strike="noStrike">
                          <a:solidFill>
                            <a:srgbClr val="000000"/>
                          </a:solidFill>
                          <a:effectLst/>
                          <a:latin typeface="Calibri"/>
                        </a:rPr>
                        <a:t>  </a:t>
                      </a:r>
                    </a:p>
                  </a:txBody>
                  <a:tcPr marL="9275" marR="9275" marT="927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05 </a:t>
                      </a:r>
                    </a:p>
                  </a:txBody>
                  <a:tcPr marL="9275" marR="9275" marT="927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275" marR="9275" marT="927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Máquinas y Equipos                                                              </a:t>
                      </a:r>
                    </a:p>
                  </a:txBody>
                  <a:tcPr marL="9275" marR="9275" marT="927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16.556 </a:t>
                      </a:r>
                    </a:p>
                  </a:txBody>
                  <a:tcPr marL="9275" marR="9275" marT="927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16.556 </a:t>
                      </a:r>
                    </a:p>
                  </a:txBody>
                  <a:tcPr marL="9275" marR="9275" marT="927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0 </a:t>
                      </a:r>
                    </a:p>
                  </a:txBody>
                  <a:tcPr marL="9275" marR="9275" marT="927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16.282</a:t>
                      </a:r>
                    </a:p>
                  </a:txBody>
                  <a:tcPr marL="9275" marR="9275" marT="927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98,3%</a:t>
                      </a:r>
                    </a:p>
                  </a:txBody>
                  <a:tcPr marL="9275" marR="9275" marT="927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98,3%</a:t>
                      </a:r>
                    </a:p>
                  </a:txBody>
                  <a:tcPr marL="9275" marR="9275" marT="927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5490">
                <a:tc>
                  <a:txBody>
                    <a:bodyPr/>
                    <a:lstStyle/>
                    <a:p>
                      <a:pPr algn="ctr" fontAlgn="ctr"/>
                      <a:r>
                        <a:rPr lang="es-CL" sz="800" b="0" i="1" u="none" strike="noStrike">
                          <a:solidFill>
                            <a:srgbClr val="000000"/>
                          </a:solidFill>
                          <a:effectLst/>
                          <a:latin typeface="Calibri"/>
                        </a:rPr>
                        <a:t>  </a:t>
                      </a:r>
                    </a:p>
                  </a:txBody>
                  <a:tcPr marL="9275" marR="9275" marT="927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06 </a:t>
                      </a:r>
                    </a:p>
                  </a:txBody>
                  <a:tcPr marL="9275" marR="9275" marT="927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275" marR="9275" marT="927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Equipos Informáticos                                                            </a:t>
                      </a:r>
                    </a:p>
                  </a:txBody>
                  <a:tcPr marL="9275" marR="9275" marT="927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80.964 </a:t>
                      </a:r>
                    </a:p>
                  </a:txBody>
                  <a:tcPr marL="9275" marR="9275" marT="927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134.877 </a:t>
                      </a:r>
                    </a:p>
                  </a:txBody>
                  <a:tcPr marL="9275" marR="9275" marT="927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53.913 </a:t>
                      </a:r>
                    </a:p>
                  </a:txBody>
                  <a:tcPr marL="9275" marR="9275" marT="927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134.877</a:t>
                      </a:r>
                    </a:p>
                  </a:txBody>
                  <a:tcPr marL="9275" marR="9275" marT="927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166,6%</a:t>
                      </a:r>
                    </a:p>
                  </a:txBody>
                  <a:tcPr marL="9275" marR="9275" marT="927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100,0%</a:t>
                      </a:r>
                    </a:p>
                  </a:txBody>
                  <a:tcPr marL="9275" marR="9275" marT="927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5490">
                <a:tc>
                  <a:txBody>
                    <a:bodyPr/>
                    <a:lstStyle/>
                    <a:p>
                      <a:pPr algn="ctr" fontAlgn="ctr"/>
                      <a:r>
                        <a:rPr lang="es-CL" sz="800" b="0" i="1" u="none" strike="noStrike">
                          <a:solidFill>
                            <a:srgbClr val="000000"/>
                          </a:solidFill>
                          <a:effectLst/>
                          <a:latin typeface="Calibri"/>
                        </a:rPr>
                        <a:t>  </a:t>
                      </a:r>
                    </a:p>
                  </a:txBody>
                  <a:tcPr marL="9275" marR="9275" marT="927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07 </a:t>
                      </a:r>
                    </a:p>
                  </a:txBody>
                  <a:tcPr marL="9275" marR="9275" marT="927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275" marR="9275" marT="927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Programas Informáticos                                                          </a:t>
                      </a:r>
                    </a:p>
                  </a:txBody>
                  <a:tcPr marL="9275" marR="9275" marT="927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145.887 </a:t>
                      </a:r>
                    </a:p>
                  </a:txBody>
                  <a:tcPr marL="9275" marR="9275" marT="927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281.611 </a:t>
                      </a:r>
                    </a:p>
                  </a:txBody>
                  <a:tcPr marL="9275" marR="9275" marT="927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135.724 </a:t>
                      </a:r>
                    </a:p>
                  </a:txBody>
                  <a:tcPr marL="9275" marR="9275" marT="927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281.610</a:t>
                      </a:r>
                    </a:p>
                  </a:txBody>
                  <a:tcPr marL="9275" marR="9275" marT="927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193,0%</a:t>
                      </a:r>
                    </a:p>
                  </a:txBody>
                  <a:tcPr marL="9275" marR="9275" marT="927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100,0%</a:t>
                      </a:r>
                    </a:p>
                  </a:txBody>
                  <a:tcPr marL="9275" marR="9275" marT="927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5490">
                <a:tc>
                  <a:txBody>
                    <a:bodyPr/>
                    <a:lstStyle/>
                    <a:p>
                      <a:pPr algn="ctr" fontAlgn="ctr"/>
                      <a:r>
                        <a:rPr lang="es-CL" sz="900" b="1" i="0" u="none" strike="noStrike">
                          <a:solidFill>
                            <a:srgbClr val="000000"/>
                          </a:solidFill>
                          <a:effectLst/>
                          <a:latin typeface="Calibri"/>
                        </a:rPr>
                        <a:t>34</a:t>
                      </a:r>
                    </a:p>
                  </a:txBody>
                  <a:tcPr marL="9275" marR="9275" marT="927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275" marR="9275" marT="927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275" marR="9275" marT="927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SERVICIO DE LA DEUDA                                                            </a:t>
                      </a:r>
                    </a:p>
                  </a:txBody>
                  <a:tcPr marL="9275" marR="9275" marT="927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381.496 </a:t>
                      </a:r>
                    </a:p>
                  </a:txBody>
                  <a:tcPr marL="9275" marR="9275" marT="927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1.987.701 </a:t>
                      </a:r>
                    </a:p>
                  </a:txBody>
                  <a:tcPr marL="9275" marR="9275" marT="927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1.606.205 </a:t>
                      </a:r>
                    </a:p>
                  </a:txBody>
                  <a:tcPr marL="9275" marR="9275" marT="927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2.042.735</a:t>
                      </a:r>
                    </a:p>
                  </a:txBody>
                  <a:tcPr marL="9275" marR="9275" marT="927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535,5%</a:t>
                      </a:r>
                    </a:p>
                  </a:txBody>
                  <a:tcPr marL="9275" marR="9275" marT="927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102,8%</a:t>
                      </a:r>
                    </a:p>
                  </a:txBody>
                  <a:tcPr marL="9275" marR="9275" marT="927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5490">
                <a:tc>
                  <a:txBody>
                    <a:bodyPr/>
                    <a:lstStyle/>
                    <a:p>
                      <a:pPr algn="ctr" fontAlgn="ctr"/>
                      <a:r>
                        <a:rPr lang="es-CL" sz="800" b="0" i="1" u="none" strike="noStrike">
                          <a:solidFill>
                            <a:srgbClr val="000000"/>
                          </a:solidFill>
                          <a:effectLst/>
                          <a:latin typeface="Calibri"/>
                        </a:rPr>
                        <a:t>  </a:t>
                      </a:r>
                    </a:p>
                  </a:txBody>
                  <a:tcPr marL="9275" marR="9275" marT="927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01 </a:t>
                      </a:r>
                    </a:p>
                  </a:txBody>
                  <a:tcPr marL="9275" marR="9275" marT="927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275" marR="9275" marT="927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Amortización Deuda Interna                                                      </a:t>
                      </a:r>
                    </a:p>
                  </a:txBody>
                  <a:tcPr marL="9275" marR="9275" marT="927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305.218 </a:t>
                      </a:r>
                    </a:p>
                  </a:txBody>
                  <a:tcPr marL="9275" marR="9275" marT="927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305.218 </a:t>
                      </a:r>
                    </a:p>
                  </a:txBody>
                  <a:tcPr marL="9275" marR="9275" marT="927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0 </a:t>
                      </a:r>
                    </a:p>
                  </a:txBody>
                  <a:tcPr marL="9275" marR="9275" marT="927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274.242</a:t>
                      </a:r>
                    </a:p>
                  </a:txBody>
                  <a:tcPr marL="9275" marR="9275" marT="927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89,9%</a:t>
                      </a:r>
                    </a:p>
                  </a:txBody>
                  <a:tcPr marL="9275" marR="9275" marT="927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89,9%</a:t>
                      </a:r>
                    </a:p>
                  </a:txBody>
                  <a:tcPr marL="9275" marR="9275" marT="927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5490">
                <a:tc>
                  <a:txBody>
                    <a:bodyPr/>
                    <a:lstStyle/>
                    <a:p>
                      <a:pPr algn="ctr" fontAlgn="ctr"/>
                      <a:r>
                        <a:rPr lang="es-CL" sz="800" b="0" i="1" u="none" strike="noStrike">
                          <a:solidFill>
                            <a:srgbClr val="000000"/>
                          </a:solidFill>
                          <a:effectLst/>
                          <a:latin typeface="Calibri"/>
                        </a:rPr>
                        <a:t>  </a:t>
                      </a:r>
                    </a:p>
                  </a:txBody>
                  <a:tcPr marL="9275" marR="9275" marT="927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03 </a:t>
                      </a:r>
                    </a:p>
                  </a:txBody>
                  <a:tcPr marL="9275" marR="9275" marT="927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275" marR="9275" marT="927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Intereses Deuda Interna                                                         </a:t>
                      </a:r>
                    </a:p>
                  </a:txBody>
                  <a:tcPr marL="9275" marR="9275" marT="927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76.268 </a:t>
                      </a:r>
                    </a:p>
                  </a:txBody>
                  <a:tcPr marL="9275" marR="9275" marT="927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76.268 </a:t>
                      </a:r>
                    </a:p>
                  </a:txBody>
                  <a:tcPr marL="9275" marR="9275" marT="927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0 </a:t>
                      </a:r>
                    </a:p>
                  </a:txBody>
                  <a:tcPr marL="9275" marR="9275" marT="927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76.268</a:t>
                      </a:r>
                    </a:p>
                  </a:txBody>
                  <a:tcPr marL="9275" marR="9275" marT="927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100,0%</a:t>
                      </a:r>
                    </a:p>
                  </a:txBody>
                  <a:tcPr marL="9275" marR="9275" marT="927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100,0%</a:t>
                      </a:r>
                    </a:p>
                  </a:txBody>
                  <a:tcPr marL="9275" marR="9275" marT="927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5490">
                <a:tc>
                  <a:txBody>
                    <a:bodyPr/>
                    <a:lstStyle/>
                    <a:p>
                      <a:pPr algn="ctr" fontAlgn="ctr"/>
                      <a:r>
                        <a:rPr lang="es-CL" sz="800" b="0" i="1" u="none" strike="noStrike">
                          <a:solidFill>
                            <a:srgbClr val="000000"/>
                          </a:solidFill>
                          <a:effectLst/>
                          <a:latin typeface="Calibri"/>
                        </a:rPr>
                        <a:t>  </a:t>
                      </a:r>
                    </a:p>
                  </a:txBody>
                  <a:tcPr marL="9275" marR="9275" marT="927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07 </a:t>
                      </a:r>
                    </a:p>
                  </a:txBody>
                  <a:tcPr marL="9275" marR="9275" marT="927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275" marR="9275" marT="927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Deuda Flotante                                                                  </a:t>
                      </a:r>
                    </a:p>
                  </a:txBody>
                  <a:tcPr marL="9275" marR="9275" marT="927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10 </a:t>
                      </a:r>
                    </a:p>
                  </a:txBody>
                  <a:tcPr marL="9275" marR="9275" marT="927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1.606.215 </a:t>
                      </a:r>
                    </a:p>
                  </a:txBody>
                  <a:tcPr marL="9275" marR="9275" marT="927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1.606.205 </a:t>
                      </a:r>
                    </a:p>
                  </a:txBody>
                  <a:tcPr marL="9275" marR="9275" marT="927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1.692.225</a:t>
                      </a:r>
                    </a:p>
                  </a:txBody>
                  <a:tcPr marL="9275" marR="9275" marT="927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16922250,0%</a:t>
                      </a:r>
                    </a:p>
                  </a:txBody>
                  <a:tcPr marL="9275" marR="9275" marT="927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1" u="none" strike="noStrike" dirty="0">
                          <a:solidFill>
                            <a:srgbClr val="000000"/>
                          </a:solidFill>
                          <a:effectLst/>
                          <a:latin typeface="Calibri"/>
                        </a:rPr>
                        <a:t>105,4%</a:t>
                      </a:r>
                    </a:p>
                  </a:txBody>
                  <a:tcPr marL="9275" marR="9275" marT="927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bl>
          </a:graphicData>
        </a:graphic>
      </p:graphicFrame>
    </p:spTree>
    <p:extLst>
      <p:ext uri="{BB962C8B-B14F-4D97-AF65-F5344CB8AC3E}">
        <p14:creationId xmlns:p14="http://schemas.microsoft.com/office/powerpoint/2010/main" val="19995115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1140362" y="5949280"/>
            <a:ext cx="6696426" cy="365125"/>
          </a:xfrm>
        </p:spPr>
        <p:txBody>
          <a:bodyPr/>
          <a:lstStyle/>
          <a:p>
            <a:r>
              <a:rPr lang="es-CL" sz="1050" b="1" dirty="0">
                <a:solidFill>
                  <a:prstClr val="black"/>
                </a:solidFill>
              </a:rPr>
              <a:t>Fuente</a:t>
            </a:r>
            <a:r>
              <a:rPr lang="es-CL" sz="1050" dirty="0">
                <a:solidFill>
                  <a:prstClr val="black"/>
                </a:solidFill>
              </a:rPr>
              <a:t>: Elaboración </a:t>
            </a:r>
            <a:r>
              <a:rPr lang="es-CL" sz="1050" dirty="0" smtClean="0">
                <a:solidFill>
                  <a:prstClr val="black"/>
                </a:solidFill>
              </a:rPr>
              <a:t>propia en </a:t>
            </a:r>
            <a:r>
              <a:rPr lang="es-CL" sz="1050" dirty="0">
                <a:solidFill>
                  <a:prstClr val="black"/>
                </a:solidFill>
              </a:rPr>
              <a:t>base </a:t>
            </a:r>
            <a:r>
              <a:rPr lang="es-CL" sz="1050" dirty="0" smtClean="0">
                <a:solidFill>
                  <a:prstClr val="black"/>
                </a:solidFill>
              </a:rPr>
              <a:t> a Informes de </a:t>
            </a:r>
            <a:r>
              <a:rPr lang="es-CL" sz="1050" dirty="0">
                <a:solidFill>
                  <a:prstClr val="black"/>
                </a:solidFill>
              </a:rPr>
              <a:t>e</a:t>
            </a:r>
            <a:r>
              <a:rPr lang="es-CL" sz="1050" dirty="0" smtClean="0">
                <a:solidFill>
                  <a:prstClr val="black"/>
                </a:solidFill>
              </a:rPr>
              <a:t>jecución </a:t>
            </a:r>
            <a:r>
              <a:rPr lang="es-CL" sz="1050" dirty="0">
                <a:solidFill>
                  <a:prstClr val="black"/>
                </a:solidFill>
              </a:rPr>
              <a:t>p</a:t>
            </a:r>
            <a:r>
              <a:rPr lang="es-CL" sz="1050" dirty="0" smtClean="0">
                <a:solidFill>
                  <a:prstClr val="black"/>
                </a:solidFill>
              </a:rPr>
              <a:t>resupuestaria mensual de DIPRES</a:t>
            </a:r>
            <a:endParaRPr lang="es-CL" sz="1050" dirty="0">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7</a:t>
            </a:fld>
            <a:endParaRPr lang="es-CL">
              <a:solidFill>
                <a:prstClr val="black">
                  <a:tint val="75000"/>
                </a:prstClr>
              </a:solidFill>
            </a:endParaRPr>
          </a:p>
        </p:txBody>
      </p:sp>
      <p:sp>
        <p:nvSpPr>
          <p:cNvPr id="7" name="1 Título"/>
          <p:cNvSpPr txBox="1">
            <a:spLocks/>
          </p:cNvSpPr>
          <p:nvPr/>
        </p:nvSpPr>
        <p:spPr>
          <a:xfrm>
            <a:off x="383176" y="548680"/>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prstClr val="black"/>
                </a:solidFill>
                <a:ea typeface="Verdana" pitchFamily="34" charset="0"/>
                <a:cs typeface="Verdana" pitchFamily="34" charset="0"/>
              </a:rPr>
              <a:t>Ejecución Presupuestaria de </a:t>
            </a:r>
            <a:r>
              <a:rPr lang="es-CL" sz="1800" b="1" dirty="0" smtClean="0">
                <a:solidFill>
                  <a:prstClr val="black"/>
                </a:solidFill>
                <a:ea typeface="Verdana" pitchFamily="34" charset="0"/>
                <a:cs typeface="Verdana" pitchFamily="34" charset="0"/>
              </a:rPr>
              <a:t>Gastos Acumulada al Mes de </a:t>
            </a:r>
            <a:r>
              <a:rPr lang="es-CL" sz="1800" b="1" dirty="0" smtClean="0">
                <a:solidFill>
                  <a:prstClr val="black"/>
                </a:solidFill>
                <a:ea typeface="Verdana" pitchFamily="34" charset="0"/>
                <a:cs typeface="Verdana" pitchFamily="34" charset="0"/>
              </a:rPr>
              <a:t>Diciembre </a:t>
            </a:r>
            <a:r>
              <a:rPr lang="es-CL" sz="1800" b="1" dirty="0">
                <a:solidFill>
                  <a:prstClr val="black"/>
                </a:solidFill>
                <a:ea typeface="Verdana" pitchFamily="34" charset="0"/>
                <a:cs typeface="Verdana" pitchFamily="34" charset="0"/>
              </a:rPr>
              <a:t>de 2016 </a:t>
            </a:r>
            <a:br>
              <a:rPr lang="es-CL" sz="1800" b="1" dirty="0">
                <a:solidFill>
                  <a:prstClr val="black"/>
                </a:solidFill>
                <a:ea typeface="Verdana" pitchFamily="34" charset="0"/>
                <a:cs typeface="Verdana" pitchFamily="34" charset="0"/>
              </a:rPr>
            </a:br>
            <a:r>
              <a:rPr lang="es-CL" sz="1800" b="1" dirty="0" smtClean="0">
                <a:solidFill>
                  <a:prstClr val="black"/>
                </a:solidFill>
                <a:ea typeface="Verdana" pitchFamily="34" charset="0"/>
                <a:cs typeface="Verdana" pitchFamily="34" charset="0"/>
              </a:rPr>
              <a:t>Partida 24, Capítulo </a:t>
            </a:r>
            <a:r>
              <a:rPr lang="es-CL" sz="1800" b="1" dirty="0">
                <a:solidFill>
                  <a:prstClr val="black"/>
                </a:solidFill>
                <a:ea typeface="Verdana" pitchFamily="34" charset="0"/>
                <a:cs typeface="Verdana" pitchFamily="34" charset="0"/>
              </a:rPr>
              <a:t>01, Programa </a:t>
            </a:r>
            <a:r>
              <a:rPr lang="es-CL" sz="1800" b="1" dirty="0" smtClean="0">
                <a:solidFill>
                  <a:prstClr val="black"/>
                </a:solidFill>
                <a:ea typeface="Verdana" pitchFamily="34" charset="0"/>
                <a:cs typeface="Verdana" pitchFamily="34" charset="0"/>
              </a:rPr>
              <a:t>03</a:t>
            </a:r>
            <a:r>
              <a:rPr lang="es-CL" sz="1800" b="1" dirty="0">
                <a:solidFill>
                  <a:prstClr val="black"/>
                </a:solidFill>
                <a:ea typeface="Verdana" pitchFamily="34" charset="0"/>
                <a:cs typeface="Verdana" pitchFamily="34" charset="0"/>
              </a:rPr>
              <a:t>: APOYO AL DESARROLLO DE ENERGÍAS RENOVABLES NO CONVENCIONALES</a:t>
            </a:r>
          </a:p>
        </p:txBody>
      </p:sp>
      <p:sp>
        <p:nvSpPr>
          <p:cNvPr id="8" name="1 Título"/>
          <p:cNvSpPr txBox="1">
            <a:spLocks/>
          </p:cNvSpPr>
          <p:nvPr/>
        </p:nvSpPr>
        <p:spPr>
          <a:xfrm>
            <a:off x="1138368" y="1570044"/>
            <a:ext cx="7034032" cy="383332"/>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2016                                                                                                </a:t>
            </a:r>
            <a:endParaRPr lang="es-CL" sz="1600" b="1" dirty="0">
              <a:solidFill>
                <a:prstClr val="black"/>
              </a:solidFill>
              <a:ea typeface="Verdana" pitchFamily="34" charset="0"/>
              <a:cs typeface="Verdana" pitchFamily="34" charset="0"/>
            </a:endParaRPr>
          </a:p>
        </p:txBody>
      </p:sp>
      <p:graphicFrame>
        <p:nvGraphicFramePr>
          <p:cNvPr id="2" name="1 Tabla"/>
          <p:cNvGraphicFramePr>
            <a:graphicFrameLocks noGrp="1"/>
          </p:cNvGraphicFramePr>
          <p:nvPr/>
        </p:nvGraphicFramePr>
        <p:xfrm>
          <a:off x="920750" y="1912779"/>
          <a:ext cx="7302500" cy="3900805"/>
        </p:xfrm>
        <a:graphic>
          <a:graphicData uri="http://schemas.openxmlformats.org/drawingml/2006/table">
            <a:tbl>
              <a:tblPr/>
              <a:tblGrid>
                <a:gridCol w="342900"/>
                <a:gridCol w="317500"/>
                <a:gridCol w="317500"/>
                <a:gridCol w="2159000"/>
                <a:gridCol w="685800"/>
                <a:gridCol w="673100"/>
                <a:gridCol w="660400"/>
                <a:gridCol w="596900"/>
                <a:gridCol w="787400"/>
                <a:gridCol w="762000"/>
              </a:tblGrid>
              <a:tr h="190500">
                <a:tc>
                  <a:txBody>
                    <a:bodyPr/>
                    <a:lstStyle/>
                    <a:p>
                      <a:pPr algn="l" fontAlgn="ctr"/>
                      <a:r>
                        <a:rPr lang="es-CL" sz="900" b="1" i="0" u="none" strike="noStrike">
                          <a:solidFill>
                            <a:srgbClr val="FFFFFF"/>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900" b="1" i="0" u="none" strike="noStrike">
                          <a:solidFill>
                            <a:srgbClr val="FFFFFF"/>
                          </a:solidFill>
                          <a:effectLst/>
                          <a:latin typeface="Calibri"/>
                        </a:rPr>
                        <a:t>Presupuesto 2016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900" b="1" i="0" u="none" strike="noStrike">
                          <a:solidFill>
                            <a:srgbClr val="FFFFFF"/>
                          </a:solidFill>
                          <a:effectLst/>
                          <a:latin typeface="Calibri"/>
                        </a:rPr>
                        <a:t>Ejecución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r>
              <a:tr h="304800">
                <a:tc>
                  <a:txBody>
                    <a:bodyPr/>
                    <a:lstStyle/>
                    <a:p>
                      <a:pPr algn="l" fontAlgn="ctr"/>
                      <a:r>
                        <a:rPr lang="es-CL" sz="900" b="1" i="0" u="none" strike="noStrike">
                          <a:solidFill>
                            <a:srgbClr val="FFFFFF"/>
                          </a:solidFill>
                          <a:effectLst/>
                          <a:latin typeface="Calibri"/>
                        </a:rPr>
                        <a:t>Subt.</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Ítem</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Asig.</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Clasificación Económica</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Ley 2016</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Vigente</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Variación</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Ejecución Acumulada</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Ley 2016</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Ppto. Vigente</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r>
              <a:tr h="190500">
                <a:tc>
                  <a:txBody>
                    <a:bodyPr/>
                    <a:lstStyle/>
                    <a:p>
                      <a:pPr algn="l" fontAlgn="ctr"/>
                      <a:r>
                        <a:rPr lang="es-CL" sz="11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0"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0"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10.024.872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7.162.326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-2.862.546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7.131.563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71,1%</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99,6%</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 EN PERSONAL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379.369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335.006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-44.363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319.493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84,2%</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95,4%</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BIENES Y SERVICIOS DE CONSUMO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70.291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69.131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-1.160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69.117</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98,3%</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TRANSFERENCIAS CORRIENTES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5.877.035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2.867.598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-3.009.437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2.867.588</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48,8%</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02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Al Gobierno Central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1.292.702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891.247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-401.455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891.247</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68,9%</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243205">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002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Corporación de Fomento de la Producción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1.292.702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891.247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-401.455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891.247</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68,9%</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A Otras Entidades Públicas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4.584.333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1.976.351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-2.607.982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1.976.341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43,1%</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28575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003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Apoyo al Desarrollo de Energías Renovables no Convencionales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1.318.234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1.318.234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1.318.224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28575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008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Proyectos Energías Renovables no Convencionales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3.266.099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658.117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-2.607.982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658.117</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20,1%</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304800">
                <a:tc>
                  <a:txBody>
                    <a:bodyPr/>
                    <a:lstStyle/>
                    <a:p>
                      <a:pPr algn="ctr" fontAlgn="ctr"/>
                      <a:r>
                        <a:rPr lang="es-CL" sz="900" b="1" i="0" u="none" strike="noStrike">
                          <a:solidFill>
                            <a:srgbClr val="000000"/>
                          </a:solidFill>
                          <a:effectLst/>
                          <a:latin typeface="Calibri"/>
                        </a:rPr>
                        <a:t>29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ADQUISICIÓN DE ACTIVOS NO FINANCIEROS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2.640.653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2.015.216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-625.437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1.999.990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75,7%</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99,2%</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Máquinas y Equipos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2.640.653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2.015.216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-625.437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1.999.990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75,7%</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99,2%</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33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TRANSFERENCIAS DE CAPITAL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1.057.514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1.057.514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1.057.514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02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Al Gobierno Central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1.057.514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1.057.514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1.057.514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001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Subsecretaría de Vivienda y Urbanismo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1.057.514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1.057.514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1.057.514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34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SERVICIO DE LA DEUDA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817.861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817.851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817.861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8178610,0%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Deuda Flotante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10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817.861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817.851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817.861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8178610,0%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1" u="none" strike="noStrike" dirty="0">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bl>
          </a:graphicData>
        </a:graphic>
      </p:graphicFrame>
    </p:spTree>
    <p:extLst>
      <p:ext uri="{BB962C8B-B14F-4D97-AF65-F5344CB8AC3E}">
        <p14:creationId xmlns:p14="http://schemas.microsoft.com/office/powerpoint/2010/main" val="12696825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924410" y="5733256"/>
            <a:ext cx="7155518" cy="365125"/>
          </a:xfrm>
        </p:spPr>
        <p:txBody>
          <a:bodyPr/>
          <a:lstStyle/>
          <a:p>
            <a:r>
              <a:rPr lang="es-CL" sz="1050" b="1" dirty="0">
                <a:solidFill>
                  <a:prstClr val="black"/>
                </a:solidFill>
              </a:rPr>
              <a:t>Fuente</a:t>
            </a:r>
            <a:r>
              <a:rPr lang="es-CL" sz="1050" dirty="0">
                <a:solidFill>
                  <a:prstClr val="black"/>
                </a:solidFill>
              </a:rPr>
              <a:t>: Elaboración </a:t>
            </a:r>
            <a:r>
              <a:rPr lang="es-CL" sz="1050" dirty="0" smtClean="0">
                <a:solidFill>
                  <a:prstClr val="black"/>
                </a:solidFill>
              </a:rPr>
              <a:t>propia en </a:t>
            </a:r>
            <a:r>
              <a:rPr lang="es-CL" sz="1050" dirty="0">
                <a:solidFill>
                  <a:prstClr val="black"/>
                </a:solidFill>
              </a:rPr>
              <a:t>base </a:t>
            </a:r>
            <a:r>
              <a:rPr lang="es-CL" sz="1050" dirty="0" smtClean="0">
                <a:solidFill>
                  <a:prstClr val="black"/>
                </a:solidFill>
              </a:rPr>
              <a:t> a Informes de </a:t>
            </a:r>
            <a:r>
              <a:rPr lang="es-CL" sz="1050" dirty="0">
                <a:solidFill>
                  <a:prstClr val="black"/>
                </a:solidFill>
              </a:rPr>
              <a:t>e</a:t>
            </a:r>
            <a:r>
              <a:rPr lang="es-CL" sz="1050" dirty="0" smtClean="0">
                <a:solidFill>
                  <a:prstClr val="black"/>
                </a:solidFill>
              </a:rPr>
              <a:t>jecución </a:t>
            </a:r>
            <a:r>
              <a:rPr lang="es-CL" sz="1050" dirty="0">
                <a:solidFill>
                  <a:prstClr val="black"/>
                </a:solidFill>
              </a:rPr>
              <a:t>p</a:t>
            </a:r>
            <a:r>
              <a:rPr lang="es-CL" sz="1050" dirty="0" smtClean="0">
                <a:solidFill>
                  <a:prstClr val="black"/>
                </a:solidFill>
              </a:rPr>
              <a:t>resupuestaria mensual de DIPRES</a:t>
            </a:r>
            <a:endParaRPr lang="es-CL" sz="1050" dirty="0">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8</a:t>
            </a:fld>
            <a:endParaRPr lang="es-CL">
              <a:solidFill>
                <a:prstClr val="black">
                  <a:tint val="75000"/>
                </a:prstClr>
              </a:solidFill>
            </a:endParaRPr>
          </a:p>
        </p:txBody>
      </p:sp>
      <p:sp>
        <p:nvSpPr>
          <p:cNvPr id="7" name="1 Título"/>
          <p:cNvSpPr txBox="1">
            <a:spLocks/>
          </p:cNvSpPr>
          <p:nvPr/>
        </p:nvSpPr>
        <p:spPr>
          <a:xfrm>
            <a:off x="38317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prstClr val="black"/>
                </a:solidFill>
                <a:ea typeface="Verdana" pitchFamily="34" charset="0"/>
                <a:cs typeface="Verdana" pitchFamily="34" charset="0"/>
              </a:rPr>
              <a:t>Ejecución Presupuestaria de </a:t>
            </a:r>
            <a:r>
              <a:rPr lang="es-CL" sz="1800" b="1" dirty="0" smtClean="0">
                <a:solidFill>
                  <a:prstClr val="black"/>
                </a:solidFill>
                <a:ea typeface="Verdana" pitchFamily="34" charset="0"/>
                <a:cs typeface="Verdana" pitchFamily="34" charset="0"/>
              </a:rPr>
              <a:t>Gastos Acumulada al Mes de </a:t>
            </a:r>
            <a:r>
              <a:rPr lang="es-CL" sz="1800" b="1" dirty="0" smtClean="0">
                <a:solidFill>
                  <a:prstClr val="black"/>
                </a:solidFill>
                <a:ea typeface="Verdana" pitchFamily="34" charset="0"/>
                <a:cs typeface="Verdana" pitchFamily="34" charset="0"/>
              </a:rPr>
              <a:t>Diciembre </a:t>
            </a:r>
            <a:r>
              <a:rPr lang="es-CL" sz="1800" b="1" dirty="0">
                <a:solidFill>
                  <a:prstClr val="black"/>
                </a:solidFill>
                <a:ea typeface="Verdana" pitchFamily="34" charset="0"/>
                <a:cs typeface="Verdana" pitchFamily="34" charset="0"/>
              </a:rPr>
              <a:t>de 2016 </a:t>
            </a:r>
            <a:br>
              <a:rPr lang="es-CL" sz="1800" b="1" dirty="0">
                <a:solidFill>
                  <a:prstClr val="black"/>
                </a:solidFill>
                <a:ea typeface="Verdana" pitchFamily="34" charset="0"/>
                <a:cs typeface="Verdana" pitchFamily="34" charset="0"/>
              </a:rPr>
            </a:br>
            <a:r>
              <a:rPr lang="es-CL" sz="1800" b="1" dirty="0" smtClean="0">
                <a:solidFill>
                  <a:prstClr val="black"/>
                </a:solidFill>
                <a:ea typeface="Verdana" pitchFamily="34" charset="0"/>
                <a:cs typeface="Verdana" pitchFamily="34" charset="0"/>
              </a:rPr>
              <a:t>Partida 24, Capítulo 01, </a:t>
            </a:r>
            <a:r>
              <a:rPr lang="es-CL" sz="1800" b="1" dirty="0">
                <a:solidFill>
                  <a:prstClr val="black"/>
                </a:solidFill>
                <a:ea typeface="Verdana" pitchFamily="34" charset="0"/>
                <a:cs typeface="Verdana" pitchFamily="34" charset="0"/>
              </a:rPr>
              <a:t>Programa </a:t>
            </a:r>
            <a:r>
              <a:rPr lang="es-CL" sz="1800" b="1" dirty="0" smtClean="0">
                <a:solidFill>
                  <a:prstClr val="black"/>
                </a:solidFill>
                <a:ea typeface="Verdana" pitchFamily="34" charset="0"/>
                <a:cs typeface="Verdana" pitchFamily="34" charset="0"/>
              </a:rPr>
              <a:t>04</a:t>
            </a:r>
            <a:r>
              <a:rPr lang="es-CL" sz="1800" b="1" dirty="0">
                <a:solidFill>
                  <a:prstClr val="black"/>
                </a:solidFill>
                <a:ea typeface="Verdana" pitchFamily="34" charset="0"/>
                <a:cs typeface="Verdana" pitchFamily="34" charset="0"/>
              </a:rPr>
              <a:t>: PROGRAMA ENERGIZACIÓN RURAL Y SOCIAL</a:t>
            </a:r>
          </a:p>
        </p:txBody>
      </p:sp>
      <p:sp>
        <p:nvSpPr>
          <p:cNvPr id="8" name="1 Título"/>
          <p:cNvSpPr txBox="1">
            <a:spLocks/>
          </p:cNvSpPr>
          <p:nvPr/>
        </p:nvSpPr>
        <p:spPr>
          <a:xfrm>
            <a:off x="910816" y="1521637"/>
            <a:ext cx="7155518"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spcBef>
                <a:spcPts val="0"/>
              </a:spcBef>
            </a:pPr>
            <a:r>
              <a:rPr lang="es-CL" sz="1600" b="1" dirty="0">
                <a:solidFill>
                  <a:prstClr val="black"/>
                </a:solidFill>
                <a:ea typeface="Verdana" pitchFamily="34" charset="0"/>
                <a:cs typeface="Verdana" pitchFamily="34" charset="0"/>
              </a:rPr>
              <a:t>en miles de pesos de 2016</a:t>
            </a:r>
          </a:p>
        </p:txBody>
      </p:sp>
      <p:graphicFrame>
        <p:nvGraphicFramePr>
          <p:cNvPr id="2" name="1 Tabla"/>
          <p:cNvGraphicFramePr>
            <a:graphicFrameLocks noGrp="1"/>
          </p:cNvGraphicFramePr>
          <p:nvPr/>
        </p:nvGraphicFramePr>
        <p:xfrm>
          <a:off x="933450" y="2224881"/>
          <a:ext cx="7277100" cy="3276600"/>
        </p:xfrm>
        <a:graphic>
          <a:graphicData uri="http://schemas.openxmlformats.org/drawingml/2006/table">
            <a:tbl>
              <a:tblPr/>
              <a:tblGrid>
                <a:gridCol w="342900"/>
                <a:gridCol w="317500"/>
                <a:gridCol w="317500"/>
                <a:gridCol w="2108200"/>
                <a:gridCol w="673100"/>
                <a:gridCol w="660400"/>
                <a:gridCol w="647700"/>
                <a:gridCol w="622300"/>
                <a:gridCol w="774700"/>
                <a:gridCol w="812800"/>
              </a:tblGrid>
              <a:tr h="190500">
                <a:tc>
                  <a:txBody>
                    <a:bodyPr/>
                    <a:lstStyle/>
                    <a:p>
                      <a:pPr algn="l" fontAlgn="ctr"/>
                      <a:r>
                        <a:rPr lang="es-CL" sz="900" b="1" i="0" u="none" strike="noStrike">
                          <a:solidFill>
                            <a:srgbClr val="FFFFFF"/>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900" b="1" i="0" u="none" strike="noStrike">
                          <a:solidFill>
                            <a:srgbClr val="FFFFFF"/>
                          </a:solidFill>
                          <a:effectLst/>
                          <a:latin typeface="Calibri"/>
                        </a:rPr>
                        <a:t>Presupuesto 2016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900" b="1" i="0" u="none" strike="noStrike">
                          <a:solidFill>
                            <a:srgbClr val="FFFFFF"/>
                          </a:solidFill>
                          <a:effectLst/>
                          <a:latin typeface="Calibri"/>
                        </a:rPr>
                        <a:t>Ejecución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r>
              <a:tr h="304800">
                <a:tc>
                  <a:txBody>
                    <a:bodyPr/>
                    <a:lstStyle/>
                    <a:p>
                      <a:pPr algn="l" fontAlgn="ctr"/>
                      <a:r>
                        <a:rPr lang="es-CL" sz="900" b="1" i="0" u="none" strike="noStrike">
                          <a:solidFill>
                            <a:srgbClr val="FFFFFF"/>
                          </a:solidFill>
                          <a:effectLst/>
                          <a:latin typeface="Calibri"/>
                        </a:rPr>
                        <a:t>Subt.</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Ítem</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Asig.</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Clasificación Económica</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Ley 2016</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Vigente</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Variación</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Ejecución Acumulada</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Ley 2016</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Ppto. Vigente</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r>
              <a:tr h="190500">
                <a:tc>
                  <a:txBody>
                    <a:bodyPr/>
                    <a:lstStyle/>
                    <a:p>
                      <a:pPr algn="l" fontAlgn="ctr"/>
                      <a:r>
                        <a:rPr lang="es-CL" sz="11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0"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0"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7.869.938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8.959.691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1.089.753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8.957.286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113,8%</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 EN PERSONAL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194.177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191.821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-2.356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190.215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98,0%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99,2%</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BIENES Y SERVICIOS DE CONSUMO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234.329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125.463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-108.866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125.464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53,5%</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TRANSFERENCIAS CORRIENTES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1.754.220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1.859.220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105.000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1.858.619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1" u="none" strike="noStrike">
                          <a:solidFill>
                            <a:srgbClr val="000000"/>
                          </a:solidFill>
                          <a:effectLst/>
                          <a:latin typeface="Calibri"/>
                        </a:rPr>
                        <a:t>106,0%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1"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A Otras Entidades Públicas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1.754.220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1.859.220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105.000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1.858.619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106,0%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28575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004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Aplicación Programa Energización Rural y Social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1.754.220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1.859.220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105.000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1.858.619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106,0%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304800">
                <a:tc>
                  <a:txBody>
                    <a:bodyPr/>
                    <a:lstStyle/>
                    <a:p>
                      <a:pPr algn="ctr" fontAlgn="ctr"/>
                      <a:r>
                        <a:rPr lang="es-CL" sz="900" b="1" i="0" u="none" strike="noStrike">
                          <a:solidFill>
                            <a:srgbClr val="000000"/>
                          </a:solidFill>
                          <a:effectLst/>
                          <a:latin typeface="Calibri"/>
                        </a:rPr>
                        <a:t>29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ADQUISICIÓN DE ACTIVOS NO FINANCIEROS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2.076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2.076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2.072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99,8%</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99,8%</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Máquinas y Equipos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2.076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2.076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2.072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99,8%</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99,8%</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33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TRANSFERENCIAS DE CAPITAL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5.685.126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5.685.126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5.685.126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02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Al Gobierno Central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5.685.126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5.685.126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5.685.126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28575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002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Subsecretaría de Desarrollo Regional y Administrativo - Programa 05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5.685.126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5.685.126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5.685.126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34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SERVICIO DE LA DEUDA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1.095.985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1.095.975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1.095.790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10957900,0%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Deuda Flotante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10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1.095.985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1.095.975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1.095.790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10957900,0%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1" u="none" strike="noStrike" dirty="0">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bl>
          </a:graphicData>
        </a:graphic>
      </p:graphicFrame>
    </p:spTree>
    <p:extLst>
      <p:ext uri="{BB962C8B-B14F-4D97-AF65-F5344CB8AC3E}">
        <p14:creationId xmlns:p14="http://schemas.microsoft.com/office/powerpoint/2010/main" val="22009463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901360" y="6165304"/>
            <a:ext cx="7174429" cy="365125"/>
          </a:xfrm>
        </p:spPr>
        <p:txBody>
          <a:bodyPr/>
          <a:lstStyle/>
          <a:p>
            <a:r>
              <a:rPr lang="es-CL" sz="1050" b="1" dirty="0">
                <a:solidFill>
                  <a:prstClr val="black"/>
                </a:solidFill>
              </a:rPr>
              <a:t>Fuente</a:t>
            </a:r>
            <a:r>
              <a:rPr lang="es-CL" sz="1050" dirty="0">
                <a:solidFill>
                  <a:prstClr val="black"/>
                </a:solidFill>
              </a:rPr>
              <a:t>: Elaboración </a:t>
            </a:r>
            <a:r>
              <a:rPr lang="es-CL" sz="1050" dirty="0" smtClean="0">
                <a:solidFill>
                  <a:prstClr val="black"/>
                </a:solidFill>
              </a:rPr>
              <a:t>propia en </a:t>
            </a:r>
            <a:r>
              <a:rPr lang="es-CL" sz="1050" dirty="0">
                <a:solidFill>
                  <a:prstClr val="black"/>
                </a:solidFill>
              </a:rPr>
              <a:t>base </a:t>
            </a:r>
            <a:r>
              <a:rPr lang="es-CL" sz="1050" dirty="0" smtClean="0">
                <a:solidFill>
                  <a:prstClr val="black"/>
                </a:solidFill>
              </a:rPr>
              <a:t> a Informes de </a:t>
            </a:r>
            <a:r>
              <a:rPr lang="es-CL" sz="1050" dirty="0">
                <a:solidFill>
                  <a:prstClr val="black"/>
                </a:solidFill>
              </a:rPr>
              <a:t>e</a:t>
            </a:r>
            <a:r>
              <a:rPr lang="es-CL" sz="1050" dirty="0" smtClean="0">
                <a:solidFill>
                  <a:prstClr val="black"/>
                </a:solidFill>
              </a:rPr>
              <a:t>jecución </a:t>
            </a:r>
            <a:r>
              <a:rPr lang="es-CL" sz="1050" dirty="0">
                <a:solidFill>
                  <a:prstClr val="black"/>
                </a:solidFill>
              </a:rPr>
              <a:t>p</a:t>
            </a:r>
            <a:r>
              <a:rPr lang="es-CL" sz="1050" dirty="0" smtClean="0">
                <a:solidFill>
                  <a:prstClr val="black"/>
                </a:solidFill>
              </a:rPr>
              <a:t>resupuestaria mensual de DIPRES</a:t>
            </a:r>
            <a:endParaRPr lang="es-CL" sz="1050" dirty="0">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9</a:t>
            </a:fld>
            <a:endParaRPr lang="es-CL">
              <a:solidFill>
                <a:prstClr val="black">
                  <a:tint val="75000"/>
                </a:prstClr>
              </a:solidFill>
            </a:endParaRPr>
          </a:p>
        </p:txBody>
      </p:sp>
      <p:sp>
        <p:nvSpPr>
          <p:cNvPr id="7" name="1 Título"/>
          <p:cNvSpPr txBox="1">
            <a:spLocks/>
          </p:cNvSpPr>
          <p:nvPr/>
        </p:nvSpPr>
        <p:spPr>
          <a:xfrm>
            <a:off x="38317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prstClr val="black"/>
                </a:solidFill>
                <a:ea typeface="Verdana" pitchFamily="34" charset="0"/>
                <a:cs typeface="Verdana" pitchFamily="34" charset="0"/>
              </a:rPr>
              <a:t>Ejecución Presupuestaria de </a:t>
            </a:r>
            <a:r>
              <a:rPr lang="es-CL" sz="1800" b="1" dirty="0" smtClean="0">
                <a:solidFill>
                  <a:prstClr val="black"/>
                </a:solidFill>
                <a:ea typeface="Verdana" pitchFamily="34" charset="0"/>
                <a:cs typeface="Verdana" pitchFamily="34" charset="0"/>
              </a:rPr>
              <a:t>Gastos Acumulada al Mes de </a:t>
            </a:r>
            <a:r>
              <a:rPr lang="es-CL" sz="1800" b="1" dirty="0" smtClean="0">
                <a:solidFill>
                  <a:prstClr val="black"/>
                </a:solidFill>
                <a:ea typeface="Verdana" pitchFamily="34" charset="0"/>
                <a:cs typeface="Verdana" pitchFamily="34" charset="0"/>
              </a:rPr>
              <a:t>Diciembre </a:t>
            </a:r>
            <a:r>
              <a:rPr lang="es-CL" sz="1800" b="1" dirty="0">
                <a:solidFill>
                  <a:prstClr val="black"/>
                </a:solidFill>
                <a:ea typeface="Verdana" pitchFamily="34" charset="0"/>
                <a:cs typeface="Verdana" pitchFamily="34" charset="0"/>
              </a:rPr>
              <a:t>de 2016 </a:t>
            </a:r>
            <a:br>
              <a:rPr lang="es-CL" sz="1800" b="1" dirty="0">
                <a:solidFill>
                  <a:prstClr val="black"/>
                </a:solidFill>
                <a:ea typeface="Verdana" pitchFamily="34" charset="0"/>
                <a:cs typeface="Verdana" pitchFamily="34" charset="0"/>
              </a:rPr>
            </a:br>
            <a:r>
              <a:rPr lang="es-CL" sz="1800" b="1" dirty="0" smtClean="0">
                <a:solidFill>
                  <a:prstClr val="black"/>
                </a:solidFill>
                <a:ea typeface="Verdana" pitchFamily="34" charset="0"/>
                <a:cs typeface="Verdana" pitchFamily="34" charset="0"/>
              </a:rPr>
              <a:t>Partida 24, Capítulo 01, </a:t>
            </a:r>
            <a:r>
              <a:rPr lang="es-CL" sz="1800" b="1" dirty="0">
                <a:solidFill>
                  <a:prstClr val="black"/>
                </a:solidFill>
                <a:ea typeface="Verdana" pitchFamily="34" charset="0"/>
                <a:cs typeface="Verdana" pitchFamily="34" charset="0"/>
              </a:rPr>
              <a:t>Programa </a:t>
            </a:r>
            <a:r>
              <a:rPr lang="es-CL" sz="1800" b="1" dirty="0" smtClean="0">
                <a:solidFill>
                  <a:prstClr val="black"/>
                </a:solidFill>
                <a:ea typeface="Verdana" pitchFamily="34" charset="0"/>
                <a:cs typeface="Verdana" pitchFamily="34" charset="0"/>
              </a:rPr>
              <a:t>05</a:t>
            </a:r>
            <a:r>
              <a:rPr lang="es-CL" sz="1800" b="1" dirty="0">
                <a:solidFill>
                  <a:prstClr val="black"/>
                </a:solidFill>
                <a:ea typeface="Verdana" pitchFamily="34" charset="0"/>
                <a:cs typeface="Verdana" pitchFamily="34" charset="0"/>
              </a:rPr>
              <a:t>: PLAN DE ACCIÓN DE EFICIENCIA ENERGÉTICA</a:t>
            </a:r>
          </a:p>
        </p:txBody>
      </p:sp>
      <p:sp>
        <p:nvSpPr>
          <p:cNvPr id="8" name="1 Título"/>
          <p:cNvSpPr txBox="1">
            <a:spLocks/>
          </p:cNvSpPr>
          <p:nvPr/>
        </p:nvSpPr>
        <p:spPr>
          <a:xfrm>
            <a:off x="734005" y="1265963"/>
            <a:ext cx="7200800" cy="315643"/>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spcBef>
                <a:spcPts val="0"/>
              </a:spcBef>
            </a:pPr>
            <a:r>
              <a:rPr lang="es-CL" sz="1600" b="1" dirty="0">
                <a:solidFill>
                  <a:prstClr val="black"/>
                </a:solidFill>
                <a:ea typeface="Verdana" pitchFamily="34" charset="0"/>
                <a:cs typeface="Verdana" pitchFamily="34" charset="0"/>
              </a:rPr>
              <a:t>en miles de pesos de 2016</a:t>
            </a:r>
          </a:p>
        </p:txBody>
      </p:sp>
      <p:graphicFrame>
        <p:nvGraphicFramePr>
          <p:cNvPr id="2" name="1 Tabla"/>
          <p:cNvGraphicFramePr>
            <a:graphicFrameLocks noGrp="1"/>
          </p:cNvGraphicFramePr>
          <p:nvPr/>
        </p:nvGraphicFramePr>
        <p:xfrm>
          <a:off x="1069767" y="1600197"/>
          <a:ext cx="7004466" cy="4525970"/>
        </p:xfrm>
        <a:graphic>
          <a:graphicData uri="http://schemas.openxmlformats.org/drawingml/2006/table">
            <a:tbl>
              <a:tblPr/>
              <a:tblGrid>
                <a:gridCol w="323283"/>
                <a:gridCol w="299336"/>
                <a:gridCol w="299336"/>
                <a:gridCol w="2023512"/>
                <a:gridCol w="670513"/>
                <a:gridCol w="646566"/>
                <a:gridCol w="634593"/>
                <a:gridCol w="610646"/>
                <a:gridCol w="730380"/>
                <a:gridCol w="766301"/>
              </a:tblGrid>
              <a:tr h="179602">
                <a:tc>
                  <a:txBody>
                    <a:bodyPr/>
                    <a:lstStyle/>
                    <a:p>
                      <a:pPr algn="l" fontAlgn="ctr"/>
                      <a:r>
                        <a:rPr lang="es-CL" sz="800" b="1" i="0" u="none" strike="noStrike">
                          <a:solidFill>
                            <a:srgbClr val="FFFFFF"/>
                          </a:solidFill>
                          <a:effectLst/>
                          <a:latin typeface="Calibri"/>
                        </a:rPr>
                        <a:t> </a:t>
                      </a:r>
                    </a:p>
                  </a:txBody>
                  <a:tcPr marL="8980" marR="8980" marT="8980"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a:rPr>
                        <a:t> </a:t>
                      </a:r>
                    </a:p>
                  </a:txBody>
                  <a:tcPr marL="8980" marR="8980" marT="8980"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a:rPr>
                        <a:t> </a:t>
                      </a:r>
                    </a:p>
                  </a:txBody>
                  <a:tcPr marL="8980" marR="8980" marT="8980"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a:rPr>
                        <a:t> </a:t>
                      </a:r>
                    </a:p>
                  </a:txBody>
                  <a:tcPr marL="8980" marR="8980" marT="898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800" b="1" i="0" u="none" strike="noStrike">
                          <a:solidFill>
                            <a:srgbClr val="FFFFFF"/>
                          </a:solidFill>
                          <a:effectLst/>
                          <a:latin typeface="Calibri"/>
                        </a:rPr>
                        <a:t>Presupuesto 2016</a:t>
                      </a:r>
                    </a:p>
                  </a:txBody>
                  <a:tcPr marL="8980" marR="8980" marT="89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800" b="1" i="0" u="none" strike="noStrike">
                          <a:solidFill>
                            <a:srgbClr val="FFFFFF"/>
                          </a:solidFill>
                          <a:effectLst/>
                          <a:latin typeface="Calibri"/>
                        </a:rPr>
                        <a:t>Ejecución</a:t>
                      </a:r>
                    </a:p>
                  </a:txBody>
                  <a:tcPr marL="8980" marR="8980" marT="89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r>
              <a:tr h="287363">
                <a:tc>
                  <a:txBody>
                    <a:bodyPr/>
                    <a:lstStyle/>
                    <a:p>
                      <a:pPr algn="l" fontAlgn="ctr"/>
                      <a:r>
                        <a:rPr lang="es-CL" sz="800" b="1" i="0" u="none" strike="noStrike">
                          <a:solidFill>
                            <a:srgbClr val="FFFFFF"/>
                          </a:solidFill>
                          <a:effectLst/>
                          <a:latin typeface="Calibri"/>
                        </a:rPr>
                        <a:t>Subt.</a:t>
                      </a:r>
                    </a:p>
                  </a:txBody>
                  <a:tcPr marL="8980" marR="8980" marT="898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a:rPr>
                        <a:t>Ítem</a:t>
                      </a:r>
                    </a:p>
                  </a:txBody>
                  <a:tcPr marL="8980" marR="8980" marT="898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a:rPr>
                        <a:t>Asig.</a:t>
                      </a:r>
                    </a:p>
                  </a:txBody>
                  <a:tcPr marL="8980" marR="8980" marT="898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a:rPr>
                        <a:t>Clasificación Económica</a:t>
                      </a:r>
                    </a:p>
                  </a:txBody>
                  <a:tcPr marL="8980" marR="8980" marT="898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a:rPr>
                        <a:t>Ley 2016</a:t>
                      </a:r>
                    </a:p>
                  </a:txBody>
                  <a:tcPr marL="8980" marR="8980" marT="898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a:rPr>
                        <a:t>Vigente</a:t>
                      </a:r>
                    </a:p>
                  </a:txBody>
                  <a:tcPr marL="8980" marR="8980" marT="898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a:rPr>
                        <a:t>Variación</a:t>
                      </a:r>
                    </a:p>
                  </a:txBody>
                  <a:tcPr marL="8980" marR="8980" marT="898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a:rPr>
                        <a:t>Ejecución Acumulada</a:t>
                      </a:r>
                    </a:p>
                  </a:txBody>
                  <a:tcPr marL="8980" marR="8980" marT="898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a:rPr>
                        <a:t>% de Ejecución Ley 2016</a:t>
                      </a:r>
                    </a:p>
                  </a:txBody>
                  <a:tcPr marL="8980" marR="8980" marT="898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a:rPr>
                        <a:t>% de Ejecución Ppto. Vigente</a:t>
                      </a:r>
                    </a:p>
                  </a:txBody>
                  <a:tcPr marL="8980" marR="8980" marT="898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r>
              <a:tr h="179602">
                <a:tc>
                  <a:txBody>
                    <a:bodyPr/>
                    <a:lstStyle/>
                    <a:p>
                      <a:pPr algn="l" fontAlgn="ctr"/>
                      <a:r>
                        <a:rPr lang="es-CL" sz="1000" b="0" i="0" u="none" strike="noStrike">
                          <a:solidFill>
                            <a:srgbClr val="000000"/>
                          </a:solidFill>
                          <a:effectLst/>
                          <a:latin typeface="Calibri"/>
                        </a:rPr>
                        <a:t> </a:t>
                      </a:r>
                    </a:p>
                  </a:txBody>
                  <a:tcPr marL="8980" marR="8980" marT="898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a:rPr>
                        <a:t> </a:t>
                      </a:r>
                    </a:p>
                  </a:txBody>
                  <a:tcPr marL="8980" marR="8980" marT="898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a:rPr>
                        <a:t> </a:t>
                      </a:r>
                    </a:p>
                  </a:txBody>
                  <a:tcPr marL="8980" marR="8980" marT="898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a:rPr>
                        <a:t>GASTOS</a:t>
                      </a:r>
                    </a:p>
                  </a:txBody>
                  <a:tcPr marL="8980" marR="8980" marT="898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a:rPr>
                        <a:t>19.423.098 </a:t>
                      </a:r>
                    </a:p>
                  </a:txBody>
                  <a:tcPr marL="8980" marR="8980" marT="898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a:rPr>
                        <a:t>27.203.614 </a:t>
                      </a:r>
                    </a:p>
                  </a:txBody>
                  <a:tcPr marL="8980" marR="8980" marT="898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7.780.516 </a:t>
                      </a:r>
                    </a:p>
                  </a:txBody>
                  <a:tcPr marL="8980" marR="8980" marT="898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27.105.519 </a:t>
                      </a:r>
                    </a:p>
                  </a:txBody>
                  <a:tcPr marL="8980" marR="8980" marT="898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139,6%</a:t>
                      </a:r>
                    </a:p>
                  </a:txBody>
                  <a:tcPr marL="8980" marR="8980" marT="898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99,6%</a:t>
                      </a:r>
                    </a:p>
                  </a:txBody>
                  <a:tcPr marL="8980" marR="8980" marT="898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9602">
                <a:tc>
                  <a:txBody>
                    <a:bodyPr/>
                    <a:lstStyle/>
                    <a:p>
                      <a:pPr algn="ctr" fontAlgn="ctr"/>
                      <a:r>
                        <a:rPr lang="es-CL" sz="800" b="1" i="0" u="none" strike="noStrike">
                          <a:solidFill>
                            <a:srgbClr val="000000"/>
                          </a:solidFill>
                          <a:effectLst/>
                          <a:latin typeface="Calibri"/>
                        </a:rPr>
                        <a:t>21</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a:rPr>
                        <a:t>   </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a:rPr>
                        <a:t>    </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a:rPr>
                        <a:t>GASTOS EN PERSONAL                                                              </a:t>
                      </a:r>
                    </a:p>
                  </a:txBody>
                  <a:tcPr marL="8980" marR="8980" marT="898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CE6F1"/>
                    </a:solidFill>
                  </a:tcPr>
                </a:tc>
                <a:tc>
                  <a:txBody>
                    <a:bodyPr/>
                    <a:lstStyle/>
                    <a:p>
                      <a:pPr algn="r" fontAlgn="ctr"/>
                      <a:r>
                        <a:rPr lang="es-CL" sz="800" b="1" i="0" u="none" strike="noStrike">
                          <a:solidFill>
                            <a:srgbClr val="FFFFFF"/>
                          </a:solidFill>
                          <a:effectLst/>
                          <a:latin typeface="Calibri"/>
                        </a:rPr>
                        <a:t>1.332.318 </a:t>
                      </a:r>
                    </a:p>
                  </a:txBody>
                  <a:tcPr marL="8980" marR="8980" marT="898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a:rPr>
                        <a:t>1.630.027 </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297.709 </a:t>
                      </a:r>
                    </a:p>
                  </a:txBody>
                  <a:tcPr marL="8980" marR="8980" marT="898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1.509.190 </a:t>
                      </a:r>
                    </a:p>
                  </a:txBody>
                  <a:tcPr marL="8980" marR="8980" marT="898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113,3%</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92,6%</a:t>
                      </a:r>
                    </a:p>
                  </a:txBody>
                  <a:tcPr marL="8980" marR="8980" marT="898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9602">
                <a:tc>
                  <a:txBody>
                    <a:bodyPr/>
                    <a:lstStyle/>
                    <a:p>
                      <a:pPr algn="ctr" fontAlgn="ctr"/>
                      <a:r>
                        <a:rPr lang="es-CL" sz="800" b="1" i="0" u="none" strike="noStrike">
                          <a:solidFill>
                            <a:srgbClr val="000000"/>
                          </a:solidFill>
                          <a:effectLst/>
                          <a:latin typeface="Calibri"/>
                        </a:rPr>
                        <a:t>22</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a:rPr>
                        <a:t>   </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a:rPr>
                        <a:t>    </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a:rPr>
                        <a:t>BIENES Y SERVICIOS DE CONSUMO                                                   </a:t>
                      </a:r>
                    </a:p>
                  </a:txBody>
                  <a:tcPr marL="8980" marR="8980" marT="8980" marB="0" anchor="ctr">
                    <a:lnL>
                      <a:noFill/>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r" fontAlgn="ctr"/>
                      <a:r>
                        <a:rPr lang="es-CL" sz="800" b="1" i="0" u="none" strike="noStrike">
                          <a:solidFill>
                            <a:srgbClr val="FFFFFF"/>
                          </a:solidFill>
                          <a:effectLst/>
                          <a:latin typeface="Calibri"/>
                        </a:rPr>
                        <a:t>2.174.112 </a:t>
                      </a:r>
                    </a:p>
                  </a:txBody>
                  <a:tcPr marL="8980" marR="8980" marT="898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a:rPr>
                        <a:t>2.103.814 </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-70.298 </a:t>
                      </a:r>
                    </a:p>
                  </a:txBody>
                  <a:tcPr marL="8980" marR="8980" marT="898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2.103.817 </a:t>
                      </a:r>
                    </a:p>
                  </a:txBody>
                  <a:tcPr marL="8980" marR="8980" marT="898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96,8%</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100,0%</a:t>
                      </a:r>
                    </a:p>
                  </a:txBody>
                  <a:tcPr marL="8980" marR="8980" marT="898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9602">
                <a:tc>
                  <a:txBody>
                    <a:bodyPr/>
                    <a:lstStyle/>
                    <a:p>
                      <a:pPr algn="ctr" fontAlgn="ctr"/>
                      <a:r>
                        <a:rPr lang="es-CL" sz="800" b="1" i="0" u="none" strike="noStrike">
                          <a:solidFill>
                            <a:srgbClr val="000000"/>
                          </a:solidFill>
                          <a:effectLst/>
                          <a:latin typeface="Calibri"/>
                        </a:rPr>
                        <a:t>24</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a:rPr>
                        <a:t>   </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a:rPr>
                        <a:t>    </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a:rPr>
                        <a:t>TRANSFERENCIAS CORRIENTES                                                       </a:t>
                      </a:r>
                    </a:p>
                  </a:txBody>
                  <a:tcPr marL="8980" marR="8980" marT="8980"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a:rPr>
                        <a:t>11.049.141 </a:t>
                      </a:r>
                    </a:p>
                  </a:txBody>
                  <a:tcPr marL="8980" marR="8980" marT="898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a:rPr>
                        <a:t>6.519.871 </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-4.529.270 </a:t>
                      </a:r>
                    </a:p>
                  </a:txBody>
                  <a:tcPr marL="8980" marR="8980" marT="898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6.519.419 </a:t>
                      </a:r>
                    </a:p>
                  </a:txBody>
                  <a:tcPr marL="8980" marR="8980" marT="898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59,0%</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100,0%</a:t>
                      </a:r>
                    </a:p>
                  </a:txBody>
                  <a:tcPr marL="8980" marR="8980" marT="898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9602">
                <a:tc>
                  <a:txBody>
                    <a:bodyPr/>
                    <a:lstStyle/>
                    <a:p>
                      <a:pPr algn="ctr" fontAlgn="ctr"/>
                      <a:r>
                        <a:rPr lang="es-CL" sz="800" b="0" i="1" u="none" strike="noStrike">
                          <a:solidFill>
                            <a:srgbClr val="000000"/>
                          </a:solidFill>
                          <a:effectLst/>
                          <a:latin typeface="Calibri"/>
                        </a:rPr>
                        <a:t>  </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01 </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Al Sector Privado                                                               </a:t>
                      </a:r>
                    </a:p>
                  </a:txBody>
                  <a:tcPr marL="8980" marR="8980" marT="898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2.262.868 </a:t>
                      </a:r>
                    </a:p>
                  </a:txBody>
                  <a:tcPr marL="8980" marR="8980" marT="898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2.374.868 </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112.000 </a:t>
                      </a:r>
                    </a:p>
                  </a:txBody>
                  <a:tcPr marL="8980" marR="8980" marT="898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2.374.866 </a:t>
                      </a:r>
                    </a:p>
                  </a:txBody>
                  <a:tcPr marL="8980" marR="8980" marT="898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104,9%</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100,0%</a:t>
                      </a:r>
                    </a:p>
                  </a:txBody>
                  <a:tcPr marL="8980" marR="8980" marT="898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9602">
                <a:tc>
                  <a:txBody>
                    <a:bodyPr/>
                    <a:lstStyle/>
                    <a:p>
                      <a:pPr algn="ctr" fontAlgn="ctr"/>
                      <a:r>
                        <a:rPr lang="es-CL" sz="800" b="0" i="1" u="none" strike="noStrike">
                          <a:solidFill>
                            <a:srgbClr val="000000"/>
                          </a:solidFill>
                          <a:effectLst/>
                          <a:latin typeface="Calibri"/>
                        </a:rPr>
                        <a:t>  </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006 </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Agencia Chilena de Eficiencia Energética                                                                                                                                                                                                                  </a:t>
                      </a:r>
                    </a:p>
                  </a:txBody>
                  <a:tcPr marL="8980" marR="8980" marT="898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2.262.868 </a:t>
                      </a:r>
                    </a:p>
                  </a:txBody>
                  <a:tcPr marL="8980" marR="8980" marT="898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2.374.868 </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112.000 </a:t>
                      </a:r>
                    </a:p>
                  </a:txBody>
                  <a:tcPr marL="8980" marR="8980" marT="898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2.374.866 </a:t>
                      </a:r>
                    </a:p>
                  </a:txBody>
                  <a:tcPr marL="8980" marR="8980" marT="898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104,9%</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100,0%</a:t>
                      </a:r>
                    </a:p>
                  </a:txBody>
                  <a:tcPr marL="8980" marR="8980" marT="898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9602">
                <a:tc>
                  <a:txBody>
                    <a:bodyPr/>
                    <a:lstStyle/>
                    <a:p>
                      <a:pPr algn="ctr" fontAlgn="ctr"/>
                      <a:r>
                        <a:rPr lang="es-CL" sz="800" b="0" i="1" u="none" strike="noStrike">
                          <a:solidFill>
                            <a:srgbClr val="000000"/>
                          </a:solidFill>
                          <a:effectLst/>
                          <a:latin typeface="Calibri"/>
                        </a:rPr>
                        <a:t>  </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03 </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A Otras Entidades Públicas                                                      </a:t>
                      </a:r>
                    </a:p>
                  </a:txBody>
                  <a:tcPr marL="8980" marR="8980" marT="898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8.786.273 </a:t>
                      </a:r>
                    </a:p>
                  </a:txBody>
                  <a:tcPr marL="8980" marR="8980" marT="898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4.145.003 </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-4.641.270 </a:t>
                      </a:r>
                    </a:p>
                  </a:txBody>
                  <a:tcPr marL="8980" marR="8980" marT="898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4.144.553 </a:t>
                      </a:r>
                    </a:p>
                  </a:txBody>
                  <a:tcPr marL="8980" marR="8980" marT="898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47,2%</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100,0%</a:t>
                      </a:r>
                    </a:p>
                  </a:txBody>
                  <a:tcPr marL="8980" marR="8980" marT="898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269403">
                <a:tc>
                  <a:txBody>
                    <a:bodyPr/>
                    <a:lstStyle/>
                    <a:p>
                      <a:pPr algn="ctr" fontAlgn="ctr"/>
                      <a:r>
                        <a:rPr lang="es-CL" sz="800" b="0" i="1" u="none" strike="noStrike">
                          <a:solidFill>
                            <a:srgbClr val="000000"/>
                          </a:solidFill>
                          <a:effectLst/>
                          <a:latin typeface="Calibri"/>
                        </a:rPr>
                        <a:t>  </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006 </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Aplicación Plan de Acción de Eficiencia Energética                                                                                                                                                                                                        </a:t>
                      </a:r>
                    </a:p>
                  </a:txBody>
                  <a:tcPr marL="8980" marR="8980" marT="898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8.786.273 </a:t>
                      </a:r>
                    </a:p>
                  </a:txBody>
                  <a:tcPr marL="8980" marR="8980" marT="898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4.145.003 </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-4.641.270 </a:t>
                      </a:r>
                    </a:p>
                  </a:txBody>
                  <a:tcPr marL="8980" marR="8980" marT="898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4.144.553 </a:t>
                      </a:r>
                    </a:p>
                  </a:txBody>
                  <a:tcPr marL="8980" marR="8980" marT="898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47,2%</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100,0%</a:t>
                      </a:r>
                    </a:p>
                  </a:txBody>
                  <a:tcPr marL="8980" marR="8980" marT="898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9602">
                <a:tc>
                  <a:txBody>
                    <a:bodyPr/>
                    <a:lstStyle/>
                    <a:p>
                      <a:pPr algn="ctr" fontAlgn="ctr"/>
                      <a:r>
                        <a:rPr lang="es-CL" sz="800" b="1" i="0" u="none" strike="noStrike">
                          <a:solidFill>
                            <a:srgbClr val="000000"/>
                          </a:solidFill>
                          <a:effectLst/>
                          <a:latin typeface="Calibri"/>
                        </a:rPr>
                        <a:t>26</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a:rPr>
                        <a:t>   </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a:rPr>
                        <a:t>    </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a:rPr>
                        <a:t>OTROS GASTOS CORRIENTES                                                         </a:t>
                      </a:r>
                    </a:p>
                  </a:txBody>
                  <a:tcPr marL="8980" marR="8980" marT="898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a:rPr>
                        <a:t>0 </a:t>
                      </a:r>
                    </a:p>
                  </a:txBody>
                  <a:tcPr marL="8980" marR="8980" marT="898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a:rPr>
                        <a:t>117.509 </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117.509 </a:t>
                      </a:r>
                    </a:p>
                  </a:txBody>
                  <a:tcPr marL="8980" marR="8980" marT="898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117.509 </a:t>
                      </a:r>
                    </a:p>
                  </a:txBody>
                  <a:tcPr marL="8980" marR="8980" marT="898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 </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100,0%</a:t>
                      </a:r>
                    </a:p>
                  </a:txBody>
                  <a:tcPr marL="8980" marR="8980" marT="898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287363">
                <a:tc>
                  <a:txBody>
                    <a:bodyPr/>
                    <a:lstStyle/>
                    <a:p>
                      <a:pPr algn="ctr" fontAlgn="ctr"/>
                      <a:r>
                        <a:rPr lang="es-CL" sz="800" b="1" i="0" u="none" strike="noStrike">
                          <a:solidFill>
                            <a:srgbClr val="000000"/>
                          </a:solidFill>
                          <a:effectLst/>
                          <a:latin typeface="Calibri"/>
                        </a:rPr>
                        <a:t>29</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a:rPr>
                        <a:t>   </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a:rPr>
                        <a:t>    </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a:rPr>
                        <a:t>ADQUISICIÓN DE ACTIVOS NO FINANCIEROS                                           </a:t>
                      </a:r>
                    </a:p>
                  </a:txBody>
                  <a:tcPr marL="8980" marR="8980" marT="898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a:rPr>
                        <a:t>82.668 </a:t>
                      </a:r>
                    </a:p>
                  </a:txBody>
                  <a:tcPr marL="8980" marR="8980" marT="898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a:rPr>
                        <a:t>129.395 </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46.727 </a:t>
                      </a:r>
                    </a:p>
                  </a:txBody>
                  <a:tcPr marL="8980" marR="8980" marT="898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125.106 </a:t>
                      </a:r>
                    </a:p>
                  </a:txBody>
                  <a:tcPr marL="8980" marR="8980" marT="898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151,3%</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96,7%</a:t>
                      </a:r>
                    </a:p>
                  </a:txBody>
                  <a:tcPr marL="8980" marR="8980" marT="898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9602">
                <a:tc>
                  <a:txBody>
                    <a:bodyPr/>
                    <a:lstStyle/>
                    <a:p>
                      <a:pPr algn="ctr" fontAlgn="ctr"/>
                      <a:r>
                        <a:rPr lang="es-CL" sz="800" b="0" i="1" u="none" strike="noStrike">
                          <a:solidFill>
                            <a:srgbClr val="000000"/>
                          </a:solidFill>
                          <a:effectLst/>
                          <a:latin typeface="Calibri"/>
                        </a:rPr>
                        <a:t>  </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04 </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Mobiliario y Otros                                                              </a:t>
                      </a:r>
                    </a:p>
                  </a:txBody>
                  <a:tcPr marL="8980" marR="8980" marT="898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8.399 </a:t>
                      </a:r>
                    </a:p>
                  </a:txBody>
                  <a:tcPr marL="8980" marR="8980" marT="898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8.399 </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0 </a:t>
                      </a:r>
                    </a:p>
                  </a:txBody>
                  <a:tcPr marL="8980" marR="8980" marT="898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5.864 </a:t>
                      </a:r>
                    </a:p>
                  </a:txBody>
                  <a:tcPr marL="8980" marR="8980" marT="898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69,8%</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69,8%</a:t>
                      </a:r>
                    </a:p>
                  </a:txBody>
                  <a:tcPr marL="8980" marR="8980" marT="898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9602">
                <a:tc>
                  <a:txBody>
                    <a:bodyPr/>
                    <a:lstStyle/>
                    <a:p>
                      <a:pPr algn="ctr" fontAlgn="ctr"/>
                      <a:r>
                        <a:rPr lang="es-CL" sz="800" b="0" i="1" u="none" strike="noStrike">
                          <a:solidFill>
                            <a:srgbClr val="000000"/>
                          </a:solidFill>
                          <a:effectLst/>
                          <a:latin typeface="Calibri"/>
                        </a:rPr>
                        <a:t>  </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05 </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Máquinas y Equipos                                                              </a:t>
                      </a:r>
                    </a:p>
                  </a:txBody>
                  <a:tcPr marL="8980" marR="8980" marT="898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17.438 </a:t>
                      </a:r>
                    </a:p>
                  </a:txBody>
                  <a:tcPr marL="8980" marR="8980" marT="898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33.938 </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16.500 </a:t>
                      </a:r>
                    </a:p>
                  </a:txBody>
                  <a:tcPr marL="8980" marR="8980" marT="898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33.711 </a:t>
                      </a:r>
                    </a:p>
                  </a:txBody>
                  <a:tcPr marL="8980" marR="8980" marT="898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193,3%</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99,3%</a:t>
                      </a:r>
                    </a:p>
                  </a:txBody>
                  <a:tcPr marL="8980" marR="8980" marT="898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9602">
                <a:tc>
                  <a:txBody>
                    <a:bodyPr/>
                    <a:lstStyle/>
                    <a:p>
                      <a:pPr algn="ctr" fontAlgn="ctr"/>
                      <a:r>
                        <a:rPr lang="es-CL" sz="800" b="0" i="1" u="none" strike="noStrike">
                          <a:solidFill>
                            <a:srgbClr val="000000"/>
                          </a:solidFill>
                          <a:effectLst/>
                          <a:latin typeface="Calibri"/>
                        </a:rPr>
                        <a:t>  </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06 </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Equipos Informáticos                                                            </a:t>
                      </a:r>
                    </a:p>
                  </a:txBody>
                  <a:tcPr marL="8980" marR="8980" marT="898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22.058 </a:t>
                      </a:r>
                    </a:p>
                  </a:txBody>
                  <a:tcPr marL="8980" marR="8980" marT="898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22.058 </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0 </a:t>
                      </a:r>
                    </a:p>
                  </a:txBody>
                  <a:tcPr marL="8980" marR="8980" marT="898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20.531 </a:t>
                      </a:r>
                    </a:p>
                  </a:txBody>
                  <a:tcPr marL="8980" marR="8980" marT="898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93,1%</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93,1%</a:t>
                      </a:r>
                    </a:p>
                  </a:txBody>
                  <a:tcPr marL="8980" marR="8980" marT="898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9602">
                <a:tc>
                  <a:txBody>
                    <a:bodyPr/>
                    <a:lstStyle/>
                    <a:p>
                      <a:pPr algn="ctr" fontAlgn="ctr"/>
                      <a:r>
                        <a:rPr lang="es-CL" sz="800" b="0" i="1" u="none" strike="noStrike">
                          <a:solidFill>
                            <a:srgbClr val="000000"/>
                          </a:solidFill>
                          <a:effectLst/>
                          <a:latin typeface="Calibri"/>
                        </a:rPr>
                        <a:t>  </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07 </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Programas Informáticos                                                          </a:t>
                      </a:r>
                    </a:p>
                  </a:txBody>
                  <a:tcPr marL="8980" marR="8980" marT="898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34.773 </a:t>
                      </a:r>
                    </a:p>
                  </a:txBody>
                  <a:tcPr marL="8980" marR="8980" marT="898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65.000 </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30.227 </a:t>
                      </a:r>
                    </a:p>
                  </a:txBody>
                  <a:tcPr marL="8980" marR="8980" marT="898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65.000 </a:t>
                      </a:r>
                    </a:p>
                  </a:txBody>
                  <a:tcPr marL="8980" marR="8980" marT="898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186,9%</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100,0%</a:t>
                      </a:r>
                    </a:p>
                  </a:txBody>
                  <a:tcPr marL="8980" marR="8980" marT="898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9602">
                <a:tc>
                  <a:txBody>
                    <a:bodyPr/>
                    <a:lstStyle/>
                    <a:p>
                      <a:pPr algn="ctr" fontAlgn="ctr"/>
                      <a:r>
                        <a:rPr lang="es-CL" sz="800" b="1" i="0" u="none" strike="noStrike">
                          <a:solidFill>
                            <a:srgbClr val="000000"/>
                          </a:solidFill>
                          <a:effectLst/>
                          <a:latin typeface="Calibri"/>
                        </a:rPr>
                        <a:t>33</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a:rPr>
                        <a:t>   </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a:rPr>
                        <a:t>    </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a:rPr>
                        <a:t>TRANSFERENCIAS DE CAPITAL                                                       </a:t>
                      </a:r>
                    </a:p>
                  </a:txBody>
                  <a:tcPr marL="8980" marR="8980" marT="898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a:rPr>
                        <a:t>4.784.849 </a:t>
                      </a:r>
                    </a:p>
                  </a:txBody>
                  <a:tcPr marL="8980" marR="8980" marT="898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a:rPr>
                        <a:t>16.220.975 </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11.436.126 </a:t>
                      </a:r>
                    </a:p>
                  </a:txBody>
                  <a:tcPr marL="8980" marR="8980" marT="898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16.220.560 </a:t>
                      </a:r>
                    </a:p>
                  </a:txBody>
                  <a:tcPr marL="8980" marR="8980" marT="898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339,0%</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100,0%</a:t>
                      </a:r>
                    </a:p>
                  </a:txBody>
                  <a:tcPr marL="8980" marR="8980" marT="898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9602">
                <a:tc>
                  <a:txBody>
                    <a:bodyPr/>
                    <a:lstStyle/>
                    <a:p>
                      <a:pPr algn="ctr" fontAlgn="ctr"/>
                      <a:r>
                        <a:rPr lang="es-CL" sz="800" b="0" i="1" u="none" strike="noStrike">
                          <a:solidFill>
                            <a:srgbClr val="000000"/>
                          </a:solidFill>
                          <a:effectLst/>
                          <a:latin typeface="Calibri"/>
                        </a:rPr>
                        <a:t>  </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01 </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Al Sector Privado                                                               </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4.151.669 </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15.587.795 </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11.436.126 </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15.587.795 </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375,5%</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100,0%</a:t>
                      </a:r>
                    </a:p>
                  </a:txBody>
                  <a:tcPr marL="8980" marR="8980" marT="898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9602">
                <a:tc>
                  <a:txBody>
                    <a:bodyPr/>
                    <a:lstStyle/>
                    <a:p>
                      <a:pPr algn="ctr" fontAlgn="ctr"/>
                      <a:r>
                        <a:rPr lang="es-CL" sz="800" b="1" i="1" u="none" strike="noStrike">
                          <a:solidFill>
                            <a:srgbClr val="000000"/>
                          </a:solidFill>
                          <a:effectLst/>
                          <a:latin typeface="Calibri"/>
                        </a:rPr>
                        <a:t>  </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001 </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Agencia Chilena de Eficiencia Energética                                                                                                                                                                                                                  </a:t>
                      </a:r>
                    </a:p>
                  </a:txBody>
                  <a:tcPr marL="8980" marR="8980" marT="898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4.151.669 </a:t>
                      </a:r>
                    </a:p>
                  </a:txBody>
                  <a:tcPr marL="8980" marR="8980" marT="898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15.587.795 </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11.436.126 </a:t>
                      </a:r>
                    </a:p>
                  </a:txBody>
                  <a:tcPr marL="8980" marR="8980" marT="898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15.587.795 </a:t>
                      </a:r>
                    </a:p>
                  </a:txBody>
                  <a:tcPr marL="8980" marR="8980" marT="898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375,5%</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100,0%</a:t>
                      </a:r>
                    </a:p>
                  </a:txBody>
                  <a:tcPr marL="8980" marR="8980" marT="898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9602">
                <a:tc>
                  <a:txBody>
                    <a:bodyPr/>
                    <a:lstStyle/>
                    <a:p>
                      <a:pPr algn="ctr" fontAlgn="ctr"/>
                      <a:r>
                        <a:rPr lang="es-CL" sz="800" b="1" i="1" u="none" strike="noStrike">
                          <a:solidFill>
                            <a:srgbClr val="000000"/>
                          </a:solidFill>
                          <a:effectLst/>
                          <a:latin typeface="Calibri"/>
                        </a:rPr>
                        <a:t>  </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03 </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A Otras Entidades Públicas                                                      </a:t>
                      </a:r>
                    </a:p>
                  </a:txBody>
                  <a:tcPr marL="8980" marR="8980" marT="898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633.180 </a:t>
                      </a:r>
                    </a:p>
                  </a:txBody>
                  <a:tcPr marL="8980" marR="8980" marT="898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633.180 </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0 </a:t>
                      </a:r>
                    </a:p>
                  </a:txBody>
                  <a:tcPr marL="8980" marR="8980" marT="898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632.765 </a:t>
                      </a:r>
                    </a:p>
                  </a:txBody>
                  <a:tcPr marL="8980" marR="8980" marT="898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99,9%</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99,9%</a:t>
                      </a:r>
                    </a:p>
                  </a:txBody>
                  <a:tcPr marL="8980" marR="8980" marT="898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269403">
                <a:tc>
                  <a:txBody>
                    <a:bodyPr/>
                    <a:lstStyle/>
                    <a:p>
                      <a:pPr algn="ctr" fontAlgn="ctr"/>
                      <a:r>
                        <a:rPr lang="es-CL" sz="800" b="0" i="1" u="none" strike="noStrike">
                          <a:solidFill>
                            <a:srgbClr val="000000"/>
                          </a:solidFill>
                          <a:effectLst/>
                          <a:latin typeface="Calibri"/>
                        </a:rPr>
                        <a:t>  </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001 </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Aplicación Plan de Acción de Eficiencia Energética                                                                                                                                                                                                        </a:t>
                      </a:r>
                    </a:p>
                  </a:txBody>
                  <a:tcPr marL="8980" marR="8980" marT="898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633.180 </a:t>
                      </a:r>
                    </a:p>
                  </a:txBody>
                  <a:tcPr marL="8980" marR="8980" marT="898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633.180 </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0 </a:t>
                      </a:r>
                    </a:p>
                  </a:txBody>
                  <a:tcPr marL="8980" marR="8980" marT="898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632.765 </a:t>
                      </a:r>
                    </a:p>
                  </a:txBody>
                  <a:tcPr marL="8980" marR="8980" marT="898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99,9%</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99,9%</a:t>
                      </a:r>
                    </a:p>
                  </a:txBody>
                  <a:tcPr marL="8980" marR="8980" marT="898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9602">
                <a:tc>
                  <a:txBody>
                    <a:bodyPr/>
                    <a:lstStyle/>
                    <a:p>
                      <a:pPr algn="ctr" fontAlgn="ctr"/>
                      <a:r>
                        <a:rPr lang="es-CL" sz="800" b="1" i="0" u="none" strike="noStrike">
                          <a:solidFill>
                            <a:srgbClr val="000000"/>
                          </a:solidFill>
                          <a:effectLst/>
                          <a:latin typeface="Calibri"/>
                        </a:rPr>
                        <a:t>34</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a:rPr>
                        <a:t>   </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a:rPr>
                        <a:t>    </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a:rPr>
                        <a:t>SERVICIO DE LA DEUDA                                                            </a:t>
                      </a:r>
                    </a:p>
                  </a:txBody>
                  <a:tcPr marL="8980" marR="8980" marT="898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a:rPr>
                        <a:t>10 </a:t>
                      </a:r>
                    </a:p>
                  </a:txBody>
                  <a:tcPr marL="8980" marR="8980" marT="898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a:rPr>
                        <a:t>482.023 </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482.013 </a:t>
                      </a:r>
                    </a:p>
                  </a:txBody>
                  <a:tcPr marL="8980" marR="8980" marT="898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509.918 </a:t>
                      </a:r>
                    </a:p>
                  </a:txBody>
                  <a:tcPr marL="8980" marR="8980" marT="898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5099180,0%</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105,8%</a:t>
                      </a:r>
                    </a:p>
                  </a:txBody>
                  <a:tcPr marL="8980" marR="8980" marT="898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9602">
                <a:tc>
                  <a:txBody>
                    <a:bodyPr/>
                    <a:lstStyle/>
                    <a:p>
                      <a:pPr algn="ctr" fontAlgn="ctr"/>
                      <a:r>
                        <a:rPr lang="es-CL" sz="800" b="1" i="1" u="none" strike="noStrike">
                          <a:solidFill>
                            <a:srgbClr val="000000"/>
                          </a:solidFill>
                          <a:effectLst/>
                          <a:latin typeface="Calibri"/>
                        </a:rPr>
                        <a:t>  </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07 </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Deuda Flotante                                                                  </a:t>
                      </a:r>
                    </a:p>
                  </a:txBody>
                  <a:tcPr marL="8980" marR="8980" marT="898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10 </a:t>
                      </a:r>
                    </a:p>
                  </a:txBody>
                  <a:tcPr marL="8980" marR="8980" marT="898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482.023 </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482.013 </a:t>
                      </a:r>
                    </a:p>
                  </a:txBody>
                  <a:tcPr marL="8980" marR="8980" marT="898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509.918 </a:t>
                      </a:r>
                    </a:p>
                  </a:txBody>
                  <a:tcPr marL="8980" marR="8980" marT="898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5099180,0%</a:t>
                      </a:r>
                    </a:p>
                  </a:txBody>
                  <a:tcPr marL="8980" marR="8980" marT="898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1" u="none" strike="noStrike" dirty="0">
                          <a:solidFill>
                            <a:srgbClr val="000000"/>
                          </a:solidFill>
                          <a:effectLst/>
                          <a:latin typeface="Calibri"/>
                        </a:rPr>
                        <a:t>105,8%</a:t>
                      </a:r>
                    </a:p>
                  </a:txBody>
                  <a:tcPr marL="8980" marR="8980" marT="898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bl>
          </a:graphicData>
        </a:graphic>
      </p:graphicFrame>
    </p:spTree>
    <p:extLst>
      <p:ext uri="{BB962C8B-B14F-4D97-AF65-F5344CB8AC3E}">
        <p14:creationId xmlns:p14="http://schemas.microsoft.com/office/powerpoint/2010/main" val="215574547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6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17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5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179</TotalTime>
  <Words>2682</Words>
  <Application>Microsoft Office PowerPoint</Application>
  <PresentationFormat>Presentación en pantalla (4:3)</PresentationFormat>
  <Paragraphs>1488</Paragraphs>
  <Slides>12</Slides>
  <Notes>1</Notes>
  <HiddenSlides>0</HiddenSlides>
  <MMClips>0</MMClips>
  <ScaleCrop>false</ScaleCrop>
  <HeadingPairs>
    <vt:vector size="6" baseType="variant">
      <vt:variant>
        <vt:lpstr>Tema</vt:lpstr>
      </vt:variant>
      <vt:variant>
        <vt:i4>7</vt:i4>
      </vt:variant>
      <vt:variant>
        <vt:lpstr>Servidores OLE incrustados</vt:lpstr>
      </vt:variant>
      <vt:variant>
        <vt:i4>1</vt:i4>
      </vt:variant>
      <vt:variant>
        <vt:lpstr>Títulos de diapositiva</vt:lpstr>
      </vt:variant>
      <vt:variant>
        <vt:i4>12</vt:i4>
      </vt:variant>
    </vt:vector>
  </HeadingPairs>
  <TitlesOfParts>
    <vt:vector size="20" baseType="lpstr">
      <vt:lpstr>1_Tema de Office</vt:lpstr>
      <vt:lpstr>16_Tema de Office</vt:lpstr>
      <vt:lpstr>2_Tema de Office</vt:lpstr>
      <vt:lpstr>3_Tema de Office</vt:lpstr>
      <vt:lpstr>4_Tema de Office</vt:lpstr>
      <vt:lpstr>17_Tema de Office</vt:lpstr>
      <vt:lpstr>5_Tema de Office</vt:lpstr>
      <vt:lpstr>Imagen de mapa de bits</vt:lpstr>
      <vt:lpstr>EJECUCIÓN PRESUPUESTARIA DE GASTOS ACUMULADA AL MES DE DICIEMBRE DE 2016 PARTIDA 24: MINISTERIO DE ENERGÍA</vt:lpstr>
      <vt:lpstr>Ejecución Presupuestaria de Gastos Acumulada al Mes de Diciembre de 2016  Ministerio de Energía</vt:lpstr>
      <vt:lpstr>Presentación de PowerPoint</vt:lpstr>
      <vt:lpstr>Ejecución Presupuestaria de Gastos Acumulada al Mes de Diciembre de 2016  Partida 24 Ministerio de Energía</vt:lpstr>
      <vt:lpstr>Ejecución Presupuestaria de Gastos Acumulada al Mes de Diciembre de 2016  Partida 24, Resumen por Capítulos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EJECUCIÓN PRESUPUESTARIA DE GASTOS ACUMULADA AL MES DE JUNIO DE 2016 PARTIDA 24: MINISTERIO DE ENERGÍA</dc:title>
  <dc:creator>Ruben Catalan</dc:creator>
  <cp:lastModifiedBy>RCATALAN</cp:lastModifiedBy>
  <cp:revision>17</cp:revision>
  <cp:lastPrinted>2016-08-01T15:51:15Z</cp:lastPrinted>
  <dcterms:created xsi:type="dcterms:W3CDTF">2016-08-01T15:22:37Z</dcterms:created>
  <dcterms:modified xsi:type="dcterms:W3CDTF">2017-05-18T21:41:29Z</dcterms:modified>
</cp:coreProperties>
</file>