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98" r:id="rId4"/>
    <p:sldId id="264" r:id="rId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17-04-2017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17-04-2017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17-04-2017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</a:t>
            </a:r>
            <a:r>
              <a:rPr lang="es-CL" sz="2400" b="1" smtClean="0">
                <a:latin typeface="+mn-lt"/>
              </a:rPr>
              <a:t>DE </a:t>
            </a:r>
            <a:r>
              <a:rPr lang="es-CL" sz="2400" b="1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al Cuarto Trimestre de 2016</a:t>
            </a:r>
            <a:r>
              <a:rPr lang="es-CL" sz="1600" dirty="0"/>
              <a:t> de la Partida </a:t>
            </a:r>
            <a:r>
              <a:rPr lang="es-CL" sz="1600" dirty="0" smtClean="0"/>
              <a:t>23 Ministerio Público, </a:t>
            </a:r>
            <a:r>
              <a:rPr lang="es-CL" sz="1600" dirty="0"/>
              <a:t>finalizó en </a:t>
            </a:r>
            <a:r>
              <a:rPr lang="es-CL" sz="1600" dirty="0" smtClean="0"/>
              <a:t>$176.252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96,7% </a:t>
            </a:r>
            <a:r>
              <a:rPr lang="es-CL" sz="1600" dirty="0"/>
              <a:t>del Presupuesto Vigente, y un </a:t>
            </a:r>
            <a:r>
              <a:rPr lang="es-CL" sz="1600" dirty="0" smtClean="0"/>
              <a:t>104,6% </a:t>
            </a:r>
            <a:r>
              <a:rPr lang="es-CL" sz="1600" dirty="0"/>
              <a:t>respecto a la Ley Inicial.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presupuestaria del mes de diciembre</a:t>
            </a:r>
            <a:r>
              <a:rPr lang="es-CL" sz="1600" dirty="0"/>
              <a:t> significó desembolsos por </a:t>
            </a:r>
            <a:r>
              <a:rPr lang="es-CL" sz="1600" dirty="0" smtClean="0"/>
              <a:t>$22.305 </a:t>
            </a:r>
            <a:r>
              <a:rPr lang="es-CL" sz="1600" dirty="0"/>
              <a:t>millones, que representan un </a:t>
            </a:r>
            <a:r>
              <a:rPr lang="es-CL" sz="1600" dirty="0" smtClean="0"/>
              <a:t>13% </a:t>
            </a:r>
            <a:r>
              <a:rPr lang="es-CL" sz="1600" dirty="0"/>
              <a:t>de la Ley de Presupuestos aprobada por el Congreso Nacional.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>
                <a:solidFill>
                  <a:prstClr val="black"/>
                </a:solidFill>
              </a:rPr>
              <a:t>Sobre ejecución:</a:t>
            </a:r>
            <a:r>
              <a:rPr lang="es-MX" sz="1600" dirty="0">
                <a:solidFill>
                  <a:prstClr val="black"/>
                </a:solidFill>
              </a:rPr>
              <a:t> la ley de presupuestos 2016 para la Partida </a:t>
            </a:r>
            <a:r>
              <a:rPr lang="es-MX" sz="1600" dirty="0" smtClean="0">
                <a:solidFill>
                  <a:prstClr val="black"/>
                </a:solidFill>
              </a:rPr>
              <a:t>23 </a:t>
            </a:r>
            <a:r>
              <a:rPr lang="es-MX" sz="1600" dirty="0">
                <a:solidFill>
                  <a:prstClr val="black"/>
                </a:solidFill>
              </a:rPr>
              <a:t>se sobre-ejecutó en </a:t>
            </a:r>
            <a:r>
              <a:rPr lang="es-MX" sz="1600" dirty="0" smtClean="0">
                <a:solidFill>
                  <a:prstClr val="black"/>
                </a:solidFill>
              </a:rPr>
              <a:t>$7.743 </a:t>
            </a:r>
            <a:r>
              <a:rPr lang="es-MX" sz="1600" dirty="0">
                <a:solidFill>
                  <a:prstClr val="black"/>
                </a:solidFill>
              </a:rPr>
              <a:t>millones, un </a:t>
            </a:r>
            <a:r>
              <a:rPr lang="es-MX" sz="1600" dirty="0" smtClean="0">
                <a:solidFill>
                  <a:prstClr val="black"/>
                </a:solidFill>
              </a:rPr>
              <a:t>4,6% </a:t>
            </a:r>
            <a:r>
              <a:rPr lang="es-MX" sz="1600" dirty="0">
                <a:solidFill>
                  <a:prstClr val="black"/>
                </a:solidFill>
              </a:rPr>
              <a:t>por sobre lo aprobado inicialmente. Sin embargo, cabe destacar que la ejecución así calculada incluye la deuda flotante, </a:t>
            </a:r>
            <a:r>
              <a:rPr lang="es-CL" sz="1600" dirty="0">
                <a:solidFill>
                  <a:prstClr val="black"/>
                </a:solidFill>
              </a:rPr>
              <a:t>que corresponde al reconocimiento y pago de las obligaciones devengadas al 31 de diciembre de 2015.  Excluyendo dichas obligaciones, la sobre-ejecución alcanzaría los </a:t>
            </a:r>
            <a:r>
              <a:rPr lang="es-CL" sz="1600" dirty="0" smtClean="0">
                <a:solidFill>
                  <a:prstClr val="black"/>
                </a:solidFill>
              </a:rPr>
              <a:t>$7.020 </a:t>
            </a:r>
            <a:r>
              <a:rPr lang="es-CL" sz="1600" dirty="0">
                <a:solidFill>
                  <a:prstClr val="black"/>
                </a:solidFill>
              </a:rPr>
              <a:t>millones, equivalentes a un </a:t>
            </a:r>
            <a:r>
              <a:rPr lang="es-CL" sz="1600" dirty="0" smtClean="0">
                <a:solidFill>
                  <a:prstClr val="black"/>
                </a:solidFill>
              </a:rPr>
              <a:t>4,1%.</a:t>
            </a: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/>
              <a:t>Las </a:t>
            </a:r>
            <a:r>
              <a:rPr lang="es-ES" sz="1600" b="1" dirty="0"/>
              <a:t>Iniciativas de inversión </a:t>
            </a:r>
            <a:r>
              <a:rPr lang="es-ES" sz="1600" dirty="0"/>
              <a:t>totalizaron desembolsos por $16.380 millones (92,3% de </a:t>
            </a:r>
            <a:r>
              <a:rPr lang="es-ES" sz="1600" dirty="0" smtClean="0"/>
              <a:t>ejecución sobre el vigente).</a:t>
            </a:r>
            <a:endParaRPr lang="es-ES" sz="1600" dirty="0"/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para Fiscales y funcionarios (34 en total) del Ministerio Público, particularmente en materias de persecución penal y economía de la justicia , se alcanzaron un 99,6% de ejecución presupuestaria </a:t>
            </a:r>
            <a:r>
              <a:rPr lang="es-CL" sz="1600" dirty="0" smtClean="0"/>
              <a:t>sobre los recursos vigentes a diciembre ($</a:t>
            </a:r>
            <a:r>
              <a:rPr lang="es-CL" sz="1600" dirty="0"/>
              <a:t>43 millones</a:t>
            </a:r>
            <a:r>
              <a:rPr lang="es-CL" sz="1600" dirty="0" smtClean="0"/>
              <a:t>).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813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146866"/>
              </p:ext>
            </p:extLst>
          </p:nvPr>
        </p:nvGraphicFramePr>
        <p:xfrm>
          <a:off x="814388" y="1745704"/>
          <a:ext cx="7515225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Hoja de cálculo" r:id="rId4" imgW="7515157" imgH="4419690" progId="Excel.Sheet.8">
                  <p:embed/>
                </p:oleObj>
              </mc:Choice>
              <mc:Fallback>
                <p:oleObj name="Hoja de cálculo" r:id="rId4" imgW="7515157" imgH="441969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4388" y="1745704"/>
                        <a:ext cx="7515225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287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1_Tema de Office</vt:lpstr>
      <vt:lpstr>Tema de Office</vt:lpstr>
      <vt:lpstr>Imagen de mapa de bits</vt:lpstr>
      <vt:lpstr>Hoja de cálculo</vt:lpstr>
      <vt:lpstr>EJECUCIÓN PRESUPUESTARIA DE GASTOS ACUMULADA AL MES DE DICIEMBRE 2016 PARTIDA 23: MINISTERIO PÚBLICO</vt:lpstr>
      <vt:lpstr>Ejecución Presupuestaria de Gastos Acumulada al Mes de Diciembre de 2016  Ministerio Público</vt:lpstr>
      <vt:lpstr>Ejecución Presupuestaria de Gastos Acumulada al Mes de Diciembre de 2016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91</cp:revision>
  <cp:lastPrinted>2016-07-04T14:42:46Z</cp:lastPrinted>
  <dcterms:created xsi:type="dcterms:W3CDTF">2016-06-23T13:38:47Z</dcterms:created>
  <dcterms:modified xsi:type="dcterms:W3CDTF">2017-04-17T20:02:01Z</dcterms:modified>
</cp:coreProperties>
</file>