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1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emf"/><Relationship Id="rId5" Type="http://schemas.openxmlformats.org/officeDocument/2006/relationships/package" Target="../embeddings/Hoja_de_c_lculo_de_Microsoft_Excel2.xlsx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package" Target="../embeddings/Hoja_de_c_lculo_de_Microsoft_Excel3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emf"/><Relationship Id="rId4" Type="http://schemas.openxmlformats.org/officeDocument/2006/relationships/package" Target="../embeddings/Hoja_de_c_lculo_de_Microsoft_Excel4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emf"/><Relationship Id="rId4" Type="http://schemas.openxmlformats.org/officeDocument/2006/relationships/package" Target="../embeddings/Hoja_de_c_lculo_de_Microsoft_Excel5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7.emf"/><Relationship Id="rId4" Type="http://schemas.openxmlformats.org/officeDocument/2006/relationships/package" Target="../embeddings/Hoja_de_c_lculo_de_Microsoft_Excel6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Diciembre 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SECRETARÍA DE LA PRESIDENCIA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Al </a:t>
            </a:r>
            <a:r>
              <a:rPr lang="es-CL" sz="1600" dirty="0"/>
              <a:t>mes de </a:t>
            </a:r>
            <a:r>
              <a:rPr lang="es-CL" sz="1600" dirty="0" smtClean="0"/>
              <a:t>Diciembre, el Ministerio presentó un presupuesto de </a:t>
            </a:r>
            <a:r>
              <a:rPr lang="es-CL" sz="1600" b="1" dirty="0" smtClean="0"/>
              <a:t>$16.212 millones </a:t>
            </a:r>
            <a:r>
              <a:rPr lang="es-CL" sz="1600" dirty="0" smtClean="0"/>
              <a:t>y una ejecución que ascendió </a:t>
            </a:r>
            <a:r>
              <a:rPr lang="es-CL" sz="1600" dirty="0"/>
              <a:t>a </a:t>
            </a:r>
            <a:r>
              <a:rPr lang="es-CL" sz="1600" b="1" dirty="0" smtClean="0"/>
              <a:t>$15.573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96,1%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cuanto a los programas, el </a:t>
            </a:r>
            <a:r>
              <a:rPr lang="es-CL" sz="1600" dirty="0" smtClean="0"/>
              <a:t>81% </a:t>
            </a:r>
            <a:r>
              <a:rPr lang="es-CL" sz="1600" dirty="0"/>
              <a:t>del presupuesto vigente, se concentra en la </a:t>
            </a:r>
            <a:r>
              <a:rPr lang="es-CL" sz="1600" b="1" dirty="0"/>
              <a:t>Secretaría General de la Presidencia de la República</a:t>
            </a:r>
            <a:r>
              <a:rPr lang="es-CL" sz="1600" dirty="0"/>
              <a:t> </a:t>
            </a:r>
            <a:r>
              <a:rPr lang="es-CL" sz="1600" dirty="0" smtClean="0"/>
              <a:t>(65%) </a:t>
            </a:r>
            <a:r>
              <a:rPr lang="es-CL" sz="1600" dirty="0"/>
              <a:t>y </a:t>
            </a:r>
            <a:r>
              <a:rPr lang="es-CL" sz="1600" dirty="0" smtClean="0"/>
              <a:t>en el </a:t>
            </a:r>
            <a:r>
              <a:rPr lang="es-CL" sz="1600" b="1" dirty="0" smtClean="0"/>
              <a:t>Consejo </a:t>
            </a:r>
            <a:r>
              <a:rPr lang="es-CL" sz="1600" b="1" dirty="0"/>
              <a:t>Nacional de la Infancia </a:t>
            </a:r>
            <a:r>
              <a:rPr lang="es-CL" sz="1600" dirty="0" smtClean="0"/>
              <a:t>(16%), </a:t>
            </a:r>
            <a:r>
              <a:rPr lang="es-CL" sz="1600" dirty="0"/>
              <a:t>los que al mes de </a:t>
            </a:r>
            <a:r>
              <a:rPr lang="es-CL" sz="1600" dirty="0" smtClean="0"/>
              <a:t>Diciembre </a:t>
            </a:r>
            <a:r>
              <a:rPr lang="es-CL" sz="1600" dirty="0"/>
              <a:t>alcanzaron </a:t>
            </a:r>
            <a:r>
              <a:rPr lang="es-CL" sz="1600" dirty="0" smtClean="0"/>
              <a:t>una ejecución del </a:t>
            </a:r>
            <a:r>
              <a:rPr lang="es-CL" sz="1600" b="1" dirty="0" smtClean="0"/>
              <a:t>96,1%</a:t>
            </a:r>
            <a:r>
              <a:rPr lang="es-CL" sz="1600" dirty="0" smtClean="0"/>
              <a:t>, </a:t>
            </a:r>
            <a:r>
              <a:rPr lang="es-CL" sz="1600" dirty="0"/>
              <a:t>calculados respecto al presupuesto </a:t>
            </a:r>
            <a:r>
              <a:rPr lang="es-CL" sz="1600" dirty="0" smtClean="0"/>
              <a:t>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El programa </a:t>
            </a:r>
            <a:r>
              <a:rPr lang="es-CL" sz="1600" b="1" dirty="0" smtClean="0"/>
              <a:t>Gobierno Digital </a:t>
            </a:r>
            <a:r>
              <a:rPr lang="es-CL" sz="1600" dirty="0"/>
              <a:t>es el que presenta el </a:t>
            </a:r>
            <a:r>
              <a:rPr lang="es-CL" sz="1600" b="1" dirty="0"/>
              <a:t>menor avance con un </a:t>
            </a:r>
            <a:r>
              <a:rPr lang="es-CL" sz="1600" b="1" dirty="0" smtClean="0"/>
              <a:t>92,2%, </a:t>
            </a:r>
            <a:r>
              <a:rPr lang="es-CL" sz="1600" dirty="0"/>
              <a:t>explicado principalmente por el bajo nivel de gasto del subtítulo </a:t>
            </a:r>
            <a:r>
              <a:rPr lang="es-CL" sz="1600" dirty="0" smtClean="0"/>
              <a:t>21 “gastos en personal” y 22 “bienes y servicios de consumo” </a:t>
            </a:r>
            <a:r>
              <a:rPr lang="es-CL" sz="1600" dirty="0"/>
              <a:t>que </a:t>
            </a:r>
            <a:r>
              <a:rPr lang="es-CL" sz="1600" dirty="0" smtClean="0"/>
              <a:t>representan en su conjunto el 94,7% y registran </a:t>
            </a:r>
            <a:r>
              <a:rPr lang="es-CL" sz="1600" dirty="0"/>
              <a:t>una erogación del </a:t>
            </a:r>
            <a:r>
              <a:rPr lang="es-CL" sz="1600" dirty="0" smtClean="0"/>
              <a:t> 92%.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b="1" dirty="0" smtClean="0"/>
              <a:t>Consejo de Auditoria Interna General de Gobierno </a:t>
            </a:r>
            <a:r>
              <a:rPr lang="es-CL" sz="1600" dirty="0" smtClean="0"/>
              <a:t>es </a:t>
            </a:r>
            <a:r>
              <a:rPr lang="es-CL" sz="1600" dirty="0"/>
              <a:t>el </a:t>
            </a:r>
            <a:r>
              <a:rPr lang="es-CL" sz="1600" dirty="0" smtClean="0"/>
              <a:t>programa que </a:t>
            </a:r>
            <a:r>
              <a:rPr lang="es-CL" sz="1600" b="1" dirty="0"/>
              <a:t>presenta la ejecución mayor con un </a:t>
            </a:r>
            <a:r>
              <a:rPr lang="es-CL" sz="1600" b="1" dirty="0" smtClean="0"/>
              <a:t>99,3%.</a:t>
            </a:r>
            <a:endParaRPr lang="es-CL" sz="1600" b="1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los </a:t>
            </a:r>
            <a:r>
              <a:rPr lang="es-CL" sz="1600" dirty="0" smtClean="0"/>
              <a:t>doce meses </a:t>
            </a:r>
            <a:r>
              <a:rPr lang="es-CL" sz="1600" dirty="0"/>
              <a:t>del año, se registró </a:t>
            </a:r>
            <a:r>
              <a:rPr lang="es-CL" sz="1600" dirty="0" smtClean="0"/>
              <a:t>un </a:t>
            </a:r>
            <a:r>
              <a:rPr lang="es-CL" sz="1600" b="1" dirty="0" smtClean="0"/>
              <a:t>incremento neto </a:t>
            </a:r>
            <a:r>
              <a:rPr lang="es-CL" sz="1600" b="1" dirty="0"/>
              <a:t>del presupuesto por </a:t>
            </a:r>
            <a:r>
              <a:rPr lang="es-CL" sz="1600" b="1" dirty="0" smtClean="0"/>
              <a:t>$118 millones</a:t>
            </a:r>
            <a:r>
              <a:rPr lang="es-CL" sz="1600" dirty="0" smtClean="0"/>
              <a:t>, destacando los siguientes movimientos:</a:t>
            </a:r>
          </a:p>
          <a:p>
            <a:pPr marL="722313" indent="-368300" algn="just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 smtClean="0"/>
              <a:t>Rebajas por $685 millones</a:t>
            </a:r>
            <a:r>
              <a:rPr lang="es-CL" sz="1600" dirty="0" smtClean="0"/>
              <a:t>, que afectan a </a:t>
            </a:r>
            <a:r>
              <a:rPr lang="es-CL" sz="1600" b="1" dirty="0" smtClean="0"/>
              <a:t>bienes y servicios de consumo</a:t>
            </a:r>
            <a:r>
              <a:rPr lang="es-CL" sz="1600" dirty="0" smtClean="0"/>
              <a:t>.</a:t>
            </a:r>
            <a:endParaRPr lang="es-CL" sz="1600" dirty="0"/>
          </a:p>
          <a:p>
            <a:pPr marL="722313" indent="-368300" algn="just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 smtClean="0"/>
              <a:t>Incrementos por $803 millones</a:t>
            </a:r>
            <a:r>
              <a:rPr lang="es-CL" sz="1600" dirty="0" smtClean="0"/>
              <a:t>, que aumentan las </a:t>
            </a:r>
            <a:r>
              <a:rPr lang="es-CL" sz="1600" b="1" dirty="0" smtClean="0"/>
              <a:t>transferencias corrientes en $670 millones, adquisición de activos no financieros en $94 millones, gastos en personal en $25 millones y prestaciones de seguridad social en 13 millones.</a:t>
            </a:r>
            <a:endParaRPr lang="es-CL" sz="1600" b="1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600" dirty="0" smtClean="0"/>
              <a:t>Respecto a los subtítulos, la </a:t>
            </a:r>
            <a:r>
              <a:rPr lang="es-CL" sz="1600" dirty="0"/>
              <a:t>mayor </a:t>
            </a:r>
            <a:r>
              <a:rPr lang="es-CL" sz="1600" dirty="0" smtClean="0"/>
              <a:t>erogación </a:t>
            </a:r>
            <a:r>
              <a:rPr lang="es-CL" sz="1600" dirty="0"/>
              <a:t>se registra en </a:t>
            </a:r>
            <a:r>
              <a:rPr lang="es-CL" sz="1600" b="1" dirty="0"/>
              <a:t>prestaciones de seguridad social </a:t>
            </a:r>
            <a:r>
              <a:rPr lang="es-CL" sz="1600" b="1" dirty="0" smtClean="0"/>
              <a:t>con un 100%,  seguido por los subtítulos gastos </a:t>
            </a:r>
            <a:r>
              <a:rPr lang="es-CL" sz="1600" b="1" dirty="0"/>
              <a:t>en </a:t>
            </a:r>
            <a:r>
              <a:rPr lang="es-CL" sz="1600" b="1" dirty="0" smtClean="0"/>
              <a:t>personal y adquisición de activos no financieros </a:t>
            </a:r>
            <a:r>
              <a:rPr lang="es-CL" sz="1600" dirty="0" smtClean="0"/>
              <a:t>con desembolsos  que alcanzan el </a:t>
            </a:r>
            <a:r>
              <a:rPr lang="es-CL" sz="1600" b="1" dirty="0" smtClean="0"/>
              <a:t>97,4% y 95,6% </a:t>
            </a:r>
            <a:r>
              <a:rPr lang="es-CL" sz="1600" dirty="0" smtClean="0"/>
              <a:t>respectivamente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600" dirty="0" smtClean="0"/>
              <a:t>El menor </a:t>
            </a:r>
            <a:r>
              <a:rPr lang="es-CL" sz="1600" dirty="0"/>
              <a:t>nivel de ejecución </a:t>
            </a:r>
            <a:r>
              <a:rPr lang="es-CL" sz="1600" dirty="0" smtClean="0"/>
              <a:t>se registra en</a:t>
            </a:r>
            <a:r>
              <a:rPr lang="es-CL" sz="1600" b="1" dirty="0" smtClean="0"/>
              <a:t> bienes y servicios de consumo, </a:t>
            </a:r>
            <a:r>
              <a:rPr lang="es-CL" sz="1600" b="1" dirty="0"/>
              <a:t>con un </a:t>
            </a:r>
            <a:r>
              <a:rPr lang="es-CL" sz="1600" b="1" dirty="0" smtClean="0"/>
              <a:t>92,8%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7395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5679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343271"/>
              </p:ext>
            </p:extLst>
          </p:nvPr>
        </p:nvGraphicFramePr>
        <p:xfrm>
          <a:off x="519113" y="1767731"/>
          <a:ext cx="8105775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Hoja de cálculo" r:id="rId4" imgW="8105784" imgH="1838248" progId="Excel.Sheet.12">
                  <p:embed/>
                </p:oleObj>
              </mc:Choice>
              <mc:Fallback>
                <p:oleObj name="Hoja de cálculo" r:id="rId4" imgW="8105784" imgH="18382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9113" y="1767731"/>
                        <a:ext cx="8105775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Diciembre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20789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518474"/>
              </p:ext>
            </p:extLst>
          </p:nvPr>
        </p:nvGraphicFramePr>
        <p:xfrm>
          <a:off x="474968" y="1772816"/>
          <a:ext cx="8201488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Hoja de cálculo" r:id="rId5" imgW="8419996" imgH="1457371" progId="Excel.Sheet.12">
                  <p:embed/>
                </p:oleObj>
              </mc:Choice>
              <mc:Fallback>
                <p:oleObj name="Hoja de cálculo" r:id="rId5" imgW="8419996" imgH="14573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4968" y="1772816"/>
                        <a:ext cx="8201488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8721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805730"/>
              </p:ext>
            </p:extLst>
          </p:nvPr>
        </p:nvGraphicFramePr>
        <p:xfrm>
          <a:off x="414336" y="1942009"/>
          <a:ext cx="8210799" cy="397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Hoja de cálculo" r:id="rId4" imgW="8648636" imgH="3971803" progId="Excel.Sheet.12">
                  <p:embed/>
                </p:oleObj>
              </mc:Choice>
              <mc:Fallback>
                <p:oleObj name="Hoja de cálculo" r:id="rId4" imgW="8648636" imgH="397180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942009"/>
                        <a:ext cx="8210799" cy="397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403346"/>
              </p:ext>
            </p:extLst>
          </p:nvPr>
        </p:nvGraphicFramePr>
        <p:xfrm>
          <a:off x="386224" y="1844824"/>
          <a:ext cx="8362240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Hoja de cálculo" r:id="rId4" imgW="8648636" imgH="1647945" progId="Excel.Sheet.12">
                  <p:embed/>
                </p:oleObj>
              </mc:Choice>
              <mc:Fallback>
                <p:oleObj name="Hoja de cálculo" r:id="rId4" imgW="8648636" imgH="164794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6224" y="1844824"/>
                        <a:ext cx="8362240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932" y="41439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AUDITORÍA INTERNA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845142"/>
              </p:ext>
            </p:extLst>
          </p:nvPr>
        </p:nvGraphicFramePr>
        <p:xfrm>
          <a:off x="467544" y="1929755"/>
          <a:ext cx="8085583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Hoja de cálculo" r:id="rId4" imgW="8648636" imgH="2219394" progId="Excel.Sheet.12">
                  <p:embed/>
                </p:oleObj>
              </mc:Choice>
              <mc:Fallback>
                <p:oleObj name="Hoja de cálculo" r:id="rId4" imgW="8648636" imgH="22193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29755"/>
                        <a:ext cx="8085583" cy="221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37119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INFANCIA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300392"/>
              </p:ext>
            </p:extLst>
          </p:nvPr>
        </p:nvGraphicFramePr>
        <p:xfrm>
          <a:off x="395536" y="1878707"/>
          <a:ext cx="8210799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Hoja de cálculo" r:id="rId4" imgW="8648636" imgH="1838248" progId="Excel.Sheet.12">
                  <p:embed/>
                </p:oleObj>
              </mc:Choice>
              <mc:Fallback>
                <p:oleObj name="Hoja de cálculo" r:id="rId4" imgW="8648636" imgH="18382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878707"/>
                        <a:ext cx="8210799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547</Words>
  <Application>Microsoft Office PowerPoint</Application>
  <PresentationFormat>Presentación en pantalla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1_Tema de Office</vt:lpstr>
      <vt:lpstr>Tema de Office</vt:lpstr>
      <vt:lpstr>Imagen de mapa de bits</vt:lpstr>
      <vt:lpstr>Hoja de cálculo</vt:lpstr>
      <vt:lpstr>EJECUCIÓN PRESUPUESTARIA DE GASTOS ACUMULADA al mes de Diciembre de 2016 Partida 22: MINISTERIO SECRETARÍA DE LA PRESIDENCIA</vt:lpstr>
      <vt:lpstr>Ejecución Presupuestaria de Gastos Acumulada al mes de Diciembre de 2016  Ministerio Secretaría General de la Presidencia</vt:lpstr>
      <vt:lpstr>Ejecución Presupuestaria de Gastos Acumulada al mes de Diciembre de 2016  Ministerio Secretaría General de la Presidencia</vt:lpstr>
      <vt:lpstr>Ejecución Presupuestaria de Gastos Acumulada al mes de Diciembre de 2016  Ministerio Secretaría General de la Presidencia</vt:lpstr>
      <vt:lpstr>Ejecución Presupuestaria de Gastos Acumulada al mes de Diciembre de 2016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PRESUPUESTO1</cp:lastModifiedBy>
  <cp:revision>132</cp:revision>
  <cp:lastPrinted>2016-10-11T11:56:42Z</cp:lastPrinted>
  <dcterms:created xsi:type="dcterms:W3CDTF">2016-06-23T13:38:47Z</dcterms:created>
  <dcterms:modified xsi:type="dcterms:W3CDTF">2017-03-15T19:58:43Z</dcterms:modified>
</cp:coreProperties>
</file>