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8" r:id="rId4"/>
    <p:sldId id="299" r:id="rId5"/>
    <p:sldId id="264" r:id="rId6"/>
    <p:sldId id="263" r:id="rId7"/>
    <p:sldId id="265" r:id="rId8"/>
    <p:sldId id="267" r:id="rId9"/>
    <p:sldId id="268" r:id="rId10"/>
    <p:sldId id="269" r:id="rId11"/>
    <p:sldId id="271" r:id="rId12"/>
    <p:sldId id="273" r:id="rId13"/>
    <p:sldId id="274" r:id="rId14"/>
    <p:sldId id="275" r:id="rId15"/>
    <p:sldId id="276" r:id="rId16"/>
    <p:sldId id="300" r:id="rId17"/>
    <p:sldId id="277" r:id="rId18"/>
    <p:sldId id="278" r:id="rId19"/>
    <p:sldId id="272" r:id="rId2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3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14-03-2017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14-03-2017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14-03-2017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14-03-2017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14-03-2017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14-03-2017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14-03-2017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14-03-2017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14-03-2017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14-03-2017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package" Target="../embeddings/Hoja_de_c_lculo_de_Microsoft_Excel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Diciembre de 2016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21: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DESARROLLO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8721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04, Programa 01: SERVICIO NACIONAL DE LA MUJER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476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28160"/>
              </p:ext>
            </p:extLst>
          </p:nvPr>
        </p:nvGraphicFramePr>
        <p:xfrm>
          <a:off x="414336" y="1831901"/>
          <a:ext cx="8210799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Hoja de cálculo" r:id="rId3" imgW="8648636" imgH="4048194" progId="Excel.Sheet.12">
                  <p:embed/>
                </p:oleObj>
              </mc:Choice>
              <mc:Fallback>
                <p:oleObj name="Hoja de cálculo" r:id="rId3" imgW="8648636" imgH="40481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1901"/>
                        <a:ext cx="8210799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93608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04, Programa 03: MUJER Y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6" y="1938338"/>
            <a:ext cx="8210799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93608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04, Programa 06: PREVENCIÓN Y ATENCIÓN DE LA VIOLENCIA CONTRA LAS MUJERES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855272"/>
              </p:ext>
            </p:extLst>
          </p:nvPr>
        </p:nvGraphicFramePr>
        <p:xfrm>
          <a:off x="414336" y="1881188"/>
          <a:ext cx="8210799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Hoja de cálculo" r:id="rId3" imgW="8648636" imgH="3095598" progId="Excel.Sheet.12">
                  <p:embed/>
                </p:oleObj>
              </mc:Choice>
              <mc:Fallback>
                <p:oleObj name="Hoja de cálculo" r:id="rId3" imgW="8648636" imgH="30955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81188"/>
                        <a:ext cx="8210799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8772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05: INSTITUTO NACIONAL DE LA JUVENTUD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127743"/>
              </p:ext>
            </p:extLst>
          </p:nvPr>
        </p:nvGraphicFramePr>
        <p:xfrm>
          <a:off x="414336" y="1829147"/>
          <a:ext cx="8210799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Hoja de cálculo" r:id="rId3" imgW="8648636" imgH="4048194" progId="Excel.Sheet.12">
                  <p:embed/>
                </p:oleObj>
              </mc:Choice>
              <mc:Fallback>
                <p:oleObj name="Hoja de cálculo" r:id="rId3" imgW="8648636" imgH="40481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9147"/>
                        <a:ext cx="8210799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2545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					</a:t>
            </a:r>
            <a:r>
              <a:rPr lang="es-CL" sz="1600" b="1" i="1" dirty="0" smtClean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646870"/>
              </p:ext>
            </p:extLst>
          </p:nvPr>
        </p:nvGraphicFramePr>
        <p:xfrm>
          <a:off x="437545" y="1795611"/>
          <a:ext cx="8238911" cy="465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Hoja de cálculo" r:id="rId3" imgW="8677249" imgH="4657704" progId="Excel.Sheet.12">
                  <p:embed/>
                </p:oleObj>
              </mc:Choice>
              <mc:Fallback>
                <p:oleObj name="Hoja de cálculo" r:id="rId3" imgW="8677249" imgH="46577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545" y="1795611"/>
                        <a:ext cx="8238911" cy="465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					</a:t>
            </a:r>
            <a:r>
              <a:rPr lang="es-CL" sz="1600" b="1" i="1" dirty="0" smtClean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373206"/>
              </p:ext>
            </p:extLst>
          </p:nvPr>
        </p:nvGraphicFramePr>
        <p:xfrm>
          <a:off x="395536" y="1719411"/>
          <a:ext cx="8210799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Hoja de cálculo" r:id="rId3" imgW="8677249" imgH="4733825" progId="Excel.Sheet.12">
                  <p:embed/>
                </p:oleObj>
              </mc:Choice>
              <mc:Fallback>
                <p:oleObj name="Hoja de cálculo" r:id="rId3" imgW="8677249" imgH="47338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19411"/>
                        <a:ext cx="8210799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0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52025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07: SERVICIO NACIONAL DE LA DISCAPACIDAD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617955"/>
              </p:ext>
            </p:extLst>
          </p:nvPr>
        </p:nvGraphicFramePr>
        <p:xfrm>
          <a:off x="437545" y="1868116"/>
          <a:ext cx="8238911" cy="46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Hoja de cálculo" r:id="rId3" imgW="8648636" imgH="5457787" progId="Excel.Sheet.12">
                  <p:embed/>
                </p:oleObj>
              </mc:Choice>
              <mc:Fallback>
                <p:oleObj name="Hoja de cálculo" r:id="rId3" imgW="8648636" imgH="54577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545" y="1868116"/>
                        <a:ext cx="8238911" cy="4657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52025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08: SERVICIO NACIONAL DEL ADULTO MAYOR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700801"/>
              </p:ext>
            </p:extLst>
          </p:nvPr>
        </p:nvGraphicFramePr>
        <p:xfrm>
          <a:off x="446856" y="1669256"/>
          <a:ext cx="8229600" cy="485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Hoja de cálculo" r:id="rId3" imgW="8648636" imgH="6905711" progId="Excel.Sheet.12">
                  <p:embed/>
                </p:oleObj>
              </mc:Choice>
              <mc:Fallback>
                <p:oleObj name="Hoja de cálculo" r:id="rId3" imgW="8648636" imgH="69057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856" y="1669256"/>
                        <a:ext cx="8229600" cy="485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09: SUBSECRETARÍA DE EVALUACIÓN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85414"/>
              </p:ext>
            </p:extLst>
          </p:nvPr>
        </p:nvGraphicFramePr>
        <p:xfrm>
          <a:off x="414336" y="1799431"/>
          <a:ext cx="8210799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Hoja de cálculo" r:id="rId3" imgW="8648636" imgH="3933742" progId="Excel.Sheet.12">
                  <p:embed/>
                </p:oleObj>
              </mc:Choice>
              <mc:Fallback>
                <p:oleObj name="Hoja de cálculo" r:id="rId3" imgW="8648636" imgH="39337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99431"/>
                        <a:ext cx="8210799" cy="393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Diciembre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Desarrollo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040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Al mes de </a:t>
            </a:r>
            <a:r>
              <a:rPr lang="es-CL" sz="1600" dirty="0" smtClean="0"/>
              <a:t>Diciembre, </a:t>
            </a:r>
            <a:r>
              <a:rPr lang="es-CL" sz="1600" dirty="0"/>
              <a:t>la ejecución del Ministerio ascendió a </a:t>
            </a:r>
            <a:r>
              <a:rPr lang="es-CL" sz="1600" b="1" dirty="0" smtClean="0"/>
              <a:t>$627,930 millones</a:t>
            </a:r>
            <a:r>
              <a:rPr lang="es-CL" sz="1600" dirty="0"/>
              <a:t>, equivalente a un gasto de </a:t>
            </a:r>
            <a:r>
              <a:rPr lang="es-CL" sz="1600" b="1" dirty="0" smtClean="0"/>
              <a:t>98,7%</a:t>
            </a:r>
            <a:r>
              <a:rPr lang="es-CL" sz="1600" dirty="0" smtClean="0"/>
              <a:t> </a:t>
            </a:r>
            <a:r>
              <a:rPr lang="es-CL" sz="1600" dirty="0"/>
              <a:t>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El presupuesto vigente considera </a:t>
            </a:r>
            <a:r>
              <a:rPr lang="es-CL" sz="1600" b="1" dirty="0" smtClean="0"/>
              <a:t>incrementos </a:t>
            </a:r>
            <a:r>
              <a:rPr lang="es-CL" sz="1600" b="1" dirty="0"/>
              <a:t>por $</a:t>
            </a:r>
            <a:r>
              <a:rPr lang="es-CL" sz="1600" b="1" dirty="0" smtClean="0"/>
              <a:t>27.302 </a:t>
            </a:r>
            <a:r>
              <a:rPr lang="es-CL" sz="1600" b="1" dirty="0"/>
              <a:t>millones</a:t>
            </a:r>
            <a:r>
              <a:rPr lang="es-CL" sz="1600" dirty="0"/>
              <a:t>, que afectan principalmente el subtítulo 34 “servicio de la deuda” por $</a:t>
            </a:r>
            <a:r>
              <a:rPr lang="es-CL" sz="1600" dirty="0" smtClean="0"/>
              <a:t>25.704 </a:t>
            </a:r>
            <a:r>
              <a:rPr lang="es-CL" sz="1600" dirty="0"/>
              <a:t>millones, </a:t>
            </a:r>
            <a:r>
              <a:rPr lang="es-CL" sz="1600" dirty="0" smtClean="0"/>
              <a:t>afectando los presupuestos de los </a:t>
            </a:r>
            <a:r>
              <a:rPr lang="es-CL" sz="1600" dirty="0"/>
              <a:t>Programas: Subsecretaría de Servicios Sociales ($</a:t>
            </a:r>
            <a:r>
              <a:rPr lang="es-CL" sz="1600" dirty="0" smtClean="0"/>
              <a:t>4.852 </a:t>
            </a:r>
            <a:r>
              <a:rPr lang="es-CL" sz="1600" dirty="0"/>
              <a:t>millones); Ingreso Ético Familiar ($9.978 millones); Sistema de Protección Integral a la Infancia ($1.383 millones); </a:t>
            </a:r>
            <a:r>
              <a:rPr lang="es-CL" sz="1600" dirty="0" err="1"/>
              <a:t>Fosis</a:t>
            </a:r>
            <a:r>
              <a:rPr lang="es-CL" sz="1600" dirty="0"/>
              <a:t> ($732 millones); INJ ($464 millones); </a:t>
            </a:r>
            <a:r>
              <a:rPr lang="es-CL" sz="1600" dirty="0" err="1"/>
              <a:t>Conadi</a:t>
            </a:r>
            <a:r>
              <a:rPr lang="es-CL" sz="1600" dirty="0"/>
              <a:t> ($</a:t>
            </a:r>
            <a:r>
              <a:rPr lang="es-CL" sz="1600" dirty="0" smtClean="0"/>
              <a:t>1.727 </a:t>
            </a:r>
            <a:r>
              <a:rPr lang="es-CL" sz="1600" dirty="0"/>
              <a:t>millones); </a:t>
            </a:r>
            <a:r>
              <a:rPr lang="es-CL" sz="1600" dirty="0" err="1"/>
              <a:t>Senadis</a:t>
            </a:r>
            <a:r>
              <a:rPr lang="es-CL" sz="1600" dirty="0"/>
              <a:t> ($548 millones), </a:t>
            </a:r>
            <a:r>
              <a:rPr lang="es-CL" sz="1600" dirty="0" err="1"/>
              <a:t>Senama</a:t>
            </a:r>
            <a:r>
              <a:rPr lang="es-CL" sz="1600" dirty="0"/>
              <a:t> ($</a:t>
            </a:r>
            <a:r>
              <a:rPr lang="es-CL" sz="1600" dirty="0" smtClean="0"/>
              <a:t>2.548 </a:t>
            </a:r>
            <a:r>
              <a:rPr lang="es-CL" sz="1600" dirty="0"/>
              <a:t>millones) ,y, la Subsecretaría de Evaluación Social ($3.471 millones), destinados al pago de las obligaciones devengadas al 31 de diciembre de 2015 (deuda flotante)</a:t>
            </a:r>
            <a:r>
              <a:rPr lang="es-CL" sz="1600" dirty="0">
                <a:latin typeface="+mn-lt"/>
              </a:rPr>
              <a:t>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Asimismo, se </a:t>
            </a:r>
            <a:r>
              <a:rPr lang="es-CL" sz="1600" dirty="0" smtClean="0"/>
              <a:t>consideran </a:t>
            </a:r>
            <a:r>
              <a:rPr lang="es-CL" sz="1600" b="1" dirty="0" smtClean="0"/>
              <a:t>rebajas </a:t>
            </a:r>
            <a:r>
              <a:rPr lang="es-CL" sz="1600" b="1" dirty="0"/>
              <a:t>que ascienden a </a:t>
            </a:r>
            <a:r>
              <a:rPr lang="es-CL" sz="1600" b="1" dirty="0" smtClean="0"/>
              <a:t>$24.615 millones</a:t>
            </a:r>
            <a:r>
              <a:rPr lang="es-CL" sz="1600" dirty="0"/>
              <a:t>.  Las reducciones </a:t>
            </a:r>
            <a:r>
              <a:rPr lang="es-CL" sz="1600" dirty="0" smtClean="0"/>
              <a:t>se explican por dos acontecimientos principalmente, el primero dice relación con los ajustes realizados en el mes de febrero por el Ministerio de Hacienda, que ascendieron a $7.562 </a:t>
            </a:r>
            <a:r>
              <a:rPr lang="es-CL" sz="1600" dirty="0"/>
              <a:t>millones </a:t>
            </a:r>
            <a:r>
              <a:rPr lang="es-CL" sz="1600" dirty="0" smtClean="0"/>
              <a:t>(las rebajas más </a:t>
            </a:r>
            <a:r>
              <a:rPr lang="es-CL" sz="1600" dirty="0"/>
              <a:t>significativas se </a:t>
            </a:r>
            <a:r>
              <a:rPr lang="es-CL" sz="1600" dirty="0" smtClean="0"/>
              <a:t>concentraron en</a:t>
            </a:r>
            <a:r>
              <a:rPr lang="es-CL" sz="1600" dirty="0"/>
              <a:t>: transferencias corrientes, por $2.245 </a:t>
            </a:r>
            <a:r>
              <a:rPr lang="es-CL" sz="1600" dirty="0" smtClean="0"/>
              <a:t>millones y </a:t>
            </a:r>
            <a:r>
              <a:rPr lang="es-CL" sz="1600" dirty="0"/>
              <a:t>transferencias de capital, por $5,249 millones), </a:t>
            </a:r>
            <a:r>
              <a:rPr lang="es-CL" sz="1600" dirty="0" smtClean="0"/>
              <a:t>y el segundo hito, tiene su explicación en la conformación del nuevo Ministerio de la Mujer y la Equidad de Género que hasta el mes de mayo mantuvo presupuesto en la Partida Ministerio de Desarrollo Social.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Desarrollo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En cuanto a los programas, el </a:t>
            </a:r>
            <a:r>
              <a:rPr lang="es-CL" sz="1600" dirty="0" smtClean="0"/>
              <a:t>66,8% </a:t>
            </a:r>
            <a:r>
              <a:rPr lang="es-CL" sz="1600" dirty="0"/>
              <a:t>del presupuesto inicial, se </a:t>
            </a:r>
            <a:r>
              <a:rPr lang="es-CL" sz="1600" dirty="0" smtClean="0"/>
              <a:t>concentró </a:t>
            </a:r>
            <a:r>
              <a:rPr lang="es-CL" sz="1600" dirty="0"/>
              <a:t>en el </a:t>
            </a:r>
            <a:r>
              <a:rPr lang="es-CL" sz="1600" dirty="0" smtClean="0"/>
              <a:t>programa Ingreso Ético Familiar y Sistema Chile Solidario (35</a:t>
            </a:r>
            <a:r>
              <a:rPr lang="es-CL" sz="1600" dirty="0"/>
              <a:t>%), </a:t>
            </a:r>
            <a:r>
              <a:rPr lang="es-CL" sz="1600" dirty="0" smtClean="0"/>
              <a:t>Fondo de Solidaridad e Inversión Social (11,7%) </a:t>
            </a:r>
            <a:r>
              <a:rPr lang="es-CL" sz="1600" dirty="0"/>
              <a:t>y la </a:t>
            </a:r>
            <a:r>
              <a:rPr lang="es-CL" sz="1600" dirty="0" smtClean="0"/>
              <a:t>Corporación Nacional de Desarrollo Indígena (20,1%), </a:t>
            </a:r>
            <a:r>
              <a:rPr lang="es-CL" sz="1600" dirty="0"/>
              <a:t>los que al mes de </a:t>
            </a:r>
            <a:r>
              <a:rPr lang="es-CL" sz="1600" dirty="0" smtClean="0"/>
              <a:t>Diciembre </a:t>
            </a:r>
            <a:r>
              <a:rPr lang="es-CL" sz="1600" dirty="0"/>
              <a:t>alcanzaron niveles de ejecución de </a:t>
            </a:r>
            <a:r>
              <a:rPr lang="es-CL" sz="1600" dirty="0" smtClean="0"/>
              <a:t>99,9%, 98,8% y 98,7% </a:t>
            </a:r>
            <a:r>
              <a:rPr lang="es-CL" sz="1600" dirty="0"/>
              <a:t>respectivamente, calculados 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 smtClean="0"/>
              <a:t>Sin considerar la situación particular del Servicio Nacional de la Mujer, que traspasa sus recursos a partir de Diciembre a la nueva Partida 27, el programa Sistema de Protección Integral a la Infancia es el </a:t>
            </a:r>
            <a:r>
              <a:rPr lang="es-CL" sz="1600" dirty="0"/>
              <a:t>que presenta el </a:t>
            </a:r>
            <a:r>
              <a:rPr lang="es-CL" sz="1600" dirty="0" smtClean="0"/>
              <a:t>mayor </a:t>
            </a:r>
            <a:r>
              <a:rPr lang="es-CL" sz="1600" dirty="0"/>
              <a:t>avance con un </a:t>
            </a:r>
            <a:r>
              <a:rPr lang="es-CL" sz="1600" dirty="0" smtClean="0"/>
              <a:t>100%, </a:t>
            </a:r>
            <a:r>
              <a:rPr lang="es-CL" sz="1600" dirty="0"/>
              <a:t>mientras que </a:t>
            </a:r>
            <a:r>
              <a:rPr lang="es-CL" sz="1600" dirty="0" smtClean="0"/>
              <a:t>el Servicio Nacional del Adulto Mayor es </a:t>
            </a:r>
            <a:r>
              <a:rPr lang="es-CL" sz="1600" dirty="0" smtClean="0"/>
              <a:t>el </a:t>
            </a:r>
            <a:r>
              <a:rPr lang="es-CL" sz="1600" dirty="0"/>
              <a:t>que presenta la ejecución menor con un </a:t>
            </a:r>
            <a:r>
              <a:rPr lang="es-CL" sz="1600" dirty="0" smtClean="0"/>
              <a:t>90,1%, este último explicado por el bajo nivel de gasto reflejado en los </a:t>
            </a:r>
            <a:r>
              <a:rPr lang="es-CL" sz="1600" dirty="0" smtClean="0"/>
              <a:t>siguientes subtítulos</a:t>
            </a:r>
            <a:r>
              <a:rPr lang="es-CL" sz="1600" dirty="0" smtClean="0"/>
              <a:t>:</a:t>
            </a:r>
          </a:p>
          <a:p>
            <a:pPr marL="541338" indent="-18732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CL" sz="1600" dirty="0" smtClean="0"/>
              <a:t>22 Bienes y Servicios de Consumo, </a:t>
            </a:r>
            <a:r>
              <a:rPr lang="es-CL" sz="1600" dirty="0"/>
              <a:t>que alcanza un gasto del </a:t>
            </a:r>
            <a:r>
              <a:rPr lang="es-CL" sz="1600" dirty="0" smtClean="0"/>
              <a:t>94,8%; y,</a:t>
            </a:r>
          </a:p>
          <a:p>
            <a:pPr marL="541338" indent="-18732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CL" sz="1600" dirty="0" smtClean="0"/>
              <a:t>31 Iniciativas de Inversión, con un gasto de 32,1%, incluyendo una reducción presupuestaria por </a:t>
            </a:r>
            <a:r>
              <a:rPr lang="es-CL" sz="1600" dirty="0"/>
              <a:t>$1.361 </a:t>
            </a:r>
            <a:r>
              <a:rPr lang="es-CL" sz="1600" dirty="0" smtClean="0"/>
              <a:t>millones, recursos  que </a:t>
            </a:r>
            <a:r>
              <a:rPr lang="es-CL" sz="1600" dirty="0"/>
              <a:t>corresponderían a los proyectos de inversión relacionados con la medida N° 13 (Establecimientos Larga Estadía Adulto Mayor-ELEAM</a:t>
            </a:r>
            <a:r>
              <a:rPr lang="es-CL" sz="1600" dirty="0" smtClean="0"/>
              <a:t>).  Incrementando el </a:t>
            </a:r>
            <a:r>
              <a:rPr lang="es-CL" sz="1600" dirty="0"/>
              <a:t>subtítulo 35 “Saldo Final de Caja” del mismo Programa en $1.302 </a:t>
            </a:r>
            <a:r>
              <a:rPr lang="es-CL" sz="1600" dirty="0" smtClean="0"/>
              <a:t>millones.</a:t>
            </a: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Desarrollo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9309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831140"/>
              </p:ext>
            </p:extLst>
          </p:nvPr>
        </p:nvGraphicFramePr>
        <p:xfrm>
          <a:off x="519113" y="1700808"/>
          <a:ext cx="810577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Hoja de cálculo" r:id="rId3" imgW="8105784" imgH="2600270" progId="Excel.Sheet.12">
                  <p:embed/>
                </p:oleObj>
              </mc:Choice>
              <mc:Fallback>
                <p:oleObj name="Hoja de cálculo" r:id="rId3" imgW="8105784" imgH="2600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113" y="1700808"/>
                        <a:ext cx="8105775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Diciembre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21,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86916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210861"/>
              </p:ext>
            </p:extLst>
          </p:nvPr>
        </p:nvGraphicFramePr>
        <p:xfrm>
          <a:off x="361950" y="1700808"/>
          <a:ext cx="8420100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Hoja de cálculo" r:id="rId4" imgW="8419996" imgH="3171720" progId="Excel.Sheet.12">
                  <p:embed/>
                </p:oleObj>
              </mc:Choice>
              <mc:Fallback>
                <p:oleObj name="Hoja de cálculo" r:id="rId4" imgW="8419996" imgH="3171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950" y="1700808"/>
                        <a:ext cx="8420100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SERVICIOS SOCIALES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953652"/>
              </p:ext>
            </p:extLst>
          </p:nvPr>
        </p:nvGraphicFramePr>
        <p:xfrm>
          <a:off x="395535" y="1484784"/>
          <a:ext cx="8229599" cy="489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Hoja de cálculo" r:id="rId3" imgW="8648636" imgH="6295931" progId="Excel.Sheet.12">
                  <p:embed/>
                </p:oleObj>
              </mc:Choice>
              <mc:Fallback>
                <p:oleObj name="Hoja de cálculo" r:id="rId3" imgW="8648636" imgH="62959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5" y="1484784"/>
                        <a:ext cx="8229599" cy="4891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4085" y="65089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05: INGRESO ÉTICO FAMILIAR Y SISTEMA CHILE SOLIDARIO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26670"/>
              </p:ext>
            </p:extLst>
          </p:nvPr>
        </p:nvGraphicFramePr>
        <p:xfrm>
          <a:off x="414336" y="1813272"/>
          <a:ext cx="8201488" cy="4712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Hoja de cálculo" r:id="rId3" imgW="8648636" imgH="7096014" progId="Excel.Sheet.12">
                  <p:embed/>
                </p:oleObj>
              </mc:Choice>
              <mc:Fallback>
                <p:oleObj name="Hoja de cálculo" r:id="rId3" imgW="8648636" imgH="70960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13272"/>
                        <a:ext cx="8201488" cy="4712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8932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06: SISTEMA DE PROTECCIÓN INTEGRAL A LA INFANCIA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574051"/>
              </p:ext>
            </p:extLst>
          </p:nvPr>
        </p:nvGraphicFramePr>
        <p:xfrm>
          <a:off x="386224" y="1916832"/>
          <a:ext cx="8238911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Hoja de cálculo" r:id="rId3" imgW="8648636" imgH="4391010" progId="Excel.Sheet.12">
                  <p:embed/>
                </p:oleObj>
              </mc:Choice>
              <mc:Fallback>
                <p:oleObj name="Hoja de cálculo" r:id="rId3" imgW="8648636" imgH="4391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916832"/>
                        <a:ext cx="8238911" cy="439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4825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02: FONDO DE SOLIDARIDAD E INVERSIÓN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2016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930901"/>
              </p:ext>
            </p:extLst>
          </p:nvPr>
        </p:nvGraphicFramePr>
        <p:xfrm>
          <a:off x="446857" y="1700808"/>
          <a:ext cx="8229599" cy="476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Hoja de cálculo" r:id="rId3" imgW="8648636" imgH="6219810" progId="Excel.Sheet.12">
                  <p:embed/>
                </p:oleObj>
              </mc:Choice>
              <mc:Fallback>
                <p:oleObj name="Hoja de cálculo" r:id="rId3" imgW="8648636" imgH="6219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857" y="1700808"/>
                        <a:ext cx="8229599" cy="4766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995</Words>
  <Application>Microsoft Office PowerPoint</Application>
  <PresentationFormat>Presentación en pantalla (4:3)</PresentationFormat>
  <Paragraphs>78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1_Tema de Office</vt:lpstr>
      <vt:lpstr>Tema de Office</vt:lpstr>
      <vt:lpstr>Imagen de mapa de bits</vt:lpstr>
      <vt:lpstr>Hoja de cálculo</vt:lpstr>
      <vt:lpstr>EJECUCIÓN PRESUPUESTARIA DE GASTOS ACUMULADA al mes de Diciembre de 2016 Partida 21: MINISTERIO DE DESARROLLO SOCIAL</vt:lpstr>
      <vt:lpstr>Ejecución Presupuestaria de Gastos Acumulada al mes de Diciembre de 2016  Ministerio de Desarrollo Social</vt:lpstr>
      <vt:lpstr>Ejecución Presupuestaria de Gastos Acumulada al mes de Diciembre de 2016  Ministerio de Desarrollo Social</vt:lpstr>
      <vt:lpstr>Ejecución Presupuestaria de Gastos Acumulada al mes de Diciembre de 2016  Ministerio de Desarrollo Social</vt:lpstr>
      <vt:lpstr>Ejecución Presupuestaria de Gastos Acumulada al mes de Diciembre de 2016  Partida 21,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PRESUPUESTO1</cp:lastModifiedBy>
  <cp:revision>141</cp:revision>
  <cp:lastPrinted>2016-07-04T14:42:46Z</cp:lastPrinted>
  <dcterms:created xsi:type="dcterms:W3CDTF">2016-06-23T13:38:47Z</dcterms:created>
  <dcterms:modified xsi:type="dcterms:W3CDTF">2017-03-14T16:09:39Z</dcterms:modified>
</cp:coreProperties>
</file>