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972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package" Target="../embeddings/Hoja_de_c_lculo_de_Microsoft_Excel2.xlsx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package" Target="../embeddings/Hoja_de_c_lculo_de_Microsoft_Excel3.xlsx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.emf"/><Relationship Id="rId4" Type="http://schemas.openxmlformats.org/officeDocument/2006/relationships/package" Target="../embeddings/Hoja_de_c_lculo_de_Microsoft_Excel4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Diciembre de 2016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20: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GENERAL DE GOBIERNO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</a:t>
            </a:r>
            <a:r>
              <a:rPr lang="es-CL" sz="1600" dirty="0"/>
              <a:t>mes de </a:t>
            </a:r>
            <a:r>
              <a:rPr lang="es-CL" sz="1600" dirty="0" smtClean="0"/>
              <a:t>Diciembre, el Ministerio registró una ejecución que ascendió </a:t>
            </a:r>
            <a:r>
              <a:rPr lang="es-CL" sz="1600" dirty="0"/>
              <a:t>a </a:t>
            </a:r>
            <a:r>
              <a:rPr lang="es-CL" sz="1600" b="1" dirty="0" smtClean="0"/>
              <a:t>$30.325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98,8%</a:t>
            </a:r>
            <a:r>
              <a:rPr lang="es-CL" sz="1600" dirty="0" smtClean="0"/>
              <a:t> </a:t>
            </a:r>
            <a:r>
              <a:rPr lang="es-CL" sz="1600" dirty="0"/>
              <a:t>respecto al presupuesto vigente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cuanto a los programas, el </a:t>
            </a:r>
            <a:r>
              <a:rPr lang="es-CL" sz="1600" dirty="0" smtClean="0"/>
              <a:t>73% </a:t>
            </a:r>
            <a:r>
              <a:rPr lang="es-CL" sz="1600" dirty="0"/>
              <a:t>del presupuesto vigente, se concentra en la </a:t>
            </a:r>
            <a:r>
              <a:rPr lang="es-CL" sz="1600" b="1" dirty="0"/>
              <a:t>Secretaría General de </a:t>
            </a:r>
            <a:r>
              <a:rPr lang="es-CL" sz="1600" b="1" dirty="0" smtClean="0"/>
              <a:t>Gobierno</a:t>
            </a:r>
            <a:r>
              <a:rPr lang="es-CL" sz="1600" dirty="0" smtClean="0"/>
              <a:t> que </a:t>
            </a:r>
            <a:r>
              <a:rPr lang="es-CL" sz="1600" dirty="0"/>
              <a:t>al mes de </a:t>
            </a:r>
            <a:r>
              <a:rPr lang="es-CL" sz="1600" dirty="0" smtClean="0"/>
              <a:t>Diciembre alcanzó un nivel </a:t>
            </a:r>
            <a:r>
              <a:rPr lang="es-CL" sz="1600" dirty="0"/>
              <a:t>de ejecución de </a:t>
            </a:r>
            <a:r>
              <a:rPr lang="es-CL" sz="1600" b="1" dirty="0" smtClean="0"/>
              <a:t>98,4%.  </a:t>
            </a:r>
            <a:r>
              <a:rPr lang="es-CL" sz="1600" dirty="0" smtClean="0"/>
              <a:t>Ejecución afectada por</a:t>
            </a:r>
            <a:r>
              <a:rPr lang="es-CL" sz="1600" b="1" dirty="0" smtClean="0"/>
              <a:t> </a:t>
            </a:r>
            <a:r>
              <a:rPr lang="es-CL" sz="1600" dirty="0" smtClean="0"/>
              <a:t>el nivel de ejecución de los subtítulos </a:t>
            </a:r>
            <a:r>
              <a:rPr lang="es-CL" sz="1600" b="1" dirty="0" smtClean="0"/>
              <a:t>bienes y servicios de consumo y adquisición de activos no financieros </a:t>
            </a:r>
            <a:r>
              <a:rPr lang="es-CL" sz="1600" dirty="0" smtClean="0"/>
              <a:t>que alcanzaron una erogación de </a:t>
            </a:r>
            <a:r>
              <a:rPr lang="es-CL" sz="1600" b="1" dirty="0" smtClean="0"/>
              <a:t>96,5% y 96,9% </a:t>
            </a:r>
            <a:r>
              <a:rPr lang="es-CL" sz="1600" dirty="0"/>
              <a:t>respectivamente y una </a:t>
            </a:r>
            <a:r>
              <a:rPr lang="es-CL" sz="1600" dirty="0" smtClean="0"/>
              <a:t>participación </a:t>
            </a:r>
            <a:r>
              <a:rPr lang="es-CL" sz="1600" dirty="0"/>
              <a:t>dentro de la Secretaría del </a:t>
            </a:r>
            <a:r>
              <a:rPr lang="es-CL" sz="1600" dirty="0" smtClean="0"/>
              <a:t> 21,3%.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El programa </a:t>
            </a:r>
            <a:r>
              <a:rPr lang="es-CL" sz="1600" b="1" dirty="0" smtClean="0"/>
              <a:t>Consejo Nacional de Televisión </a:t>
            </a:r>
            <a:r>
              <a:rPr lang="es-CL" sz="1600" dirty="0" smtClean="0"/>
              <a:t>presentó un </a:t>
            </a:r>
            <a:r>
              <a:rPr lang="es-CL" sz="1600" b="1" dirty="0" smtClean="0"/>
              <a:t>avance de 99,9%</a:t>
            </a:r>
            <a:r>
              <a:rPr lang="es-CL" sz="1600" dirty="0" smtClean="0"/>
              <a:t>, donde los niveles </a:t>
            </a:r>
            <a:r>
              <a:rPr lang="es-CL" sz="1600" dirty="0"/>
              <a:t>de gasto </a:t>
            </a:r>
            <a:r>
              <a:rPr lang="es-CL" sz="1600" dirty="0" smtClean="0"/>
              <a:t>más bajos se registran en el subtítulo 34 “servicio de la deuda” (95,9%)..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Diciembre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</a:t>
            </a:r>
            <a:r>
              <a:rPr lang="es-CL" sz="1600" dirty="0" smtClean="0"/>
              <a:t>lo que va corrido del año, </a:t>
            </a:r>
            <a:r>
              <a:rPr lang="es-CL" sz="1600" dirty="0"/>
              <a:t>se registró </a:t>
            </a:r>
            <a:r>
              <a:rPr lang="es-CL" sz="1600" dirty="0" smtClean="0"/>
              <a:t>un </a:t>
            </a:r>
            <a:r>
              <a:rPr lang="es-CL" sz="1600" b="1" dirty="0" smtClean="0"/>
              <a:t>incremento neto </a:t>
            </a:r>
            <a:r>
              <a:rPr lang="es-CL" sz="1600" b="1" dirty="0"/>
              <a:t>del presupuesto por </a:t>
            </a:r>
            <a:r>
              <a:rPr lang="es-CL" sz="1600" b="1" dirty="0" smtClean="0"/>
              <a:t>$1.519 millones</a:t>
            </a:r>
            <a:r>
              <a:rPr lang="es-CL" sz="1600" dirty="0" smtClean="0"/>
              <a:t>, destacando los siguientes movimientos:</a:t>
            </a:r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Rebaja por $52 millones</a:t>
            </a:r>
            <a:r>
              <a:rPr lang="es-CL" sz="1600" dirty="0" smtClean="0"/>
              <a:t>, que afectan al subtítulo </a:t>
            </a:r>
            <a:r>
              <a:rPr lang="es-CL" sz="1600" b="1" dirty="0" smtClean="0"/>
              <a:t>adquisición de activos no financieros</a:t>
            </a:r>
            <a:r>
              <a:rPr lang="es-CL" sz="1600" dirty="0" smtClean="0"/>
              <a:t>.</a:t>
            </a:r>
            <a:endParaRPr lang="es-CL" sz="1600" dirty="0"/>
          </a:p>
          <a:p>
            <a:pPr marL="722313" indent="-368300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 smtClean="0"/>
              <a:t>Incrementos por $1.571 millones</a:t>
            </a:r>
            <a:r>
              <a:rPr lang="es-CL" sz="1600" dirty="0" smtClean="0"/>
              <a:t>, que impactan al resto de los subtítulo contemplado en la Partida, destacando el aumento en el </a:t>
            </a:r>
            <a:r>
              <a:rPr lang="es-CL" sz="1600" b="1" dirty="0" smtClean="0"/>
              <a:t>gasto en personal, por $864 millones; servicio de la deuda, por</a:t>
            </a:r>
            <a:r>
              <a:rPr lang="es-CL" sz="1600" dirty="0" smtClean="0"/>
              <a:t> </a:t>
            </a:r>
            <a:r>
              <a:rPr lang="es-CL" sz="1600" b="1" dirty="0" smtClean="0"/>
              <a:t>$444 millones; y, bienes y servicios de consumo, por $177 millones.</a:t>
            </a:r>
            <a:endParaRPr lang="es-CL" sz="1600" b="1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La mayor erogación, se registra en </a:t>
            </a:r>
            <a:r>
              <a:rPr lang="es-CL" sz="1600" b="1" dirty="0" smtClean="0"/>
              <a:t>prestaciones de seguridad social</a:t>
            </a:r>
            <a:r>
              <a:rPr lang="es-CL" sz="1600" dirty="0" smtClean="0"/>
              <a:t>, </a:t>
            </a:r>
            <a:r>
              <a:rPr lang="es-CL" sz="1600" dirty="0"/>
              <a:t>con </a:t>
            </a:r>
            <a:r>
              <a:rPr lang="es-CL" sz="1600" dirty="0" smtClean="0"/>
              <a:t>desembolsos que alcanzan el </a:t>
            </a:r>
            <a:r>
              <a:rPr lang="es-CL" sz="1600" b="1" dirty="0" smtClean="0"/>
              <a:t>100,0%</a:t>
            </a:r>
            <a:r>
              <a:rPr lang="es-CL" sz="1600" dirty="0" smtClean="0"/>
              <a:t>, mientras que el menor </a:t>
            </a:r>
            <a:r>
              <a:rPr lang="es-CL" sz="1600" dirty="0"/>
              <a:t>nivel de ejecución </a:t>
            </a:r>
            <a:r>
              <a:rPr lang="es-CL" sz="1600" dirty="0" smtClean="0"/>
              <a:t>se registra en</a:t>
            </a:r>
            <a:r>
              <a:rPr lang="es-CL" sz="1600" b="1" dirty="0" smtClean="0"/>
              <a:t> bienes y servicios de consumo, </a:t>
            </a:r>
            <a:r>
              <a:rPr lang="es-CL" sz="1600" b="1" dirty="0"/>
              <a:t>con un </a:t>
            </a:r>
            <a:r>
              <a:rPr lang="es-CL" sz="1600" b="1" dirty="0" smtClean="0"/>
              <a:t>96,9%</a:t>
            </a:r>
            <a:r>
              <a:rPr lang="es-CL" sz="1600" dirty="0" smtClean="0"/>
              <a:t>, que representa el 16% </a:t>
            </a:r>
            <a:r>
              <a:rPr lang="es-CL" sz="1600" dirty="0"/>
              <a:t>de los recursos contemplados en la Partida</a:t>
            </a:r>
            <a:r>
              <a:rPr lang="es-CL" sz="1600" dirty="0" smtClean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739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7119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89211"/>
              </p:ext>
            </p:extLst>
          </p:nvPr>
        </p:nvGraphicFramePr>
        <p:xfrm>
          <a:off x="519113" y="1700808"/>
          <a:ext cx="81057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Hoja de cálculo" r:id="rId4" imgW="8105784" imgH="2028821" progId="Excel.Sheet.12">
                  <p:embed/>
                </p:oleObj>
              </mc:Choice>
              <mc:Fallback>
                <p:oleObj name="Hoja de cálculo" r:id="rId4" imgW="8105784" imgH="20288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9113" y="1700808"/>
                        <a:ext cx="81057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Diciembre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2016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06387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589814"/>
              </p:ext>
            </p:extLst>
          </p:nvPr>
        </p:nvGraphicFramePr>
        <p:xfrm>
          <a:off x="414337" y="1802135"/>
          <a:ext cx="82014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Hoja de cálculo" r:id="rId5" imgW="8419996" imgH="1266798" progId="Excel.Sheet.12">
                  <p:embed/>
                </p:oleObj>
              </mc:Choice>
              <mc:Fallback>
                <p:oleObj name="Hoja de cálculo" r:id="rId5" imgW="8419996" imgH="12667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4337" y="1802135"/>
                        <a:ext cx="8201488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947373"/>
              </p:ext>
            </p:extLst>
          </p:nvPr>
        </p:nvGraphicFramePr>
        <p:xfrm>
          <a:off x="474968" y="1844824"/>
          <a:ext cx="8201488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Hoja de cálculo" r:id="rId5" imgW="8648636" imgH="5762542" progId="Excel.Sheet.12">
                  <p:embed/>
                </p:oleObj>
              </mc:Choice>
              <mc:Fallback>
                <p:oleObj name="Hoja de cálculo" r:id="rId5" imgW="8648636" imgH="57625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4968" y="1844824"/>
                        <a:ext cx="8201488" cy="4320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2016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CONSEJO NACIONAL DE TELEVISIÓN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2016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68164"/>
              </p:ext>
            </p:extLst>
          </p:nvPr>
        </p:nvGraphicFramePr>
        <p:xfrm>
          <a:off x="437545" y="1926307"/>
          <a:ext cx="8238911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Hoja de cálculo" r:id="rId4" imgW="8648636" imgH="3590926" progId="Excel.Sheet.12">
                  <p:embed/>
                </p:oleObj>
              </mc:Choice>
              <mc:Fallback>
                <p:oleObj name="Hoja de cálculo" r:id="rId4" imgW="8648636" imgH="359092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7545" y="1926307"/>
                        <a:ext cx="8238911" cy="359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462</Words>
  <Application>Microsoft Office PowerPoint</Application>
  <PresentationFormat>Presentación en pantalla (4:3)</PresentationFormat>
  <Paragraphs>35</Paragraphs>
  <Slides>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1_Tema de Office</vt:lpstr>
      <vt:lpstr>Tema de Office</vt:lpstr>
      <vt:lpstr>Imagen de mapa de bits</vt:lpstr>
      <vt:lpstr>Hoja de cálculo</vt:lpstr>
      <vt:lpstr>EJECUCIÓN PRESUPUESTARIA DE GASTOS ACUMULADA al mes de Diciembre de 2016 Partida 20: MINISTERIO SECRETARÍA GENERAL DE GOBIERNO</vt:lpstr>
      <vt:lpstr>Ejecución Presupuestaria de Gastos Acumulada al mes de Diciembre de 2016  Ministerio Secretaría General de Gobierno</vt:lpstr>
      <vt:lpstr>Ejecución Presupuestaria de Gastos Acumulada al mes de Diciembre de 2016  Ministerio Secretaría General de Gobierno</vt:lpstr>
      <vt:lpstr>Ejecución Presupuestaria de Gastos Acumulada al mes de Diciembre de 2016  Ministerio Secretaría General de Gobierno</vt:lpstr>
      <vt:lpstr>Ejecución Presupuestaria de Gastos Acumulada al mes de Diciembre de 2016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PRESUPUESTO1</cp:lastModifiedBy>
  <cp:revision>137</cp:revision>
  <cp:lastPrinted>2016-10-11T11:56:42Z</cp:lastPrinted>
  <dcterms:created xsi:type="dcterms:W3CDTF">2016-06-23T13:38:47Z</dcterms:created>
  <dcterms:modified xsi:type="dcterms:W3CDTF">2017-03-15T19:58:32Z</dcterms:modified>
</cp:coreProperties>
</file>