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Lst>
  <p:notesMasterIdLst>
    <p:notesMasterId r:id="rId27"/>
  </p:notesMasterIdLst>
  <p:sldIdLst>
    <p:sldId id="257" r:id="rId11"/>
    <p:sldId id="258" r:id="rId12"/>
    <p:sldId id="272" r:id="rId13"/>
    <p:sldId id="271"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5" tIns="46967" rIns="93935" bIns="46967" rtlCol="0"/>
          <a:lstStyle>
            <a:lvl1pPr algn="l">
              <a:defRPr sz="1200"/>
            </a:lvl1pPr>
          </a:lstStyle>
          <a:p>
            <a:endParaRPr lang="es-CL"/>
          </a:p>
        </p:txBody>
      </p:sp>
      <p:sp>
        <p:nvSpPr>
          <p:cNvPr id="3" name="2 Marcador de fecha"/>
          <p:cNvSpPr>
            <a:spLocks noGrp="1"/>
          </p:cNvSpPr>
          <p:nvPr>
            <p:ph type="dt" idx="1"/>
          </p:nvPr>
        </p:nvSpPr>
        <p:spPr>
          <a:xfrm>
            <a:off x="4008705" y="0"/>
            <a:ext cx="3066733" cy="468154"/>
          </a:xfrm>
          <a:prstGeom prst="rect">
            <a:avLst/>
          </a:prstGeom>
        </p:spPr>
        <p:txBody>
          <a:bodyPr vert="horz" lIns="93935" tIns="46967" rIns="93935" bIns="46967" rtlCol="0"/>
          <a:lstStyle>
            <a:lvl1pPr algn="r">
              <a:defRPr sz="1200"/>
            </a:lvl1pPr>
          </a:lstStyle>
          <a:p>
            <a:fld id="{1855AFCC-E23A-43EE-9558-0A56C96B6230}" type="datetimeFigureOut">
              <a:rPr lang="es-CL" smtClean="0"/>
              <a:t>12-05-2017</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3935" tIns="46967" rIns="93935" bIns="4696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5" tIns="46967" rIns="93935" bIns="4696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5" tIns="46967" rIns="93935" bIns="4696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5" tIns="46967" rIns="93935" bIns="46967" rtlCol="0" anchor="b"/>
          <a:lstStyle>
            <a:lvl1pPr algn="r">
              <a:defRPr sz="1200"/>
            </a:lvl1pPr>
          </a:lstStyle>
          <a:p>
            <a:fld id="{7C3BC8EA-FCDC-497F-BEA2-5C6C3D523758}" type="slidenum">
              <a:rPr lang="es-CL" smtClean="0"/>
              <a:t>‹Nº›</a:t>
            </a:fld>
            <a:endParaRPr lang="es-CL"/>
          </a:p>
        </p:txBody>
      </p:sp>
    </p:spTree>
    <p:extLst>
      <p:ext uri="{BB962C8B-B14F-4D97-AF65-F5344CB8AC3E}">
        <p14:creationId xmlns:p14="http://schemas.microsoft.com/office/powerpoint/2010/main" val="2895196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solidFill>
                  <a:prstClr val="black"/>
                </a:solidFill>
              </a:rPr>
              <a:pPr/>
              <a:t>6</a:t>
            </a:fld>
            <a:endParaRPr lang="es-CL">
              <a:solidFill>
                <a:prstClr val="black"/>
              </a:solidFill>
            </a:endParaRPr>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4484199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82568624"/>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651319699"/>
      </p:ext>
    </p:extLst>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38396170"/>
      </p:ext>
    </p:extLst>
  </p:cSld>
  <p:clrMapOvr>
    <a:masterClrMapping/>
  </p:clrMapOvr>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99533045"/>
      </p:ext>
    </p:extLst>
  </p:cSld>
  <p:clrMapOvr>
    <a:masterClrMapping/>
  </p:clrMapOvr>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0754667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965066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3746656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9647418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3770153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780703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6526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8417303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99338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2854912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0782398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3145383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79465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4283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243759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52333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69087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6886497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54577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05045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61583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30979318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5733724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504205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257255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68995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857977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81084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4013899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049882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351077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107694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557767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970268536"/>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7087067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4978397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343625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653690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86263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969376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84390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071130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223787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215667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399998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767721334"/>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4785115"/>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07876492"/>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996291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06752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1451593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4530226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5147768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620038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9616212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770307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3357440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443226862"/>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20809690"/>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57103482"/>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2441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494273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2448600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2239740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952779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2069781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8328863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96676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1448150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804891906"/>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21968716"/>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12208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6545033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0355474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8682035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1692795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1119917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0450159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8394696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0814099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1102328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119547572"/>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852420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5530159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30166216"/>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8098070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5195525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2289832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4434575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6837474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8871219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0203939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6977954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60234597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5805679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14889535"/>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04662849"/>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2584708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12-05-2017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1262532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12-05-2017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4076762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12-05-2017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7677916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2098646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2953239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4268120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12-05-2017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82830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vmlDrawing" Target="../drawings/vmlDrawing10.v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5" Type="http://schemas.openxmlformats.org/officeDocument/2006/relationships/image" Target="../media/image1.png"/><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 Id="rId14" Type="http://schemas.openxmlformats.org/officeDocument/2006/relationships/oleObject" Target="../embeddings/oleObject10.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vmlDrawing" Target="../drawings/vmlDrawing3.v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oleObject" Target="../embeddings/oleObject3.bin"/></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vmlDrawing" Target="../drawings/vmlDrawing4.v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1.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oleObject" Target="../embeddings/oleObject4.bin"/></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vmlDrawing" Target="../drawings/vmlDrawing5.v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1.pn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oleObject" Target="../embeddings/oleObject5.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vmlDrawing" Target="../drawings/vmlDrawing6.v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1.png"/><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oleObject" Target="../embeddings/oleObject6.bin"/></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vmlDrawing" Target="../drawings/vmlDrawing7.v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5" Type="http://schemas.openxmlformats.org/officeDocument/2006/relationships/image" Target="../media/image1.png"/><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oleObject" Target="../embeddings/oleObject7.bin"/></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vmlDrawing" Target="../drawings/vmlDrawing8.v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5" Type="http://schemas.openxmlformats.org/officeDocument/2006/relationships/image" Target="../media/image1.png"/><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oleObject" Target="../embeddings/oleObject8.bin"/></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vmlDrawing" Target="../drawings/vmlDrawing9.v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image" Target="../media/image1.png"/><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oleObject" Target="../embeddings/oleObject9.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56622689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230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126314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76902302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06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87823023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34316775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0258"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859417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03653598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9234"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3909572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393584"/>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821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9847278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4723658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718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3152847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70536540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6162"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86643224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710169107"/>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5138"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25886245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20648681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4114"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03544671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12-05-2017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3523276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309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82317422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1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AL MES DE </a:t>
            </a:r>
            <a:r>
              <a:rPr lang="es-CL" sz="2400" b="1" dirty="0" smtClean="0">
                <a:latin typeface="+mn-lt"/>
              </a:rPr>
              <a:t>DICIEMBRE </a:t>
            </a:r>
            <a:r>
              <a:rPr lang="es-CL" sz="2400" b="1" dirty="0" smtClean="0">
                <a:latin typeface="+mn-lt"/>
              </a:rPr>
              <a:t>DE 2016</a:t>
            </a:r>
            <a:br>
              <a:rPr lang="es-CL" sz="2400" b="1" dirty="0" smtClean="0">
                <a:latin typeface="+mn-lt"/>
              </a:rPr>
            </a:br>
            <a:r>
              <a:rPr lang="es-CL" sz="2400" b="1" dirty="0" smtClean="0">
                <a:latin typeface="+mn-lt"/>
              </a:rPr>
              <a:t>PARTIDA 19:</a:t>
            </a:r>
            <a:br>
              <a:rPr lang="es-CL" sz="2400" b="1" dirty="0" smtClean="0">
                <a:latin typeface="+mn-lt"/>
              </a:rPr>
            </a:br>
            <a:r>
              <a:rPr lang="es-CL" sz="2400" b="1" dirty="0" smtClean="0">
                <a:latin typeface="+mn-lt"/>
              </a:rPr>
              <a:t>MINISTERIO DE TRANSPORTES Y TELECOMUNICACIONES</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a:solidFill>
                  <a:prstClr val="black"/>
                </a:solidFill>
              </a:rPr>
              <a:t>Valparaíso, </a:t>
            </a:r>
            <a:r>
              <a:rPr lang="es-CL" b="1" dirty="0" smtClean="0">
                <a:solidFill>
                  <a:prstClr val="black"/>
                </a:solidFill>
              </a:rPr>
              <a:t>Marzo </a:t>
            </a:r>
            <a:r>
              <a:rPr lang="es-CL" b="1" dirty="0" smtClean="0">
                <a:solidFill>
                  <a:prstClr val="black"/>
                </a:solidFill>
              </a:rPr>
              <a:t>2017</a:t>
            </a:r>
            <a:endParaRPr lang="es-CL" b="1" dirty="0">
              <a:solidFill>
                <a:prstClr val="black"/>
              </a:solidFill>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sp>
        <p:nvSpPr>
          <p:cNvPr id="5" name="4 CuadroTexto"/>
          <p:cNvSpPr txBox="1"/>
          <p:nvPr/>
        </p:nvSpPr>
        <p:spPr>
          <a:xfrm>
            <a:off x="1844875" y="1064930"/>
            <a:ext cx="3771241" cy="349955"/>
          </a:xfrm>
          <a:prstGeom prst="rect">
            <a:avLst/>
          </a:prstGeom>
          <a:noFill/>
        </p:spPr>
        <p:txBody>
          <a:bodyPr wrap="square" rtlCol="0">
            <a:noAutofit/>
          </a:bodyPr>
          <a:lstStyle/>
          <a:p>
            <a:r>
              <a:rPr lang="es-CL" sz="1200" b="1" dirty="0">
                <a:solidFill>
                  <a:srgbClr val="22519E"/>
                </a:solidFill>
                <a:effectLst>
                  <a:outerShdw blurRad="63500" dist="50800" dir="13500000" sx="0" sy="0">
                    <a:srgbClr val="000000">
                      <a:alpha val="50000"/>
                    </a:srgbClr>
                  </a:outerShdw>
                </a:effectLst>
                <a:latin typeface="Andalus"/>
                <a:ea typeface="Times New Roman"/>
              </a:rPr>
              <a:t>    </a:t>
            </a:r>
            <a:r>
              <a:rPr lang="es-CL" sz="12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841945375"/>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11282"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a:tabLst>
                <a:tab pos="2806065" algn="ctr"/>
                <a:tab pos="5612130" algn="r"/>
              </a:tabLst>
              <a:defRPr/>
            </a:pPr>
            <a:r>
              <a:rPr lang="es-CL" sz="4000" b="1" dirty="0">
                <a:solidFill>
                  <a:srgbClr val="943634"/>
                </a:solidFill>
                <a:latin typeface="Andalus" pitchFamily="18" charset="-78"/>
                <a:ea typeface="Times New Roman"/>
                <a:cs typeface="Andalus" pitchFamily="18" charset="-78"/>
              </a:rPr>
              <a:t>U</a:t>
            </a:r>
            <a:r>
              <a:rPr lang="es-CL" sz="1600" b="1" dirty="0">
                <a:solidFill>
                  <a:srgbClr val="943634"/>
                </a:solidFill>
                <a:latin typeface="Andalus" pitchFamily="18" charset="-78"/>
                <a:ea typeface="Times New Roman"/>
                <a:cs typeface="Andalus" pitchFamily="18" charset="-78"/>
              </a:rPr>
              <a:t>NIDAD DE ASESORÍA PRESUPUESTARIA</a:t>
            </a:r>
            <a:endParaRPr lang="es-CL" sz="14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086166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01360" y="5877272"/>
            <a:ext cx="7174429"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10</a:t>
            </a:fld>
            <a:endParaRPr lang="es-CL">
              <a:solidFill>
                <a:prstClr val="black">
                  <a:tint val="75000"/>
                </a:prstClr>
              </a:solidFill>
            </a:endParaRPr>
          </a:p>
        </p:txBody>
      </p:sp>
      <p:sp>
        <p:nvSpPr>
          <p:cNvPr id="7" name="1 Título"/>
          <p:cNvSpPr txBox="1">
            <a:spLocks/>
          </p:cNvSpPr>
          <p:nvPr/>
        </p:nvSpPr>
        <p:spPr>
          <a:xfrm>
            <a:off x="383176" y="620688"/>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04</a:t>
            </a:r>
            <a:r>
              <a:rPr lang="es-CL" sz="1800" b="1" dirty="0">
                <a:solidFill>
                  <a:prstClr val="black"/>
                </a:solidFill>
                <a:ea typeface="Verdana" pitchFamily="34" charset="0"/>
                <a:cs typeface="Verdana" pitchFamily="34" charset="0"/>
              </a:rPr>
              <a:t>: UNIDAD OPERATIVA DE CONTROL DE TRÁNSITO</a:t>
            </a:r>
          </a:p>
        </p:txBody>
      </p:sp>
      <p:sp>
        <p:nvSpPr>
          <p:cNvPr id="8" name="1 Título"/>
          <p:cNvSpPr txBox="1">
            <a:spLocks/>
          </p:cNvSpPr>
          <p:nvPr/>
        </p:nvSpPr>
        <p:spPr>
          <a:xfrm>
            <a:off x="755576" y="1687002"/>
            <a:ext cx="7200800" cy="31564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23900" y="2129631"/>
          <a:ext cx="7696200" cy="3467100"/>
        </p:xfrm>
        <a:graphic>
          <a:graphicData uri="http://schemas.openxmlformats.org/drawingml/2006/table">
            <a:tbl>
              <a:tblPr/>
              <a:tblGrid>
                <a:gridCol w="342900"/>
                <a:gridCol w="317500"/>
                <a:gridCol w="317500"/>
                <a:gridCol w="21463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11.645.277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14.999.543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3.354.266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14.743.019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126,6%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900" b="1" i="0" u="none" strike="noStrike">
                          <a:solidFill>
                            <a:srgbClr val="FFFFFF"/>
                          </a:solidFill>
                          <a:effectLst/>
                          <a:latin typeface="Calibri"/>
                        </a:rPr>
                        <a:t>2.166.720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2.198.622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31.902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2.141.749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r" fontAlgn="ctr"/>
                      <a:r>
                        <a:rPr lang="es-CL" sz="900" b="1" i="0" u="none" strike="noStrike">
                          <a:solidFill>
                            <a:srgbClr val="FFFFFF"/>
                          </a:solidFill>
                          <a:effectLst/>
                          <a:latin typeface="Calibri"/>
                        </a:rPr>
                        <a:t>944.759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834.633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-110.126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691.163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82,8%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4.463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7.463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4.463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7.463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7.501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69.027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81.777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12.750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61.366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17.646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17.646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12.174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3.750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3.750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#¡DIV/0!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51.381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60.381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49.192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8.458.308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8.544.763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86.455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8.509.955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just" fontAlgn="ctr"/>
                      <a:r>
                        <a:rPr lang="es-CL" sz="800" b="0" i="1"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800" b="0" i="1" u="none" strike="noStrike">
                          <a:solidFill>
                            <a:srgbClr val="FFFFFF"/>
                          </a:solidFill>
                          <a:effectLst/>
                          <a:latin typeface="Calibri"/>
                        </a:rPr>
                        <a:t>54.221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4F81BD"/>
                    </a:solidFill>
                  </a:tcPr>
                </a:tc>
                <a:tc>
                  <a:txBody>
                    <a:bodyPr/>
                    <a:lstStyle/>
                    <a:p>
                      <a:pPr algn="r" fontAlgn="ctr"/>
                      <a:r>
                        <a:rPr lang="es-CL" sz="800" b="0" i="1" u="none" strike="noStrike">
                          <a:solidFill>
                            <a:srgbClr val="000000"/>
                          </a:solidFill>
                          <a:effectLst/>
                          <a:latin typeface="Calibri"/>
                        </a:rPr>
                        <a:t>48.143 </a:t>
                      </a:r>
                    </a:p>
                  </a:txBody>
                  <a:tcPr marL="9525" marR="9525" marT="9525" marB="0" anchor="ctr">
                    <a:lnL>
                      <a:noFill/>
                    </a:lnL>
                    <a:lnR>
                      <a:noFill/>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800" b="0" i="1" u="none" strike="noStrike">
                          <a:solidFill>
                            <a:srgbClr val="000000"/>
                          </a:solidFill>
                          <a:effectLst/>
                          <a:latin typeface="Calibri"/>
                        </a:rPr>
                        <a:t>-6.078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800" b="0" i="1" u="none" strike="noStrike">
                          <a:solidFill>
                            <a:srgbClr val="000000"/>
                          </a:solidFill>
                          <a:effectLst/>
                          <a:latin typeface="Calibri"/>
                        </a:rPr>
                        <a:t>48.133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800" b="0" i="1" u="none" strike="noStrike">
                          <a:solidFill>
                            <a:srgbClr val="000000"/>
                          </a:solidFill>
                          <a:effectLst/>
                          <a:latin typeface="Calibri"/>
                        </a:rPr>
                        <a:t>88,8%</a:t>
                      </a:r>
                    </a:p>
                  </a:txBody>
                  <a:tcPr marL="9525" marR="9525" marT="9525" marB="0" anchor="ctr">
                    <a:lnL>
                      <a:noFill/>
                    </a:lnL>
                    <a:lnR>
                      <a:noFill/>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8.404.087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8.496.620 </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92.533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8.461.822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100,7%</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3.331.285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3.330.285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3.331.285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333128,5%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3.331.285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3.330.285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3.331.285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333128,5%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905812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67185" y="5949280"/>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11</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05</a:t>
            </a:r>
            <a:r>
              <a:rPr lang="es-CL" sz="1800" b="1" dirty="0">
                <a:solidFill>
                  <a:prstClr val="black"/>
                </a:solidFill>
                <a:ea typeface="Verdana" pitchFamily="34" charset="0"/>
                <a:cs typeface="Verdana" pitchFamily="34" charset="0"/>
              </a:rPr>
              <a:t>: FISCALIZACIÓN Y CONTROL</a:t>
            </a:r>
          </a:p>
        </p:txBody>
      </p:sp>
      <p:sp>
        <p:nvSpPr>
          <p:cNvPr id="8" name="1 Título"/>
          <p:cNvSpPr txBox="1">
            <a:spLocks/>
          </p:cNvSpPr>
          <p:nvPr/>
        </p:nvSpPr>
        <p:spPr>
          <a:xfrm>
            <a:off x="767185" y="1441773"/>
            <a:ext cx="7560840"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793750" y="2140109"/>
          <a:ext cx="7556500" cy="3446145"/>
        </p:xfrm>
        <a:graphic>
          <a:graphicData uri="http://schemas.openxmlformats.org/drawingml/2006/table">
            <a:tbl>
              <a:tblPr/>
              <a:tblGrid>
                <a:gridCol w="342900"/>
                <a:gridCol w="317500"/>
                <a:gridCol w="317500"/>
                <a:gridCol w="20066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11.074.688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11.333.027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258.339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10.910.262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7.235.326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7.241.866 </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7.083.390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3.284.184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3.056.737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-227.447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2.916.305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119.370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119.370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110.366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119.370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119.370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110.366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92,5%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92,5%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384.582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384.582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354.542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7.266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16.242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8.976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15.127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208,2%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93,1%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79.926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177.350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97.424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152.518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190,8%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86,0%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132.186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111.006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-21.180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108.208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81,9%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165.204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79.984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-85.220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78.689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47,6%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49.226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84.685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35.459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49.226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84.685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35.459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444.787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443.787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445.659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44565,9%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444.787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443.787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445.659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44565,9%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761719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53607" y="6381328"/>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12</a:t>
            </a:fld>
            <a:endParaRPr lang="es-CL">
              <a:solidFill>
                <a:prstClr val="black">
                  <a:tint val="75000"/>
                </a:prstClr>
              </a:solidFill>
            </a:endParaRPr>
          </a:p>
        </p:txBody>
      </p:sp>
      <p:sp>
        <p:nvSpPr>
          <p:cNvPr id="7" name="1 Título"/>
          <p:cNvSpPr txBox="1">
            <a:spLocks/>
          </p:cNvSpPr>
          <p:nvPr/>
        </p:nvSpPr>
        <p:spPr>
          <a:xfrm>
            <a:off x="383175" y="515449"/>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06</a:t>
            </a:r>
            <a:r>
              <a:rPr lang="es-CL" sz="1800" b="1" dirty="0">
                <a:solidFill>
                  <a:prstClr val="black"/>
                </a:solidFill>
                <a:ea typeface="Verdana" pitchFamily="34" charset="0"/>
                <a:cs typeface="Verdana" pitchFamily="34" charset="0"/>
              </a:rPr>
              <a:t>: SUBSIDIO NACIONAL AL TRANSPORTE PÚBLICO</a:t>
            </a:r>
          </a:p>
        </p:txBody>
      </p:sp>
      <p:sp>
        <p:nvSpPr>
          <p:cNvPr id="8" name="1 Título"/>
          <p:cNvSpPr txBox="1">
            <a:spLocks/>
          </p:cNvSpPr>
          <p:nvPr/>
        </p:nvSpPr>
        <p:spPr>
          <a:xfrm>
            <a:off x="683568" y="1412776"/>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3128248049"/>
              </p:ext>
            </p:extLst>
          </p:nvPr>
        </p:nvGraphicFramePr>
        <p:xfrm>
          <a:off x="1573418" y="1772816"/>
          <a:ext cx="6130708" cy="4525971"/>
        </p:xfrm>
        <a:graphic>
          <a:graphicData uri="http://schemas.openxmlformats.org/drawingml/2006/table">
            <a:tbl>
              <a:tblPr/>
              <a:tblGrid>
                <a:gridCol w="266552"/>
                <a:gridCol w="246808"/>
                <a:gridCol w="246808"/>
                <a:gridCol w="1816506"/>
                <a:gridCol w="592339"/>
                <a:gridCol w="592339"/>
                <a:gridCol w="592339"/>
                <a:gridCol w="592339"/>
                <a:gridCol w="592339"/>
                <a:gridCol w="592339"/>
              </a:tblGrid>
              <a:tr h="148085">
                <a:tc>
                  <a:txBody>
                    <a:bodyPr/>
                    <a:lstStyle/>
                    <a:p>
                      <a:pPr algn="l" fontAlgn="ctr"/>
                      <a:r>
                        <a:rPr lang="es-CL" sz="700" b="1" i="0" u="none" strike="noStrike" dirty="0">
                          <a:solidFill>
                            <a:srgbClr val="FFFFFF"/>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04" marR="7404" marT="740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04" marR="7404" marT="740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a:rPr>
                        <a:t>Presupuesto 2016</a:t>
                      </a:r>
                    </a:p>
                  </a:txBody>
                  <a:tcPr marL="7404" marR="7404" marT="74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a:rPr>
                        <a:t>Ejecución</a:t>
                      </a:r>
                    </a:p>
                  </a:txBody>
                  <a:tcPr marL="7404" marR="7404" marT="74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236936">
                <a:tc>
                  <a:txBody>
                    <a:bodyPr/>
                    <a:lstStyle/>
                    <a:p>
                      <a:pPr algn="l" fontAlgn="ctr"/>
                      <a:r>
                        <a:rPr lang="es-CL" sz="700" b="1" i="0" u="none" strike="noStrike">
                          <a:solidFill>
                            <a:srgbClr val="FFFFFF"/>
                          </a:solidFill>
                          <a:effectLst/>
                          <a:latin typeface="Calibri"/>
                        </a:rPr>
                        <a:t>Subt.</a:t>
                      </a:r>
                    </a:p>
                  </a:txBody>
                  <a:tcPr marL="7404" marR="7404" marT="74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Ítem</a:t>
                      </a:r>
                    </a:p>
                  </a:txBody>
                  <a:tcPr marL="7404" marR="7404" marT="74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Asig.</a:t>
                      </a:r>
                    </a:p>
                  </a:txBody>
                  <a:tcPr marL="7404" marR="7404" marT="74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Clasificación Económica</a:t>
                      </a:r>
                    </a:p>
                  </a:txBody>
                  <a:tcPr marL="7404" marR="7404" marT="74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Ley 2016</a:t>
                      </a:r>
                    </a:p>
                  </a:txBody>
                  <a:tcPr marL="7404" marR="7404" marT="74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Vigente</a:t>
                      </a:r>
                    </a:p>
                  </a:txBody>
                  <a:tcPr marL="7404" marR="7404" marT="74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Variación</a:t>
                      </a:r>
                    </a:p>
                  </a:txBody>
                  <a:tcPr marL="7404" marR="7404" marT="74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Ejecución Acumulada</a:t>
                      </a:r>
                    </a:p>
                  </a:txBody>
                  <a:tcPr marL="7404" marR="7404" marT="74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Ley 2016</a:t>
                      </a:r>
                    </a:p>
                  </a:txBody>
                  <a:tcPr marL="7404" marR="7404" marT="74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Ppto. Vigente</a:t>
                      </a:r>
                    </a:p>
                  </a:txBody>
                  <a:tcPr marL="7404" marR="7404" marT="74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48085">
                <a:tc>
                  <a:txBody>
                    <a:bodyPr/>
                    <a:lstStyle/>
                    <a:p>
                      <a:pPr algn="l" fontAlgn="ctr"/>
                      <a:r>
                        <a:rPr lang="es-CL" sz="9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a:rPr>
                        <a:t> </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a:rPr>
                        <a:t> </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GASTOS</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634.356.936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756.884.527 </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122.527.591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745.436.360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117,5%</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98,5%</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21</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GASTOS EN PERSONAL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2.249.155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2.294.994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45.839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2.249.099</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98,0%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22</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BIENES Y SERVICIOS DE CONSUMO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412.762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384.542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-28.220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287.401</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69,6%</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74,7%</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2655">
                <a:tc>
                  <a:txBody>
                    <a:bodyPr/>
                    <a:lstStyle/>
                    <a:p>
                      <a:pPr algn="ctr" fontAlgn="ctr"/>
                      <a:r>
                        <a:rPr lang="es-CL" sz="700" b="1" i="0" u="none" strike="noStrike">
                          <a:solidFill>
                            <a:srgbClr val="000000"/>
                          </a:solidFill>
                          <a:effectLst/>
                          <a:latin typeface="Calibri"/>
                        </a:rPr>
                        <a:t>24</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TRANSFERENCIAS CORRIENTES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555.049.213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614.943.305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59.894.092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604.988.083</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109,0%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98,4%</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Al Sector Privado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555.049.213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614.943.305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59.894.092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604.988.083</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109,0%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98,4%</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511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Subsidios al Transporte Regional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14.881.241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16.847.836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1.966.595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12.097.707</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81,3%</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71,8%</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512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Subsidio Nacional al Transporte Público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132.718.718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dirty="0">
                          <a:solidFill>
                            <a:srgbClr val="000000"/>
                          </a:solidFill>
                          <a:effectLst/>
                          <a:latin typeface="Calibri"/>
                        </a:rPr>
                        <a:t>128.154.340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-4.564.378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124.594.443</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93,9%</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97,2%</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520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Subsidio  Transitorio - Transantiiago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198.218.556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198.218.556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198.218.557</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521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Subsidio Transporte Público - Transantiago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209.230.698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209.230.698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209.230.697</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522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Subsidio Especial Adicional - Transantiago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37.291.875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37.291.875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36.118.569</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96,9%</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523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Reembolso Artículo 3° Transitorio Ley N°20.378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25.200.000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25.200.000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24.728.110</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98,1%</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29</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ADQUISICIÓN DE ACTIVOS NO FINANCIEROS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131.826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131.826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119.406</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90,6%</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90,6%</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Mobiliario y Otros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6.535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6.535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#¡DIV/0!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Máquinas y Equipos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5.350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5.350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#¡DIV/0!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Equipos Informáticos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12.456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12.456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11.651</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93,5%</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93,5%</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07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Programas Informáticos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119.370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107.485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-11.885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107.755</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90,3%</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100,3%</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31</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INICIATIVAS DE INVERSIÓN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10.703.224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10.703.224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9.712.487</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90,7%</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90,7%</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Proyectos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10.703.224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10.703.224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9.712.487</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90,7%</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90,7%</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33</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TRANSFERENCIAS DE CAPITAL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65.808.756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70.373.134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4.564.378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70.364.742</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106,9%</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Al Sector Privado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6.314.093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10.878.471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4.564.378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10.870.079</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172,2%</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99,9%</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001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pt-BR" sz="600" b="0" i="1" u="none" strike="noStrike">
                          <a:solidFill>
                            <a:srgbClr val="000000"/>
                          </a:solidFill>
                          <a:effectLst/>
                          <a:latin typeface="Calibri"/>
                        </a:rPr>
                        <a:t>Metro Regional de Valparaíso S.A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1.833.183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6.325.733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4.492.550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6.323.297</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344,9%</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002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Trenes Metropolitanos S.A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984.197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999.974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15.777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998.665</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101,5%</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99,9%</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003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FESUB Concepción S.A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3.496.713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3.552.764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56.051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3.548.117</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101,5%</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99,9%</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Al Gobierno Central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59.494.663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59.494.663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59.494.663</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003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Fondo de Apoyo Regional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59.494.663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59.494.663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59.494.663</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34</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SERVICIO DE LA DEUDA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1.000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57.712.502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57.711.502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57.715.142</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5771514,2%</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07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dirty="0">
                          <a:solidFill>
                            <a:srgbClr val="000000"/>
                          </a:solidFill>
                          <a:effectLst/>
                          <a:latin typeface="Calibri"/>
                        </a:rPr>
                        <a:t>Deuda Flotante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1.000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57.712.502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57.711.502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57.715.142</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5771514,2%</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35</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SALDO FINAL DE CAJA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1.000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341.000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340.000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a:rPr>
                        <a:t>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570317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56463" y="5877272"/>
            <a:ext cx="6849554" cy="239391"/>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13</a:t>
            </a:fld>
            <a:endParaRPr lang="es-CL">
              <a:solidFill>
                <a:prstClr val="black">
                  <a:tint val="75000"/>
                </a:prstClr>
              </a:solidFill>
            </a:endParaRPr>
          </a:p>
        </p:txBody>
      </p:sp>
      <p:sp>
        <p:nvSpPr>
          <p:cNvPr id="7" name="1 Título"/>
          <p:cNvSpPr txBox="1">
            <a:spLocks/>
          </p:cNvSpPr>
          <p:nvPr/>
        </p:nvSpPr>
        <p:spPr>
          <a:xfrm>
            <a:off x="383176" y="692696"/>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07</a:t>
            </a:r>
            <a:r>
              <a:rPr lang="es-CL" sz="1800" b="1" dirty="0">
                <a:solidFill>
                  <a:prstClr val="black"/>
                </a:solidFill>
                <a:ea typeface="Verdana" pitchFamily="34" charset="0"/>
                <a:cs typeface="Verdana" pitchFamily="34" charset="0"/>
              </a:rPr>
              <a:t>: PROGRAMA DE DESARROLLO LOGÍSTICO</a:t>
            </a:r>
          </a:p>
        </p:txBody>
      </p:sp>
      <p:sp>
        <p:nvSpPr>
          <p:cNvPr id="8" name="1 Título"/>
          <p:cNvSpPr txBox="1">
            <a:spLocks/>
          </p:cNvSpPr>
          <p:nvPr/>
        </p:nvSpPr>
        <p:spPr>
          <a:xfrm>
            <a:off x="820935" y="1539211"/>
            <a:ext cx="6849554" cy="35688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36599" y="2143601"/>
          <a:ext cx="7670802" cy="3439160"/>
        </p:xfrm>
        <a:graphic>
          <a:graphicData uri="http://schemas.openxmlformats.org/drawingml/2006/table">
            <a:tbl>
              <a:tblPr/>
              <a:tblGrid>
                <a:gridCol w="342758"/>
                <a:gridCol w="317369"/>
                <a:gridCol w="317369"/>
                <a:gridCol w="2123196"/>
                <a:gridCol w="761685"/>
                <a:gridCol w="761685"/>
                <a:gridCol w="761685"/>
                <a:gridCol w="761685"/>
                <a:gridCol w="761685"/>
                <a:gridCol w="761685"/>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1.647.362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1.649.511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2.149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1.616.738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836.653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829.328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-7.325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800.847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94.565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93.472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91.384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698.574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659.574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-39.000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659.196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654.978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654.978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654.978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Fondo de Modernización Portuaria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654.978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654.978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654.978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43.596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4.596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-39.000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4.218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Comisión Interamericana de Puertos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43.596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4.596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-39.000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4.218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15.570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15.570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14.744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608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60,8%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5.190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4.190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4.033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77,7%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10.380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10.380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10.103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50.567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49.567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50.567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5056,7%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50.567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49.567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50.567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5056,7%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545106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7584" y="5733256"/>
            <a:ext cx="751489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14</a:t>
            </a:fld>
            <a:endParaRPr lang="es-CL">
              <a:solidFill>
                <a:prstClr val="black">
                  <a:tint val="75000"/>
                </a:prstClr>
              </a:solidFill>
            </a:endParaRPr>
          </a:p>
        </p:txBody>
      </p:sp>
      <p:sp>
        <p:nvSpPr>
          <p:cNvPr id="7" name="1 Título"/>
          <p:cNvSpPr txBox="1">
            <a:spLocks/>
          </p:cNvSpPr>
          <p:nvPr/>
        </p:nvSpPr>
        <p:spPr>
          <a:xfrm>
            <a:off x="401092" y="5486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08</a:t>
            </a:r>
            <a:r>
              <a:rPr lang="es-CL" sz="1800" b="1" dirty="0">
                <a:solidFill>
                  <a:prstClr val="black"/>
                </a:solidFill>
                <a:ea typeface="Verdana" pitchFamily="34" charset="0"/>
                <a:cs typeface="Verdana" pitchFamily="34" charset="0"/>
              </a:rPr>
              <a:t>:  PROGRAMA DE VIALIDAD Y TRANSPORTE URBANO: SECTRA</a:t>
            </a:r>
          </a:p>
        </p:txBody>
      </p:sp>
      <p:sp>
        <p:nvSpPr>
          <p:cNvPr id="8" name="1 Título"/>
          <p:cNvSpPr txBox="1">
            <a:spLocks/>
          </p:cNvSpPr>
          <p:nvPr/>
        </p:nvSpPr>
        <p:spPr>
          <a:xfrm>
            <a:off x="739762" y="1628800"/>
            <a:ext cx="7497626"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36600" y="2228374"/>
          <a:ext cx="7670800" cy="3269615"/>
        </p:xfrm>
        <a:graphic>
          <a:graphicData uri="http://schemas.openxmlformats.org/drawingml/2006/table">
            <a:tbl>
              <a:tblPr/>
              <a:tblGrid>
                <a:gridCol w="342900"/>
                <a:gridCol w="317500"/>
                <a:gridCol w="317500"/>
                <a:gridCol w="21209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8.813.251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9.427.616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614.365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9.028.659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3.073.178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3.019.153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-54.025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2.986.789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1.144.589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1.131.358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-13.231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912.921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83.261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106.881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23.620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72.121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67,5%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4.463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4.463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3.857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86,4%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86,4%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4.360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4.360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45,1%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45,1%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30.886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54.506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23.620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29.443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95,3%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54,0%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43.552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43.552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36.854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84,6%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84,6%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4.510.223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4.097.632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-412.591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3.985.236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2.537.976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2.157.938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-380.038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2.157.903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85,0%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1.972.247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1.939.694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-32.553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1.827.333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92,7%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94,2%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1.071.592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1.070.592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1.071.592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107159,2%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1.071.592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1.070.592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1.071.592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107159,2%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533731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91878" y="6237312"/>
            <a:ext cx="713758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15</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SUBSECRETARÍA DE TELECOMUNICACIONES</a:t>
            </a:r>
          </a:p>
        </p:txBody>
      </p:sp>
      <p:sp>
        <p:nvSpPr>
          <p:cNvPr id="8" name="1 Título"/>
          <p:cNvSpPr txBox="1">
            <a:spLocks/>
          </p:cNvSpPr>
          <p:nvPr/>
        </p:nvSpPr>
        <p:spPr>
          <a:xfrm>
            <a:off x="894581" y="1217783"/>
            <a:ext cx="7103989"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1034732" y="1600201"/>
          <a:ext cx="7074536" cy="4525961"/>
        </p:xfrm>
        <a:graphic>
          <a:graphicData uri="http://schemas.openxmlformats.org/drawingml/2006/table">
            <a:tbl>
              <a:tblPr/>
              <a:tblGrid>
                <a:gridCol w="313135"/>
                <a:gridCol w="289940"/>
                <a:gridCol w="289940"/>
                <a:gridCol w="2006385"/>
                <a:gridCol w="695856"/>
                <a:gridCol w="695856"/>
                <a:gridCol w="695856"/>
                <a:gridCol w="695856"/>
                <a:gridCol w="695856"/>
                <a:gridCol w="695856"/>
              </a:tblGrid>
              <a:tr h="173964">
                <a:tc>
                  <a:txBody>
                    <a:bodyPr/>
                    <a:lstStyle/>
                    <a:p>
                      <a:pPr algn="l" fontAlgn="ctr"/>
                      <a:r>
                        <a:rPr lang="es-CL" sz="800" b="1" i="0" u="none" strike="noStrike">
                          <a:solidFill>
                            <a:srgbClr val="FFFFFF"/>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698" marR="8698" marT="8698"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698" marR="8698" marT="8698"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a:rPr>
                        <a:t>Presupuesto 2016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a:rPr>
                        <a:t>Ejecución</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78342">
                <a:tc>
                  <a:txBody>
                    <a:bodyPr/>
                    <a:lstStyle/>
                    <a:p>
                      <a:pPr algn="l" fontAlgn="ctr"/>
                      <a:r>
                        <a:rPr lang="es-CL" sz="800" b="1" i="0" u="none" strike="noStrike">
                          <a:solidFill>
                            <a:srgbClr val="FFFFFF"/>
                          </a:solidFill>
                          <a:effectLst/>
                          <a:latin typeface="Calibri"/>
                        </a:rPr>
                        <a:t>Subt.</a:t>
                      </a:r>
                    </a:p>
                  </a:txBody>
                  <a:tcPr marL="8698" marR="8698" marT="8698"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Ítem</a:t>
                      </a:r>
                    </a:p>
                  </a:txBody>
                  <a:tcPr marL="8698" marR="8698" marT="8698"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Asig.</a:t>
                      </a:r>
                    </a:p>
                  </a:txBody>
                  <a:tcPr marL="8698" marR="8698" marT="8698"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Clasificación Económica</a:t>
                      </a:r>
                    </a:p>
                  </a:txBody>
                  <a:tcPr marL="8698" marR="8698" marT="869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Ley 2016</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Vigente</a:t>
                      </a:r>
                    </a:p>
                  </a:txBody>
                  <a:tcPr marL="8698" marR="8698" marT="86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Variación</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Ejecución Acumulada</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Ley 2016</a:t>
                      </a:r>
                    </a:p>
                  </a:txBody>
                  <a:tcPr marL="8698" marR="8698" marT="86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Ppto. Vigente</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67585">
                <a:tc>
                  <a:txBody>
                    <a:bodyPr/>
                    <a:lstStyle/>
                    <a:p>
                      <a:pPr algn="l" fontAlgn="ctr"/>
                      <a:r>
                        <a:rPr lang="es-CL" sz="1000" b="1" i="0"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1" i="0" u="none" strike="noStrike">
                          <a:solidFill>
                            <a:srgbClr val="000000"/>
                          </a:solidFill>
                          <a:effectLst/>
                          <a:latin typeface="Calibri"/>
                        </a:rPr>
                        <a:t> </a:t>
                      </a:r>
                    </a:p>
                  </a:txBody>
                  <a:tcPr marL="8698" marR="8698" marT="86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1" i="0" u="none" strike="noStrike">
                          <a:solidFill>
                            <a:srgbClr val="000000"/>
                          </a:solidFill>
                          <a:effectLst/>
                          <a:latin typeface="Calibri"/>
                        </a:rPr>
                        <a:t> </a:t>
                      </a:r>
                    </a:p>
                  </a:txBody>
                  <a:tcPr marL="8698" marR="8698" marT="86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15.609.561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23.132.145 </a:t>
                      </a:r>
                    </a:p>
                  </a:txBody>
                  <a:tcPr marL="8698" marR="8698" marT="86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7.522.584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22.515.641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144,2%</a:t>
                      </a:r>
                    </a:p>
                  </a:txBody>
                  <a:tcPr marL="8698" marR="8698" marT="86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97,3%</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7585">
                <a:tc>
                  <a:txBody>
                    <a:bodyPr/>
                    <a:lstStyle/>
                    <a:p>
                      <a:pPr algn="ctr" fontAlgn="ctr"/>
                      <a:r>
                        <a:rPr lang="es-CL" sz="800" b="1" i="0" u="none" strike="noStrike">
                          <a:solidFill>
                            <a:srgbClr val="000000"/>
                          </a:solidFill>
                          <a:effectLst/>
                          <a:latin typeface="Calibri"/>
                        </a:rPr>
                        <a:t>21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 EN PERSONAL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7.649.583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7.904.409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254.826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7.816.576</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102,2%</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98,9%</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7585">
                <a:tc>
                  <a:txBody>
                    <a:bodyPr/>
                    <a:lstStyle/>
                    <a:p>
                      <a:pPr algn="ctr" fontAlgn="ctr"/>
                      <a:r>
                        <a:rPr lang="es-CL" sz="800" b="1" i="0" u="none" strike="noStrike">
                          <a:solidFill>
                            <a:srgbClr val="000000"/>
                          </a:solidFill>
                          <a:effectLst/>
                          <a:latin typeface="Calibri"/>
                        </a:rPr>
                        <a:t>22</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BIENES Y SERVICIOS DE CONSUMO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1.240.410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2.297.037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1.056.627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2.296.750</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185,2%</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7585">
                <a:tc>
                  <a:txBody>
                    <a:bodyPr/>
                    <a:lstStyle/>
                    <a:p>
                      <a:pPr algn="ctr" fontAlgn="ctr"/>
                      <a:r>
                        <a:rPr lang="es-CL" sz="800" b="1" i="0" u="none" strike="noStrike">
                          <a:solidFill>
                            <a:srgbClr val="000000"/>
                          </a:solidFill>
                          <a:effectLst/>
                          <a:latin typeface="Calibri"/>
                        </a:rPr>
                        <a:t>24</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TRANSFERENCIAS CORRIENTES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550.608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546.608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-4.000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526.933</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95,7%</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96,4%</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Al Sector Privado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347.471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343.471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-4.000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324.362</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93,3%</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94,4%</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519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Programa Digitaliza Chile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347.471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343.471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-4.000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324.362</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93,3%</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94,4%</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02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Al Gobierno Central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203.137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203.137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202.571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99,7%</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99,7%</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518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Programa Fortalecimiento Regional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203.137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203.137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202.571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99,7%</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99,7%</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7585">
                <a:tc>
                  <a:txBody>
                    <a:bodyPr/>
                    <a:lstStyle/>
                    <a:p>
                      <a:pPr algn="ctr" fontAlgn="ctr"/>
                      <a:r>
                        <a:rPr lang="es-CL" sz="800" b="1" i="0" u="none" strike="noStrike">
                          <a:solidFill>
                            <a:srgbClr val="000000"/>
                          </a:solidFill>
                          <a:effectLst/>
                          <a:latin typeface="Calibri"/>
                        </a:rPr>
                        <a:t>25</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INTEGROS AL FISCO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312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312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2,2%</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2,2%</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Impuestos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312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312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7</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2,2%</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2,2%</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78342">
                <a:tc>
                  <a:txBody>
                    <a:bodyPr/>
                    <a:lstStyle/>
                    <a:p>
                      <a:pPr algn="ctr" fontAlgn="ctr"/>
                      <a:r>
                        <a:rPr lang="es-CL" sz="800" b="1" i="0" u="none" strike="noStrike">
                          <a:solidFill>
                            <a:srgbClr val="000000"/>
                          </a:solidFill>
                          <a:effectLst/>
                          <a:latin typeface="Calibri"/>
                        </a:rPr>
                        <a:t>29</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ADQUISICIÓN DE ACTIVOS NO FINANCIEROS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520.287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520.287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518.463</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99,6%</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99,6%</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04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Mobiliario y Otros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5.438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5.438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5.392</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99,2%</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99,2%</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05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Máquinas y Equipos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244.968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244.968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244.708</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99,9%</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99,9%</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06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Equipos Informáticos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26.729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26.729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25.925</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97,0%</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97,0%</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07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Programas Informáticos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243.152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243.152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242.438</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99,7%</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99,7%</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800" b="1" i="0" u="none" strike="noStrike">
                          <a:solidFill>
                            <a:srgbClr val="000000"/>
                          </a:solidFill>
                          <a:effectLst/>
                          <a:latin typeface="Calibri"/>
                        </a:rPr>
                        <a:t>31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INICIATIVAS DE INVERSIÓN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49.201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49.201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47.400</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96,3%</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96,3%</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Estudios Básicos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49.201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49.201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47.400</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96,3%</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96,3%</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800" b="1" i="0" u="none" strike="noStrike">
                          <a:solidFill>
                            <a:srgbClr val="000000"/>
                          </a:solidFill>
                          <a:effectLst/>
                          <a:latin typeface="Calibri"/>
                        </a:rPr>
                        <a:t>33</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TRANSFERENCIAS DE CAPITAL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5.597.160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5.597.160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5.093.381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91,0%</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91,0%</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Al Sector Privado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5.597.160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5.597.160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5.093.381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91,0%</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91,0%</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039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Fondo de Desarrollo de las Telecomunicaciones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5.597.160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5.597.160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5.093.381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91,0%</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91,0%</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800" b="1" i="0" u="none" strike="noStrike">
                          <a:solidFill>
                            <a:srgbClr val="000000"/>
                          </a:solidFill>
                          <a:effectLst/>
                          <a:latin typeface="Calibri"/>
                        </a:rPr>
                        <a:t>34</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SERVICIO DE LA DEUDA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1.000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6.216.131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6.215.131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6.216.131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621613,1%</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700" b="0" i="1" u="none" strike="noStrike">
                          <a:solidFill>
                            <a:srgbClr val="000000"/>
                          </a:solidFill>
                          <a:effectLst/>
                          <a:latin typeface="Calibri"/>
                        </a:rPr>
                        <a:t>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07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a:rPr>
                        <a:t>Deuda Flotante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a:rPr>
                        <a:t>1.000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a:rPr>
                        <a:t>6.216.131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6.215.131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6.216.131</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621613,1%</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100,0%</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3964">
                <a:tc>
                  <a:txBody>
                    <a:bodyPr/>
                    <a:lstStyle/>
                    <a:p>
                      <a:pPr algn="ctr" fontAlgn="ctr"/>
                      <a:r>
                        <a:rPr lang="es-CL" sz="800" b="1" i="0" u="none" strike="noStrike">
                          <a:solidFill>
                            <a:srgbClr val="000000"/>
                          </a:solidFill>
                          <a:effectLst/>
                          <a:latin typeface="Calibri"/>
                        </a:rPr>
                        <a:t>35</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SALDO FINAL DE CAJA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1.000 </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1.000 </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a:t>
                      </a:r>
                    </a:p>
                  </a:txBody>
                  <a:tcPr marL="8698" marR="8698" marT="869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0,0%</a:t>
                      </a:r>
                    </a:p>
                  </a:txBody>
                  <a:tcPr marL="8698" marR="8698" marT="869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a:rPr>
                        <a:t>0,0%</a:t>
                      </a:r>
                    </a:p>
                  </a:txBody>
                  <a:tcPr marL="8698" marR="8698" marT="869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182080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59343" y="5733256"/>
            <a:ext cx="756963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16</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03,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JUNTA DE AERONÁUTICA CIVIL</a:t>
            </a:r>
          </a:p>
        </p:txBody>
      </p:sp>
      <p:sp>
        <p:nvSpPr>
          <p:cNvPr id="8" name="1 Título"/>
          <p:cNvSpPr txBox="1">
            <a:spLocks/>
          </p:cNvSpPr>
          <p:nvPr/>
        </p:nvSpPr>
        <p:spPr>
          <a:xfrm>
            <a:off x="758391" y="1543267"/>
            <a:ext cx="7569634"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55650" y="2327116"/>
          <a:ext cx="7632700" cy="3072130"/>
        </p:xfrm>
        <a:graphic>
          <a:graphicData uri="http://schemas.openxmlformats.org/drawingml/2006/table">
            <a:tbl>
              <a:tblPr/>
              <a:tblGrid>
                <a:gridCol w="342900"/>
                <a:gridCol w="317500"/>
                <a:gridCol w="317500"/>
                <a:gridCol w="20828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1.116.287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1.158.934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42.647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1.150.920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103,1%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852.724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899.657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46.933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898.172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208.906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204.620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-4.286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200.541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20.760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20.760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20.760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Al Gobierno Central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20.760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20.760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20.760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Convenio de Atención de Usuarios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20.760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20.760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20.760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31.897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31.897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31.447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519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519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83,4%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83,4%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6.747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6.747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6.643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24.631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24.631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24.371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157338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Transportes y Telecomunicaciones</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2</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smtClean="0">
                <a:solidFill>
                  <a:prstClr val="black"/>
                </a:solidFill>
                <a:ea typeface="Verdana" pitchFamily="34" charset="0"/>
                <a:cs typeface="Verdana" pitchFamily="34" charset="0"/>
              </a:rPr>
              <a:t>Principales hallazgos</a:t>
            </a:r>
          </a:p>
          <a:p>
            <a:pPr algn="just"/>
            <a:endParaRPr lang="es-CL" sz="1600" b="1" dirty="0" smtClean="0">
              <a:solidFill>
                <a:prstClr val="black"/>
              </a:solidFill>
              <a:ea typeface="Verdana" pitchFamily="34" charset="0"/>
              <a:cs typeface="Verdana" pitchFamily="34" charset="0"/>
            </a:endParaRPr>
          </a:p>
          <a:p>
            <a:pPr marL="342900" lvl="0" indent="-342900" algn="just">
              <a:spcBef>
                <a:spcPts val="0"/>
              </a:spcBef>
              <a:buFont typeface="+mj-lt"/>
              <a:buAutoNum type="arabicPeriod"/>
            </a:pPr>
            <a:r>
              <a:rPr lang="es-CL" sz="1600" dirty="0">
                <a:solidFill>
                  <a:prstClr val="black"/>
                </a:solidFill>
                <a:ea typeface="+mn-ea"/>
                <a:cs typeface="+mn-cs"/>
              </a:rPr>
              <a:t>La </a:t>
            </a:r>
            <a:r>
              <a:rPr lang="es-CL" sz="1600" dirty="0" smtClean="0">
                <a:solidFill>
                  <a:prstClr val="black"/>
                </a:solidFill>
                <a:ea typeface="+mn-ea"/>
                <a:cs typeface="+mn-cs"/>
              </a:rPr>
              <a:t>ejecución </a:t>
            </a:r>
            <a:r>
              <a:rPr lang="es-CL" sz="1600" dirty="0">
                <a:solidFill>
                  <a:prstClr val="black"/>
                </a:solidFill>
                <a:ea typeface="+mn-ea"/>
                <a:cs typeface="+mn-cs"/>
              </a:rPr>
              <a:t>del Ministerio, del mes de diciembre ascendió </a:t>
            </a:r>
            <a:r>
              <a:rPr lang="es-CL" sz="1600" b="1" dirty="0">
                <a:solidFill>
                  <a:prstClr val="black"/>
                </a:solidFill>
                <a:ea typeface="+mn-ea"/>
                <a:cs typeface="+mn-cs"/>
              </a:rPr>
              <a:t>a $</a:t>
            </a:r>
            <a:r>
              <a:rPr lang="es-CL" sz="1600" b="1" dirty="0" smtClean="0">
                <a:solidFill>
                  <a:prstClr val="black"/>
                </a:solidFill>
                <a:ea typeface="+mn-ea"/>
                <a:cs typeface="+mn-cs"/>
              </a:rPr>
              <a:t>209.942 millones</a:t>
            </a:r>
            <a:r>
              <a:rPr lang="es-CL" sz="1600" dirty="0">
                <a:solidFill>
                  <a:prstClr val="black"/>
                </a:solidFill>
                <a:ea typeface="+mn-ea"/>
                <a:cs typeface="+mn-cs"/>
              </a:rPr>
              <a:t>, es decir, un </a:t>
            </a:r>
            <a:r>
              <a:rPr lang="es-CL" sz="1600" dirty="0" smtClean="0">
                <a:solidFill>
                  <a:prstClr val="black"/>
                </a:solidFill>
                <a:ea typeface="+mn-ea"/>
                <a:cs typeface="+mn-cs"/>
              </a:rPr>
              <a:t>22% </a:t>
            </a:r>
            <a:r>
              <a:rPr lang="es-CL" sz="1600" dirty="0">
                <a:solidFill>
                  <a:prstClr val="black"/>
                </a:solidFill>
                <a:ea typeface="+mn-ea"/>
                <a:cs typeface="+mn-cs"/>
              </a:rPr>
              <a:t>respecto de la ley inicial.</a:t>
            </a:r>
          </a:p>
          <a:p>
            <a:pPr marL="342900" lvl="0" indent="-342900" algn="just">
              <a:spcBef>
                <a:spcPts val="0"/>
              </a:spcBef>
              <a:buFont typeface="+mj-lt"/>
              <a:buAutoNum type="arabicPeriod"/>
            </a:pPr>
            <a:endParaRPr lang="es-CL" sz="1600" dirty="0">
              <a:solidFill>
                <a:prstClr val="black"/>
              </a:solidFill>
              <a:ea typeface="+mn-ea"/>
              <a:cs typeface="+mn-cs"/>
            </a:endParaRPr>
          </a:p>
          <a:p>
            <a:pPr marL="342900" lvl="0" indent="-342900" algn="just">
              <a:spcBef>
                <a:spcPts val="0"/>
              </a:spcBef>
              <a:buFont typeface="+mj-lt"/>
              <a:buAutoNum type="arabicPeriod"/>
            </a:pPr>
            <a:r>
              <a:rPr lang="es-CL" sz="1600" dirty="0">
                <a:solidFill>
                  <a:prstClr val="black"/>
                </a:solidFill>
                <a:ea typeface="+mn-ea"/>
                <a:cs typeface="+mn-cs"/>
              </a:rPr>
              <a:t>Con ello, la ejecución acumulada ascendió a </a:t>
            </a:r>
            <a:r>
              <a:rPr lang="es-CL" sz="1600" b="1" dirty="0">
                <a:solidFill>
                  <a:prstClr val="black"/>
                </a:solidFill>
                <a:ea typeface="+mn-ea"/>
                <a:cs typeface="+mn-cs"/>
              </a:rPr>
              <a:t>$</a:t>
            </a:r>
            <a:r>
              <a:rPr lang="es-CL" sz="1600" b="1" dirty="0" smtClean="0">
                <a:solidFill>
                  <a:prstClr val="black"/>
                </a:solidFill>
                <a:ea typeface="+mn-ea"/>
                <a:cs typeface="+mn-cs"/>
              </a:rPr>
              <a:t>1.070.829 millones</a:t>
            </a:r>
            <a:r>
              <a:rPr lang="es-CL" sz="1600" b="1" dirty="0">
                <a:solidFill>
                  <a:prstClr val="black"/>
                </a:solidFill>
                <a:ea typeface="+mn-ea"/>
                <a:cs typeface="+mn-cs"/>
              </a:rPr>
              <a:t>, equivalente a un </a:t>
            </a:r>
            <a:r>
              <a:rPr lang="es-CL" sz="1600" b="1" dirty="0" smtClean="0">
                <a:solidFill>
                  <a:prstClr val="black"/>
                </a:solidFill>
                <a:ea typeface="+mn-ea"/>
                <a:cs typeface="+mn-cs"/>
              </a:rPr>
              <a:t>98,6%</a:t>
            </a:r>
            <a:r>
              <a:rPr lang="es-CL" sz="1600" dirty="0" smtClean="0">
                <a:solidFill>
                  <a:prstClr val="black"/>
                </a:solidFill>
                <a:ea typeface="+mn-ea"/>
                <a:cs typeface="+mn-cs"/>
              </a:rPr>
              <a:t> </a:t>
            </a:r>
            <a:r>
              <a:rPr lang="es-CL" sz="1600" dirty="0">
                <a:solidFill>
                  <a:prstClr val="black"/>
                </a:solidFill>
                <a:ea typeface="+mn-ea"/>
                <a:cs typeface="+mn-cs"/>
              </a:rPr>
              <a:t>del presupuesto vigente, pero un </a:t>
            </a:r>
            <a:r>
              <a:rPr lang="es-CL" sz="1600" b="1" dirty="0" smtClean="0">
                <a:solidFill>
                  <a:prstClr val="black"/>
                </a:solidFill>
                <a:ea typeface="+mn-ea"/>
                <a:cs typeface="+mn-cs"/>
              </a:rPr>
              <a:t>113,4% </a:t>
            </a:r>
            <a:r>
              <a:rPr lang="es-CL" sz="1600" b="1" dirty="0">
                <a:solidFill>
                  <a:prstClr val="black"/>
                </a:solidFill>
                <a:ea typeface="+mn-ea"/>
                <a:cs typeface="+mn-cs"/>
              </a:rPr>
              <a:t>de la ley aprobada</a:t>
            </a:r>
            <a:r>
              <a:rPr lang="es-CL" sz="1600" dirty="0">
                <a:solidFill>
                  <a:prstClr val="black"/>
                </a:solidFill>
                <a:ea typeface="+mn-ea"/>
                <a:cs typeface="+mn-cs"/>
              </a:rPr>
              <a:t>. </a:t>
            </a:r>
          </a:p>
          <a:p>
            <a:pPr marL="342900" lvl="0" indent="-342900" algn="just">
              <a:spcBef>
                <a:spcPts val="0"/>
              </a:spcBef>
              <a:buFont typeface="+mj-lt"/>
              <a:buAutoNum type="arabicPeriod"/>
            </a:pPr>
            <a:endParaRPr lang="es-CL" sz="1600" dirty="0">
              <a:solidFill>
                <a:prstClr val="black"/>
              </a:solidFill>
              <a:ea typeface="+mn-ea"/>
              <a:cs typeface="+mn-cs"/>
            </a:endParaRPr>
          </a:p>
          <a:p>
            <a:pPr marL="342900" lvl="0" indent="-342900" algn="just">
              <a:spcBef>
                <a:spcPts val="0"/>
              </a:spcBef>
              <a:buFont typeface="+mj-lt"/>
              <a:buAutoNum type="arabicPeriod"/>
            </a:pPr>
            <a:r>
              <a:rPr lang="es-MX" sz="1600" dirty="0">
                <a:solidFill>
                  <a:prstClr val="black"/>
                </a:solidFill>
                <a:ea typeface="+mn-ea"/>
                <a:cs typeface="+mn-cs"/>
              </a:rPr>
              <a:t>De esta forma, la ley de presupuestos 2016 para la Partida </a:t>
            </a:r>
            <a:r>
              <a:rPr lang="es-MX" sz="1600" dirty="0" smtClean="0">
                <a:solidFill>
                  <a:prstClr val="black"/>
                </a:solidFill>
                <a:ea typeface="+mn-ea"/>
                <a:cs typeface="+mn-cs"/>
              </a:rPr>
              <a:t>19 </a:t>
            </a:r>
            <a:r>
              <a:rPr lang="es-MX" sz="1600" dirty="0">
                <a:solidFill>
                  <a:prstClr val="black"/>
                </a:solidFill>
                <a:ea typeface="+mn-ea"/>
                <a:cs typeface="+mn-cs"/>
              </a:rPr>
              <a:t>se sobre-ejecutó en $</a:t>
            </a:r>
            <a:r>
              <a:rPr lang="es-MX" sz="1600" dirty="0" smtClean="0">
                <a:solidFill>
                  <a:prstClr val="black"/>
                </a:solidFill>
                <a:ea typeface="+mn-ea"/>
                <a:cs typeface="+mn-cs"/>
              </a:rPr>
              <a:t>126.162 </a:t>
            </a:r>
            <a:r>
              <a:rPr lang="es-MX" sz="1600" dirty="0">
                <a:solidFill>
                  <a:prstClr val="black"/>
                </a:solidFill>
                <a:ea typeface="+mn-ea"/>
                <a:cs typeface="+mn-cs"/>
              </a:rPr>
              <a:t>millones, un </a:t>
            </a:r>
            <a:r>
              <a:rPr lang="es-MX" sz="1600" dirty="0" smtClean="0">
                <a:solidFill>
                  <a:prstClr val="black"/>
                </a:solidFill>
                <a:ea typeface="+mn-ea"/>
                <a:cs typeface="+mn-cs"/>
              </a:rPr>
              <a:t>13,4% </a:t>
            </a:r>
            <a:r>
              <a:rPr lang="es-MX" sz="1600" dirty="0">
                <a:solidFill>
                  <a:prstClr val="black"/>
                </a:solidFill>
                <a:ea typeface="+mn-ea"/>
                <a:cs typeface="+mn-cs"/>
              </a:rPr>
              <a:t>por sobre lo aprobado inicialmente. Sin embargo, cabe destacar que la ejecución así calculada incluye la deuda flotante, proveniente de operaciones de años anteriores. Excluyendo estas operaciones de años anteriores, la sobre ejecución alcanzaría a un $</a:t>
            </a:r>
            <a:r>
              <a:rPr lang="es-MX" sz="1600" dirty="0" smtClean="0">
                <a:solidFill>
                  <a:prstClr val="black"/>
                </a:solidFill>
                <a:ea typeface="+mn-ea"/>
                <a:cs typeface="+mn-cs"/>
              </a:rPr>
              <a:t>47.256 </a:t>
            </a:r>
            <a:r>
              <a:rPr lang="es-MX" sz="1600" dirty="0">
                <a:solidFill>
                  <a:prstClr val="black"/>
                </a:solidFill>
                <a:ea typeface="+mn-ea"/>
                <a:cs typeface="+mn-cs"/>
              </a:rPr>
              <a:t>millones, equivalentes a un </a:t>
            </a:r>
            <a:r>
              <a:rPr lang="es-MX" sz="1600" dirty="0" smtClean="0">
                <a:solidFill>
                  <a:prstClr val="black"/>
                </a:solidFill>
                <a:ea typeface="+mn-ea"/>
                <a:cs typeface="+mn-cs"/>
              </a:rPr>
              <a:t>5% </a:t>
            </a:r>
            <a:r>
              <a:rPr lang="es-MX" sz="1600" dirty="0">
                <a:solidFill>
                  <a:prstClr val="black"/>
                </a:solidFill>
                <a:ea typeface="+mn-ea"/>
                <a:cs typeface="+mn-cs"/>
              </a:rPr>
              <a:t>de sobre-ejecución.</a:t>
            </a:r>
          </a:p>
          <a:p>
            <a:pPr marL="342900" indent="-342900" algn="just">
              <a:buFont typeface="+mj-lt"/>
              <a:buAutoNum type="arabicPeriod"/>
            </a:pPr>
            <a:endParaRPr lang="es-CL" sz="1600" dirty="0">
              <a:solidFill>
                <a:prstClr val="black"/>
              </a:solidFill>
            </a:endParaRPr>
          </a:p>
          <a:p>
            <a:pPr marL="342900" indent="-342900" algn="just">
              <a:spcBef>
                <a:spcPts val="0"/>
              </a:spcBef>
              <a:buFont typeface="+mj-lt"/>
              <a:buAutoNum type="arabicPeriod"/>
            </a:pPr>
            <a:r>
              <a:rPr lang="es-CL" sz="1600" dirty="0">
                <a:solidFill>
                  <a:prstClr val="black"/>
                </a:solidFill>
              </a:rPr>
              <a:t>El ajuste presupuestario provocó, a nivel de Partida, </a:t>
            </a:r>
            <a:r>
              <a:rPr lang="es-CL" sz="1600" b="1" dirty="0" smtClean="0">
                <a:solidFill>
                  <a:prstClr val="black"/>
                </a:solidFill>
              </a:rPr>
              <a:t>un incremento </a:t>
            </a:r>
            <a:r>
              <a:rPr lang="es-CL" sz="1600" b="1" dirty="0">
                <a:solidFill>
                  <a:prstClr val="black"/>
                </a:solidFill>
              </a:rPr>
              <a:t>del presupuesto </a:t>
            </a:r>
            <a:r>
              <a:rPr lang="es-CL" sz="1600" dirty="0">
                <a:solidFill>
                  <a:prstClr val="black"/>
                </a:solidFill>
              </a:rPr>
              <a:t>en $</a:t>
            </a:r>
            <a:r>
              <a:rPr lang="es-CL" sz="1600" dirty="0" smtClean="0">
                <a:solidFill>
                  <a:prstClr val="black"/>
                </a:solidFill>
              </a:rPr>
              <a:t>141.637 millones, que fueron destinados fundamentalmente a</a:t>
            </a:r>
            <a:r>
              <a:rPr lang="es-CL" sz="1600" dirty="0" smtClean="0">
                <a:solidFill>
                  <a:prstClr val="black"/>
                </a:solidFill>
              </a:rPr>
              <a:t>: Transferencias corrientes que se </a:t>
            </a:r>
            <a:r>
              <a:rPr lang="es-CL" sz="1600" dirty="0">
                <a:solidFill>
                  <a:prstClr val="black"/>
                </a:solidFill>
              </a:rPr>
              <a:t>incrementó en </a:t>
            </a:r>
            <a:r>
              <a:rPr lang="es-CL" sz="1600" dirty="0" smtClean="0">
                <a:solidFill>
                  <a:prstClr val="black"/>
                </a:solidFill>
              </a:rPr>
              <a:t>«Subsidio </a:t>
            </a:r>
            <a:r>
              <a:rPr lang="es-CL" sz="1600" dirty="0">
                <a:solidFill>
                  <a:prstClr val="black"/>
                </a:solidFill>
              </a:rPr>
              <a:t>Especial Adicional </a:t>
            </a:r>
            <a:r>
              <a:rPr lang="es-CL" sz="1600" dirty="0" smtClean="0">
                <a:solidFill>
                  <a:prstClr val="black"/>
                </a:solidFill>
              </a:rPr>
              <a:t>– </a:t>
            </a:r>
            <a:r>
              <a:rPr lang="es-CL" sz="1600" dirty="0" err="1" smtClean="0">
                <a:solidFill>
                  <a:prstClr val="black"/>
                </a:solidFill>
              </a:rPr>
              <a:t>Transantiago</a:t>
            </a:r>
            <a:r>
              <a:rPr lang="es-CL" sz="1600" dirty="0" smtClean="0">
                <a:solidFill>
                  <a:prstClr val="black"/>
                </a:solidFill>
              </a:rPr>
              <a:t>»  por $37,291 millones y </a:t>
            </a:r>
            <a:r>
              <a:rPr lang="es-CL" sz="1600" dirty="0" smtClean="0">
                <a:solidFill>
                  <a:prstClr val="black"/>
                </a:solidFill>
              </a:rPr>
              <a:t>programa </a:t>
            </a:r>
            <a:r>
              <a:rPr lang="es-CL" sz="1600" dirty="0" smtClean="0">
                <a:solidFill>
                  <a:prstClr val="black"/>
                </a:solidFill>
              </a:rPr>
              <a:t>de Subsidio al Transporte Público, </a:t>
            </a:r>
            <a:r>
              <a:rPr lang="pt-BR" sz="1600" dirty="0">
                <a:solidFill>
                  <a:prstClr val="black"/>
                </a:solidFill>
              </a:rPr>
              <a:t>Reembolso art. 3° T. </a:t>
            </a:r>
            <a:r>
              <a:rPr lang="pt-BR" sz="1600" dirty="0" err="1">
                <a:solidFill>
                  <a:prstClr val="black"/>
                </a:solidFill>
              </a:rPr>
              <a:t>Ley</a:t>
            </a:r>
            <a:r>
              <a:rPr lang="pt-BR" sz="1600" dirty="0">
                <a:solidFill>
                  <a:prstClr val="black"/>
                </a:solidFill>
              </a:rPr>
              <a:t> </a:t>
            </a:r>
            <a:r>
              <a:rPr lang="pt-BR" sz="1600" dirty="0" smtClean="0">
                <a:solidFill>
                  <a:prstClr val="black"/>
                </a:solidFill>
              </a:rPr>
              <a:t>N°20.378</a:t>
            </a:r>
            <a:r>
              <a:rPr lang="pt-BR" sz="1600" dirty="0" smtClean="0">
                <a:solidFill>
                  <a:prstClr val="black"/>
                </a:solidFill>
              </a:rPr>
              <a:t>. por $25.200 </a:t>
            </a:r>
            <a:r>
              <a:rPr lang="pt-BR" sz="1600" dirty="0" err="1" smtClean="0">
                <a:solidFill>
                  <a:prstClr val="black"/>
                </a:solidFill>
              </a:rPr>
              <a:t>millones</a:t>
            </a:r>
            <a:r>
              <a:rPr lang="pt-BR" sz="1600" dirty="0">
                <a:solidFill>
                  <a:prstClr val="black"/>
                </a:solidFill>
              </a:rPr>
              <a:t> </a:t>
            </a:r>
            <a:r>
              <a:rPr lang="pt-BR" sz="1600" dirty="0" smtClean="0">
                <a:solidFill>
                  <a:prstClr val="black"/>
                </a:solidFill>
              </a:rPr>
              <a:t>y </a:t>
            </a:r>
            <a:r>
              <a:rPr lang="pt-BR" sz="1600" dirty="0" err="1" smtClean="0">
                <a:solidFill>
                  <a:prstClr val="black"/>
                </a:solidFill>
              </a:rPr>
              <a:t>Transferencias</a:t>
            </a:r>
            <a:r>
              <a:rPr lang="pt-BR" sz="1600" dirty="0" smtClean="0">
                <a:solidFill>
                  <a:prstClr val="black"/>
                </a:solidFill>
              </a:rPr>
              <a:t> de Capital para Metro Regional de Valparaíso (MERVAL) por $4.500 </a:t>
            </a:r>
            <a:r>
              <a:rPr lang="pt-BR" sz="1600" dirty="0" err="1" smtClean="0">
                <a:solidFill>
                  <a:prstClr val="black"/>
                </a:solidFill>
              </a:rPr>
              <a:t>millones</a:t>
            </a:r>
            <a:r>
              <a:rPr lang="pt-BR" sz="1600" dirty="0" smtClean="0">
                <a:solidFill>
                  <a:prstClr val="black"/>
                </a:solidFill>
              </a:rPr>
              <a:t>.</a:t>
            </a:r>
            <a:endParaRPr lang="es-CL" sz="1600" dirty="0">
              <a:solidFill>
                <a:prstClr val="black"/>
              </a:solidFill>
            </a:endParaRPr>
          </a:p>
          <a:p>
            <a:pPr marL="342900" indent="-342900" algn="just">
              <a:spcBef>
                <a:spcPts val="0"/>
              </a:spcBef>
              <a:buFont typeface="+mj-lt"/>
              <a:buAutoNum type="arabicPeriod"/>
            </a:pPr>
            <a:endParaRPr lang="es-CL" sz="1600" dirty="0">
              <a:solidFill>
                <a:prstClr val="black"/>
              </a:solidFill>
            </a:endParaRPr>
          </a:p>
          <a:p>
            <a:pPr algn="just">
              <a:spcBef>
                <a:spcPts val="0"/>
              </a:spcBef>
            </a:pPr>
            <a:endParaRPr lang="es-CL" sz="1600" dirty="0">
              <a:solidFill>
                <a:prstClr val="black"/>
              </a:solidFill>
              <a:ea typeface="+mn-ea"/>
              <a:cs typeface="+mn-cs"/>
            </a:endParaRPr>
          </a:p>
          <a:p>
            <a:pPr marL="342900" lvl="0" indent="-342900" algn="just">
              <a:spcBef>
                <a:spcPts val="0"/>
              </a:spcBef>
              <a:buFont typeface="+mj-lt"/>
              <a:buAutoNum type="arabicPeriod"/>
            </a:pPr>
            <a:endParaRPr lang="es-CL" sz="1600" dirty="0">
              <a:solidFill>
                <a:prstClr val="black"/>
              </a:solidFill>
              <a:ea typeface="+mn-ea"/>
              <a:cs typeface="+mn-cs"/>
            </a:endParaRPr>
          </a:p>
          <a:p>
            <a:pPr marL="342900" indent="-342900" algn="just">
              <a:spcBef>
                <a:spcPts val="0"/>
              </a:spcBef>
              <a:buFont typeface="+mj-lt"/>
              <a:buAutoNum type="arabicPeriod"/>
            </a:pPr>
            <a:endParaRPr lang="es-CL" sz="1600" dirty="0">
              <a:solidFill>
                <a:prstClr val="black"/>
              </a:solidFill>
            </a:endParaRPr>
          </a:p>
          <a:p>
            <a:pPr marL="342900" indent="-342900" algn="just">
              <a:buFont typeface="+mj-lt"/>
              <a:buAutoNum type="arabicPeriod"/>
            </a:pPr>
            <a:endParaRPr lang="es-CL" sz="1600" dirty="0">
              <a:solidFill>
                <a:prstClr val="black"/>
              </a:solidFill>
            </a:endParaRPr>
          </a:p>
        </p:txBody>
      </p:sp>
    </p:spTree>
    <p:extLst>
      <p:ext uri="{BB962C8B-B14F-4D97-AF65-F5344CB8AC3E}">
        <p14:creationId xmlns:p14="http://schemas.microsoft.com/office/powerpoint/2010/main" val="2647249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lvl="0" indent="0" algn="just">
              <a:spcBef>
                <a:spcPts val="0"/>
              </a:spcBef>
              <a:buNone/>
            </a:pPr>
            <a:r>
              <a:rPr lang="es-CL" sz="1600" b="1" dirty="0">
                <a:solidFill>
                  <a:prstClr val="black"/>
                </a:solidFill>
                <a:ea typeface="Verdana" pitchFamily="34" charset="0"/>
                <a:cs typeface="Verdana" pitchFamily="34" charset="0"/>
              </a:rPr>
              <a:t>Principales hallazgos</a:t>
            </a:r>
          </a:p>
          <a:p>
            <a:pPr lvl="0" algn="just">
              <a:spcBef>
                <a:spcPts val="0"/>
              </a:spcBef>
              <a:buFont typeface="+mj-lt"/>
              <a:buAutoNum type="arabicPeriod"/>
            </a:pPr>
            <a:endParaRPr lang="es-CL" sz="1600" dirty="0" smtClean="0">
              <a:solidFill>
                <a:prstClr val="black"/>
              </a:solidFill>
            </a:endParaRPr>
          </a:p>
          <a:p>
            <a:pPr lvl="0" algn="just">
              <a:spcBef>
                <a:spcPts val="0"/>
              </a:spcBef>
              <a:buFont typeface="+mj-lt"/>
              <a:buAutoNum type="arabicPeriod" startAt="5"/>
            </a:pPr>
            <a:r>
              <a:rPr lang="es-MX" sz="1600" dirty="0" smtClean="0">
                <a:solidFill>
                  <a:prstClr val="black"/>
                </a:solidFill>
              </a:rPr>
              <a:t>Por otra parte, fueron rebajados los recursos para inversiones del Programa de </a:t>
            </a:r>
            <a:r>
              <a:rPr lang="es-MX" sz="1600" dirty="0" err="1" smtClean="0">
                <a:solidFill>
                  <a:prstClr val="black"/>
                </a:solidFill>
              </a:rPr>
              <a:t>Transantiago</a:t>
            </a:r>
            <a:r>
              <a:rPr lang="es-MX" sz="1600" dirty="0" smtClean="0">
                <a:solidFill>
                  <a:prstClr val="black"/>
                </a:solidFill>
              </a:rPr>
              <a:t> en $8.000 millones.</a:t>
            </a:r>
          </a:p>
          <a:p>
            <a:pPr lvl="0" algn="just">
              <a:spcBef>
                <a:spcPts val="0"/>
              </a:spcBef>
              <a:buFont typeface="+mj-lt"/>
              <a:buAutoNum type="arabicPeriod" startAt="5"/>
            </a:pPr>
            <a:endParaRPr lang="es-CL" sz="1600" dirty="0" smtClean="0">
              <a:solidFill>
                <a:prstClr val="black"/>
              </a:solidFill>
            </a:endParaRPr>
          </a:p>
          <a:p>
            <a:pPr lvl="0" algn="just">
              <a:spcBef>
                <a:spcPts val="0"/>
              </a:spcBef>
              <a:buFont typeface="+mj-lt"/>
              <a:buAutoNum type="arabicPeriod" startAt="5"/>
            </a:pPr>
            <a:r>
              <a:rPr lang="es-CL" sz="1600" dirty="0" smtClean="0">
                <a:solidFill>
                  <a:prstClr val="black"/>
                </a:solidFill>
              </a:rPr>
              <a:t>El </a:t>
            </a:r>
            <a:r>
              <a:rPr lang="es-CL" sz="1600" b="1" dirty="0">
                <a:solidFill>
                  <a:prstClr val="black"/>
                </a:solidFill>
              </a:rPr>
              <a:t>Programa Subsidio al Transporte Público</a:t>
            </a:r>
            <a:r>
              <a:rPr lang="es-CL" sz="1600" dirty="0">
                <a:solidFill>
                  <a:prstClr val="black"/>
                </a:solidFill>
              </a:rPr>
              <a:t>, que concentra el 68% de los recursos ministeriales, presenta una ejecución equivalente al </a:t>
            </a:r>
            <a:r>
              <a:rPr lang="es-CL" sz="1600" dirty="0" smtClean="0">
                <a:solidFill>
                  <a:prstClr val="black"/>
                </a:solidFill>
              </a:rPr>
              <a:t>117% de la ley inicial explicado por los recursos adicionados para el Subsidio Adicional </a:t>
            </a:r>
            <a:r>
              <a:rPr lang="es-CL" sz="1600" dirty="0" err="1" smtClean="0">
                <a:solidFill>
                  <a:prstClr val="black"/>
                </a:solidFill>
              </a:rPr>
              <a:t>Transantiago</a:t>
            </a:r>
            <a:r>
              <a:rPr lang="es-CL" sz="1600" dirty="0" smtClean="0">
                <a:solidFill>
                  <a:prstClr val="black"/>
                </a:solidFill>
              </a:rPr>
              <a:t> y Reembolso Ley 20.378.</a:t>
            </a:r>
            <a:endParaRPr lang="es-CL" sz="1600" dirty="0">
              <a:solidFill>
                <a:prstClr val="black"/>
              </a:solidFill>
            </a:endParaRPr>
          </a:p>
          <a:p>
            <a:pPr lvl="0" algn="just">
              <a:spcBef>
                <a:spcPts val="0"/>
              </a:spcBef>
              <a:buFont typeface="+mj-lt"/>
              <a:buAutoNum type="arabicPeriod" startAt="5"/>
            </a:pPr>
            <a:endParaRPr lang="es-CL" sz="1600" dirty="0">
              <a:solidFill>
                <a:prstClr val="black"/>
              </a:solidFill>
            </a:endParaRPr>
          </a:p>
          <a:p>
            <a:pPr marL="0" lvl="0" indent="0" algn="just">
              <a:spcBef>
                <a:spcPts val="0"/>
              </a:spcBef>
              <a:buNone/>
            </a:pPr>
            <a:endParaRPr lang="es-CL" sz="1600" b="1"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3</a:t>
            </a:fld>
            <a:endParaRPr lang="es-CL">
              <a:solidFill>
                <a:prstClr val="black">
                  <a:tint val="75000"/>
                </a:prstClr>
              </a:solidFill>
            </a:endParaRPr>
          </a:p>
        </p:txBody>
      </p:sp>
      <p:sp>
        <p:nvSpPr>
          <p:cNvPr id="6" name="1 Título"/>
          <p:cNvSpPr>
            <a:spLocks noGrp="1"/>
          </p:cNvSpPr>
          <p:nvPr>
            <p:ph type="title"/>
          </p:nvPr>
        </p:nvSpPr>
        <p:spPr>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Transportes y Telecomunicaciones</a:t>
            </a:r>
            <a:endParaRPr lang="es-CL" sz="18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44268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7" name="1 Título"/>
          <p:cNvSpPr>
            <a:spLocks noGrp="1"/>
          </p:cNvSpPr>
          <p:nvPr>
            <p:ph type="title"/>
          </p:nvPr>
        </p:nvSpPr>
        <p:spPr>
          <a:xfrm>
            <a:off x="467544" y="865864"/>
            <a:ext cx="8229600"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Transportes y Telecomunicaciones</a:t>
            </a:r>
            <a:endParaRPr lang="es-CL" sz="1800" b="1" dirty="0">
              <a:solidFill>
                <a:schemeClr val="tx1"/>
              </a:solidFill>
              <a:ea typeface="Verdana" pitchFamily="34" charset="0"/>
              <a:cs typeface="Verdana" pitchFamily="34" charset="0"/>
            </a:endParaRPr>
          </a:p>
        </p:txBody>
      </p:sp>
      <p:graphicFrame>
        <p:nvGraphicFramePr>
          <p:cNvPr id="10" name="9 Marcador de contenido"/>
          <p:cNvGraphicFramePr>
            <a:graphicFrameLocks noGrp="1"/>
          </p:cNvGraphicFramePr>
          <p:nvPr>
            <p:ph idx="1"/>
          </p:nvPr>
        </p:nvGraphicFramePr>
        <p:xfrm>
          <a:off x="755651" y="2275999"/>
          <a:ext cx="7632698" cy="3174365"/>
        </p:xfrm>
        <a:graphic>
          <a:graphicData uri="http://schemas.openxmlformats.org/drawingml/2006/table">
            <a:tbl>
              <a:tblPr/>
              <a:tblGrid>
                <a:gridCol w="394028"/>
                <a:gridCol w="355896"/>
                <a:gridCol w="362251"/>
                <a:gridCol w="2135377"/>
                <a:gridCol w="762634"/>
                <a:gridCol w="762634"/>
                <a:gridCol w="571976"/>
                <a:gridCol w="762634"/>
                <a:gridCol w="762634"/>
                <a:gridCol w="762634"/>
              </a:tblGrid>
              <a:tr h="200025">
                <a:tc>
                  <a:txBody>
                    <a:bodyPr/>
                    <a:lstStyle/>
                    <a:p>
                      <a:pPr algn="l" fontAlgn="b"/>
                      <a:endParaRPr lang="es-CL"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s-CL" sz="1100" b="0" i="0" u="none" strike="noStrike">
                        <a:solidFill>
                          <a:srgbClr val="000000"/>
                        </a:solidFill>
                        <a:effectLst/>
                        <a:latin typeface="Calibri"/>
                      </a:endParaRPr>
                    </a:p>
                  </a:txBody>
                  <a:tcPr marL="9525" marR="9525" marT="9525" marB="0" anchor="b">
                    <a:lnL>
                      <a:noFill/>
                    </a:lnL>
                    <a:lnR>
                      <a:noFill/>
                    </a:lnR>
                    <a:lnT>
                      <a:noFill/>
                    </a:lnT>
                    <a:lnB>
                      <a:noFill/>
                    </a:lnB>
                  </a:tcPr>
                </a:tc>
                <a:tc gridSpan="8">
                  <a:txBody>
                    <a:bodyPr/>
                    <a:lstStyle/>
                    <a:p>
                      <a:pPr algn="ctr" fontAlgn="b"/>
                      <a:r>
                        <a:rPr lang="es-CL" sz="1200" b="1" i="0" u="none" strike="noStrike">
                          <a:solidFill>
                            <a:srgbClr val="000000"/>
                          </a:solidFill>
                          <a:effectLst/>
                          <a:latin typeface="Calibri"/>
                        </a:rPr>
                        <a:t>Subsidio Permanente Espejo en Regiones (M$2016)</a:t>
                      </a:r>
                    </a:p>
                  </a:txBody>
                  <a:tcPr marL="9525" marR="9525" marT="9525" marB="0" anchor="b">
                    <a:lnL>
                      <a:noFill/>
                    </a:lnL>
                    <a:lnR>
                      <a:noFill/>
                    </a:lnR>
                    <a:lnT>
                      <a:noFill/>
                    </a:lnT>
                    <a:lnB>
                      <a:noFill/>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200025">
                <a:tc>
                  <a:txBody>
                    <a:bodyPr/>
                    <a:lstStyle/>
                    <a:p>
                      <a:pPr algn="l" fontAlgn="b"/>
                      <a:endParaRPr lang="es-CL"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CL" sz="1200" b="1"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gridSpan="8">
                  <a:txBody>
                    <a:bodyPr/>
                    <a:lstStyle/>
                    <a:p>
                      <a:pPr algn="ctr" fontAlgn="b"/>
                      <a:r>
                        <a:rPr lang="es-CL" sz="1200" b="1" i="0" u="none" strike="noStrike">
                          <a:solidFill>
                            <a:srgbClr val="000000"/>
                          </a:solidFill>
                          <a:effectLst/>
                          <a:latin typeface="Calibri"/>
                        </a:rPr>
                        <a:t>Ejecución Acumulada</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512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Subsidio Nacional al Transporte Público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132.718.718</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128.154.340</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-4.564.378</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124.594.443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93,9%</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97,2%</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31</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l" fontAlgn="b"/>
                      <a:r>
                        <a:rPr lang="es-CL" sz="900" b="0" i="0" u="none" strike="noStrike">
                          <a:solidFill>
                            <a:srgbClr val="000000"/>
                          </a:solidFill>
                          <a:effectLst/>
                          <a:latin typeface="Calibri"/>
                        </a:rPr>
                        <a:t>INICIATIVAS DE INVERSIÓN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r" fontAlgn="b"/>
                      <a:r>
                        <a:rPr lang="es-CL" sz="900" b="0" i="0" u="none" strike="noStrike">
                          <a:solidFill>
                            <a:srgbClr val="000000"/>
                          </a:solidFill>
                          <a:effectLst/>
                          <a:latin typeface="Calibri"/>
                        </a:rPr>
                        <a:t>10.703.224</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r" fontAlgn="b"/>
                      <a:r>
                        <a:rPr lang="es-CL" sz="900" b="0" i="0" u="none" strike="noStrike">
                          <a:solidFill>
                            <a:srgbClr val="000000"/>
                          </a:solidFill>
                          <a:effectLst/>
                          <a:latin typeface="Calibri"/>
                        </a:rPr>
                        <a:t>10.703.224</a:t>
                      </a:r>
                    </a:p>
                  </a:txBody>
                  <a:tcPr marL="9525" marR="9525" marT="9525" marB="0" anchor="b">
                    <a:lnL>
                      <a:noFill/>
                    </a:lnL>
                    <a:lnR>
                      <a:noFill/>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r" fontAlgn="b"/>
                      <a:r>
                        <a:rPr lang="es-CL" sz="900" b="0" i="0" u="none" strike="noStrike">
                          <a:solidFill>
                            <a:srgbClr val="000000"/>
                          </a:solidFill>
                          <a:effectLst/>
                          <a:latin typeface="Calibri"/>
                        </a:rPr>
                        <a:t>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r" fontAlgn="b"/>
                      <a:r>
                        <a:rPr lang="es-CL" sz="900" b="0" i="0" u="none" strike="noStrike">
                          <a:solidFill>
                            <a:srgbClr val="000000"/>
                          </a:solidFill>
                          <a:effectLst/>
                          <a:latin typeface="Calibri"/>
                        </a:rPr>
                        <a:t>9.712.487</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r" fontAlgn="b"/>
                      <a:r>
                        <a:rPr lang="es-CL" sz="900" b="0" i="0" u="none" strike="noStrike">
                          <a:solidFill>
                            <a:srgbClr val="000000"/>
                          </a:solidFill>
                          <a:effectLst/>
                          <a:latin typeface="Calibri"/>
                        </a:rPr>
                        <a:t>90,7%</a:t>
                      </a:r>
                    </a:p>
                  </a:txBody>
                  <a:tcPr marL="9525" marR="9525" marT="9525" marB="0" anchor="b">
                    <a:lnL>
                      <a:noFill/>
                    </a:lnL>
                    <a:lnR>
                      <a:noFill/>
                    </a:lnR>
                    <a:lnT w="6350" cap="flat" cmpd="sng" algn="ctr">
                      <a:solidFill>
                        <a:srgbClr val="FFFFFF"/>
                      </a:solidFill>
                      <a:prstDash val="solid"/>
                      <a:round/>
                      <a:headEnd type="none" w="med" len="med"/>
                      <a:tailEnd type="none" w="med" len="med"/>
                    </a:lnT>
                    <a:lnB>
                      <a:noFill/>
                    </a:lnB>
                    <a:solidFill>
                      <a:srgbClr val="C5D9F1"/>
                    </a:solidFill>
                  </a:tcPr>
                </a:tc>
                <a:tc>
                  <a:txBody>
                    <a:bodyPr/>
                    <a:lstStyle/>
                    <a:p>
                      <a:pPr algn="r" fontAlgn="b"/>
                      <a:r>
                        <a:rPr lang="es-CL" sz="900" b="0" i="0" u="none" strike="noStrike">
                          <a:solidFill>
                            <a:srgbClr val="000000"/>
                          </a:solidFill>
                          <a:effectLst/>
                          <a:latin typeface="Calibri"/>
                        </a:rPr>
                        <a:t>90,7%</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5D9F1"/>
                    </a:solidFill>
                  </a:tcPr>
                </a:tc>
              </a:tr>
              <a:tr h="183515">
                <a:tc>
                  <a:txBody>
                    <a:bodyPr/>
                    <a:lstStyle/>
                    <a:p>
                      <a:pPr algn="l" fontAlgn="b"/>
                      <a:r>
                        <a:rPr lang="es-CL" sz="900" b="0" i="0" u="none" strike="noStrike">
                          <a:solidFill>
                            <a:srgbClr val="000000"/>
                          </a:solidFill>
                          <a:effectLst/>
                          <a:latin typeface="Calibri"/>
                        </a:rPr>
                        <a:t>33</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TRANSFERENCIAS DE CAPITAL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65.808.756</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70.373.134</a:t>
                      </a:r>
                    </a:p>
                  </a:txBody>
                  <a:tcPr marL="9525" marR="9525" marT="9525" marB="0" anchor="b">
                    <a:lnL>
                      <a:noFill/>
                    </a:lnL>
                    <a:lnR>
                      <a:noFill/>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4.564.378</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70.364.742</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106,9%</a:t>
                      </a:r>
                    </a:p>
                  </a:txBody>
                  <a:tcPr marL="9525" marR="9525" marT="9525" marB="0" anchor="b">
                    <a:lnL>
                      <a:noFill/>
                    </a:lnL>
                    <a:lnR>
                      <a:noFill/>
                    </a:lnR>
                    <a:lnT>
                      <a:noFill/>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100,0%</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01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Al Sector Privado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6.314.093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10.878.471</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4.564.378</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10.870.079</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172,2%</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99,9%</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001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pt-BR" sz="900" b="0" i="0" u="none" strike="noStrike">
                          <a:solidFill>
                            <a:srgbClr val="000000"/>
                          </a:solidFill>
                          <a:effectLst/>
                          <a:latin typeface="Calibri"/>
                        </a:rPr>
                        <a:t>Metro Regional de Valparaíso S.A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1.833.183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6.325.733</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4.492.550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6.323.297</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344,9%</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100,0%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002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Trenes Metropolitanos S.A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984.197</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999.974</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15.777</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998.665</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101,5%</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99,9%</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003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FESUB Concepción S.A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3.496.713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3.552.764</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56.051</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3.548.117</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101,5%</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99,9%</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02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Al Gobierno Central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59.494.663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59.494.663</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59.494.663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100,0%</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100,0%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003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Fondo de Apoyo Regional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59.494.663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59.494.663</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59.494.663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100,0%</a:t>
                      </a:r>
                    </a:p>
                  </a:txBody>
                  <a:tcPr marL="9525" marR="9525" marT="9525" marB="0" anchor="b">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0" i="0" u="none" strike="noStrike">
                          <a:solidFill>
                            <a:srgbClr val="000000"/>
                          </a:solidFill>
                          <a:effectLst/>
                          <a:latin typeface="Calibri"/>
                        </a:rPr>
                        <a:t>100,0%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0500">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1" i="0" u="none" strike="noStrike">
                          <a:solidFill>
                            <a:srgbClr val="000000"/>
                          </a:solidFill>
                          <a:effectLst/>
                          <a:latin typeface="Calibri"/>
                        </a:rPr>
                        <a:t>Total Subsidio Espejo en Regiones</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209.230.698</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209.230.698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204.671.672</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97,8%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97,8%</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0500">
                <a:tc>
                  <a:txBody>
                    <a:bodyPr/>
                    <a:lstStyle/>
                    <a:p>
                      <a:pPr algn="l" fontAlgn="b"/>
                      <a:r>
                        <a:rPr lang="es-CL" sz="9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1"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1" i="0" u="none" strike="noStrike">
                          <a:solidFill>
                            <a:srgbClr val="000000"/>
                          </a:solidFill>
                          <a:effectLst/>
                          <a:latin typeface="Calibri"/>
                        </a:rPr>
                        <a:t>521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s-CL" sz="900" b="1" i="0" u="none" strike="noStrike">
                          <a:solidFill>
                            <a:srgbClr val="000000"/>
                          </a:solidFill>
                          <a:effectLst/>
                          <a:latin typeface="Calibri"/>
                        </a:rPr>
                        <a:t>Subsidio Transporte Público - Transantiago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209.230.698</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209.230.698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209.230.697</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a:solidFill>
                            <a:srgbClr val="000000"/>
                          </a:solidFill>
                          <a:effectLst/>
                          <a:latin typeface="Calibri"/>
                        </a:rPr>
                        <a:t>100,0%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s-CL" sz="900" b="1" i="0" u="none" strike="noStrike" dirty="0">
                          <a:solidFill>
                            <a:srgbClr val="000000"/>
                          </a:solidFill>
                          <a:effectLst/>
                          <a:latin typeface="Calibri"/>
                        </a:rPr>
                        <a:t>100,0%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1281209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2250" y="692696"/>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19  Ministerio de Transportes y Telecomunicaciones</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750889" y="5301208"/>
            <a:ext cx="7758063" cy="365125"/>
          </a:xfrm>
        </p:spPr>
        <p:txBody>
          <a:bodyPr/>
          <a:lstStyle/>
          <a:p>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5</a:t>
            </a:fld>
            <a:endParaRPr lang="es-CL">
              <a:solidFill>
                <a:prstClr val="black">
                  <a:tint val="75000"/>
                </a:prstClr>
              </a:solidFill>
            </a:endParaRPr>
          </a:p>
        </p:txBody>
      </p:sp>
      <p:sp>
        <p:nvSpPr>
          <p:cNvPr id="6" name="1 Título"/>
          <p:cNvSpPr txBox="1">
            <a:spLocks/>
          </p:cNvSpPr>
          <p:nvPr/>
        </p:nvSpPr>
        <p:spPr>
          <a:xfrm>
            <a:off x="750889" y="1704231"/>
            <a:ext cx="7493520"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graphicFrame>
        <p:nvGraphicFramePr>
          <p:cNvPr id="8" name="7 Tabla"/>
          <p:cNvGraphicFramePr>
            <a:graphicFrameLocks noGrp="1"/>
          </p:cNvGraphicFramePr>
          <p:nvPr/>
        </p:nvGraphicFramePr>
        <p:xfrm>
          <a:off x="768350" y="2528094"/>
          <a:ext cx="7607300" cy="2670175"/>
        </p:xfrm>
        <a:graphic>
          <a:graphicData uri="http://schemas.openxmlformats.org/drawingml/2006/table">
            <a:tbl>
              <a:tblPr/>
              <a:tblGrid>
                <a:gridCol w="756945"/>
                <a:gridCol w="2002994"/>
                <a:gridCol w="838462"/>
                <a:gridCol w="838462"/>
                <a:gridCol w="780236"/>
                <a:gridCol w="815172"/>
                <a:gridCol w="815172"/>
                <a:gridCol w="759857"/>
              </a:tblGrid>
              <a:tr h="190500">
                <a:tc rowSpan="2" gridSpan="2">
                  <a:txBody>
                    <a:bodyPr/>
                    <a:lstStyle/>
                    <a:p>
                      <a:pPr algn="ctr" fontAlgn="ctr"/>
                      <a:r>
                        <a:rPr lang="es-CL" sz="900" b="1" i="0" u="none" strike="noStrike">
                          <a:solidFill>
                            <a:srgbClr val="FFFFFF"/>
                          </a:solidFill>
                          <a:effectLst/>
                          <a:latin typeface="Calibri"/>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944.667.068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1.086.304.989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141.637.921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1.070.829.463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113,4%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39.274.202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39.968.494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694.292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39.291.310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17.002.208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18.498.254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1.496.046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17.648.899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1.443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1.443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556.968.514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616.860.892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59.892.378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606.874.895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128.550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131.550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118.330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92,0%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0"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1.901.049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1.937.419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36.370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1.710.031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109.167.954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100.877.277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-8.290.677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98.051.263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97,2%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152.573.495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160.347.873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7.774.378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159.830.468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67.641.096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147.331.787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79.690.691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147.302.833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217,8%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350.000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340.000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456626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692696"/>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latin typeface="+mn-lt"/>
                <a:ea typeface="Verdana" pitchFamily="34" charset="0"/>
                <a:cs typeface="Verdana" pitchFamily="34" charset="0"/>
              </a:rPr>
              <a:t>Ejecución </a:t>
            </a:r>
            <a:r>
              <a:rPr lang="es-CL" sz="1800" b="1" dirty="0" smtClean="0">
                <a:solidFill>
                  <a:schemeClr val="tx1"/>
                </a:solidFill>
                <a:latin typeface="+mn-lt"/>
                <a:ea typeface="Verdana" pitchFamily="34" charset="0"/>
                <a:cs typeface="Verdana" pitchFamily="34" charset="0"/>
              </a:rPr>
              <a:t>Presupuestaria </a:t>
            </a:r>
            <a:r>
              <a:rPr lang="es-CL" sz="1800" b="1" dirty="0">
                <a:solidFill>
                  <a:schemeClr val="tx1"/>
                </a:solidFill>
                <a:ea typeface="Verdana" pitchFamily="34" charset="0"/>
                <a:cs typeface="Verdana" pitchFamily="34" charset="0"/>
              </a:rPr>
              <a:t>de </a:t>
            </a:r>
            <a:r>
              <a:rPr lang="es-CL" sz="1800" b="1" dirty="0" smtClean="0">
                <a:solidFill>
                  <a:schemeClr val="tx1"/>
                </a:solidFill>
                <a:ea typeface="Verdana" pitchFamily="34" charset="0"/>
                <a:cs typeface="Verdana" pitchFamily="34" charset="0"/>
              </a:rPr>
              <a:t>Gastos</a:t>
            </a:r>
            <a:r>
              <a:rPr lang="es-CL" sz="1800" b="1" dirty="0" smtClean="0">
                <a:solidFill>
                  <a:schemeClr val="tx1"/>
                </a:solidFill>
                <a:latin typeface="+mn-lt"/>
                <a:ea typeface="Verdana" pitchFamily="34" charset="0"/>
                <a:cs typeface="Verdana" pitchFamily="34" charset="0"/>
              </a:rPr>
              <a:t> Acumulada al Mes de </a:t>
            </a:r>
            <a:r>
              <a:rPr lang="es-CL" sz="1800" b="1" dirty="0" smtClean="0">
                <a:solidFill>
                  <a:schemeClr val="tx1"/>
                </a:solidFill>
                <a:latin typeface="+mn-lt"/>
                <a:ea typeface="Verdana" pitchFamily="34" charset="0"/>
                <a:cs typeface="Verdana" pitchFamily="34" charset="0"/>
              </a:rPr>
              <a:t>Diciembre </a:t>
            </a:r>
            <a:r>
              <a:rPr lang="es-CL" sz="1800" b="1" dirty="0" smtClean="0">
                <a:solidFill>
                  <a:schemeClr val="tx1"/>
                </a:solidFill>
                <a:latin typeface="+mn-lt"/>
                <a:ea typeface="Verdana" pitchFamily="34" charset="0"/>
                <a:cs typeface="Verdana" pitchFamily="34" charset="0"/>
              </a:rPr>
              <a:t>de </a:t>
            </a:r>
            <a:r>
              <a:rPr lang="es-CL" sz="1800" b="1" dirty="0">
                <a:solidFill>
                  <a:schemeClr val="tx1"/>
                </a:solidFill>
                <a:latin typeface="+mn-lt"/>
                <a:ea typeface="Verdana" pitchFamily="34" charset="0"/>
                <a:cs typeface="Verdana" pitchFamily="34" charset="0"/>
              </a:rPr>
              <a:t>2016 </a:t>
            </a:r>
            <a:br>
              <a:rPr lang="es-CL" sz="1800" b="1" dirty="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19, Resumen </a:t>
            </a:r>
            <a:r>
              <a:rPr lang="es-CL" sz="1800" b="1" dirty="0">
                <a:solidFill>
                  <a:schemeClr val="tx1"/>
                </a:solidFill>
                <a:latin typeface="+mn-lt"/>
                <a:ea typeface="Verdana" pitchFamily="34" charset="0"/>
                <a:cs typeface="Verdana" pitchFamily="34" charset="0"/>
              </a:rPr>
              <a:t>por </a:t>
            </a:r>
            <a:r>
              <a:rPr lang="es-CL" sz="1800" b="1" dirty="0" smtClean="0">
                <a:solidFill>
                  <a:schemeClr val="tx1"/>
                </a:solidFill>
                <a:latin typeface="+mn-lt"/>
                <a:ea typeface="Verdana" pitchFamily="34" charset="0"/>
                <a:cs typeface="Verdana" pitchFamily="34" charset="0"/>
              </a:rPr>
              <a:t>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6</a:t>
            </a:fld>
            <a:endParaRPr lang="es-CL" dirty="0">
              <a:solidFill>
                <a:prstClr val="black">
                  <a:tint val="75000"/>
                </a:prstClr>
              </a:solidFill>
            </a:endParaRPr>
          </a:p>
        </p:txBody>
      </p:sp>
      <p:sp>
        <p:nvSpPr>
          <p:cNvPr id="8" name="3 Marcador de pie de página"/>
          <p:cNvSpPr txBox="1">
            <a:spLocks/>
          </p:cNvSpPr>
          <p:nvPr/>
        </p:nvSpPr>
        <p:spPr>
          <a:xfrm>
            <a:off x="944563" y="5517232"/>
            <a:ext cx="752179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922773" y="1732968"/>
            <a:ext cx="7543582" cy="3350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graphicFrame>
        <p:nvGraphicFramePr>
          <p:cNvPr id="7" name="6 Tabla"/>
          <p:cNvGraphicFramePr>
            <a:graphicFrameLocks noGrp="1"/>
          </p:cNvGraphicFramePr>
          <p:nvPr/>
        </p:nvGraphicFramePr>
        <p:xfrm>
          <a:off x="1117600" y="2470944"/>
          <a:ext cx="6908799" cy="2784475"/>
        </p:xfrm>
        <a:graphic>
          <a:graphicData uri="http://schemas.openxmlformats.org/drawingml/2006/table">
            <a:tbl>
              <a:tblPr/>
              <a:tblGrid>
                <a:gridCol w="253883"/>
                <a:gridCol w="218974"/>
                <a:gridCol w="1866042"/>
                <a:gridCol w="761650"/>
                <a:gridCol w="761650"/>
                <a:gridCol w="761650"/>
                <a:gridCol w="761650"/>
                <a:gridCol w="761650"/>
                <a:gridCol w="76165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35915">
                <a:tc>
                  <a:txBody>
                    <a:bodyPr/>
                    <a:lstStyle/>
                    <a:p>
                      <a:pPr algn="ctr" fontAlgn="ctr"/>
                      <a:r>
                        <a:rPr lang="es-CL" sz="900" b="1" i="0" u="none" strike="noStrike">
                          <a:solidFill>
                            <a:srgbClr val="FFFFFF"/>
                          </a:solidFill>
                          <a:effectLst/>
                          <a:latin typeface="Calibri"/>
                        </a:rPr>
                        <a:t>Cap.</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Prog.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Programa Presupuestario</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ctr" fontAlgn="ctr"/>
                      <a:r>
                        <a:rPr lang="es-CL" sz="900" b="1" i="0" u="none" strike="noStrike">
                          <a:solidFill>
                            <a:srgbClr val="000000"/>
                          </a:solidFill>
                          <a:effectLst/>
                          <a:latin typeface="Calibri"/>
                        </a:rPr>
                        <a:t>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SECRETARIA  DE TRANSPORTES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927.941.220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1.062.013.910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134.072.690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1.047.162.902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112,8%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Secretaría transportes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13.765.819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14.869.005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1.103.186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14.707.062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106,8%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EFE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149.260.720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151.757.013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2.496.293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151.730.926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101,7%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Transantiago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97.377.167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101.093.668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3.716.501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98.989.876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101,7%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Unidad Operativa Control Transito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11.645.277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14.999.543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3.354.266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14.743.019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126,6%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Fiscalización y Control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11.074.688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11.333.027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258.339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10.910.262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Subsidio Nacional al Transporte Público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634.356.936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756.884.527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122.527.591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745.436.360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117,5%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Desarrollo Logístico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1.647.362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1.649.511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2.149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1.616.738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SECTRA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8.813.251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9.427.616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614.365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9.028.659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95,8%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SUBS. TELECOMUNICACIONES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15.609.561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23.132.145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7.522.584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22.515.641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144,2%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JUNTA DE AERONAUTICA CIVIL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1.116.287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1.158.934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42.647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1.150.920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103,1%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Total Ministerio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944.667.068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1.086.304.989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141.637.921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1.070.829.463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113,4%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98,6%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334444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52333" y="5949280"/>
            <a:ext cx="764164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7</a:t>
            </a:fld>
            <a:endParaRPr lang="es-CL">
              <a:solidFill>
                <a:prstClr val="black">
                  <a:tint val="75000"/>
                </a:prstClr>
              </a:solidFill>
            </a:endParaRPr>
          </a:p>
        </p:txBody>
      </p:sp>
      <p:sp>
        <p:nvSpPr>
          <p:cNvPr id="7" name="1 Título"/>
          <p:cNvSpPr txBox="1">
            <a:spLocks/>
          </p:cNvSpPr>
          <p:nvPr/>
        </p:nvSpPr>
        <p:spPr>
          <a:xfrm>
            <a:off x="383176" y="515449"/>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a:t>
            </a:r>
            <a:r>
              <a:rPr lang="es-CL" sz="1800" b="1" dirty="0">
                <a:solidFill>
                  <a:prstClr val="black"/>
                </a:solidFill>
                <a:ea typeface="Verdana" pitchFamily="34" charset="0"/>
                <a:cs typeface="Verdana" pitchFamily="34" charset="0"/>
              </a:rPr>
              <a:t>01, Programa 01: SECRETARÍA Y ADMINISTRACIÓN GENERAL DE TRANSPORTES </a:t>
            </a:r>
          </a:p>
        </p:txBody>
      </p:sp>
      <p:sp>
        <p:nvSpPr>
          <p:cNvPr id="8" name="1 Título"/>
          <p:cNvSpPr txBox="1">
            <a:spLocks/>
          </p:cNvSpPr>
          <p:nvPr/>
        </p:nvSpPr>
        <p:spPr>
          <a:xfrm>
            <a:off x="854628" y="1412776"/>
            <a:ext cx="7641642"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679450" y="1804194"/>
          <a:ext cx="7785100" cy="4117975"/>
        </p:xfrm>
        <a:graphic>
          <a:graphicData uri="http://schemas.openxmlformats.org/drawingml/2006/table">
            <a:tbl>
              <a:tblPr/>
              <a:tblGrid>
                <a:gridCol w="393700"/>
                <a:gridCol w="317500"/>
                <a:gridCol w="317500"/>
                <a:gridCol w="21844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13.765.819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14.869.005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1.103.186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14.707.062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11.351.748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11.775.658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423.910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11.633.079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2.176.534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2.157.492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-19.042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2.155.924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1.443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1.434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1.443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1.443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1.434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3.290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44.576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41.286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33.857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76,0%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3.290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44.576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41.286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33.857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1029,1%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76,0%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Foro Internacional de Transporte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39.000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39.000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28.907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74,1%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Unión Internacional de Transporte Público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3.290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5.576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2.286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4.950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4.405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4.405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456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l"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4.405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4.405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456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286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227.842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227.842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226.742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12.560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12.560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12.212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2.076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2.011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23.563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23.563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23.444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189.643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189.643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189.075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656.589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655.589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655.570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65557,0%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656.589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655.589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655.570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65557,0%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88519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52333" y="5877272"/>
            <a:ext cx="764164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8</a:t>
            </a:fld>
            <a:endParaRPr lang="es-CL">
              <a:solidFill>
                <a:prstClr val="black">
                  <a:tint val="75000"/>
                </a:prstClr>
              </a:solidFill>
            </a:endParaRPr>
          </a:p>
        </p:txBody>
      </p:sp>
      <p:sp>
        <p:nvSpPr>
          <p:cNvPr id="7" name="1 Título"/>
          <p:cNvSpPr txBox="1">
            <a:spLocks/>
          </p:cNvSpPr>
          <p:nvPr/>
        </p:nvSpPr>
        <p:spPr>
          <a:xfrm>
            <a:off x="383176" y="592466"/>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a:t>
            </a:r>
            <a:r>
              <a:rPr lang="es-CL" sz="1800" b="1" dirty="0">
                <a:solidFill>
                  <a:prstClr val="black"/>
                </a:solidFill>
                <a:ea typeface="Verdana" pitchFamily="34" charset="0"/>
                <a:cs typeface="Verdana" pitchFamily="34" charset="0"/>
              </a:rPr>
              <a:t>01, Programa </a:t>
            </a:r>
            <a:r>
              <a:rPr lang="es-CL" sz="1800" b="1" dirty="0" smtClean="0">
                <a:solidFill>
                  <a:prstClr val="black"/>
                </a:solidFill>
                <a:ea typeface="Verdana" pitchFamily="34" charset="0"/>
                <a:cs typeface="Verdana" pitchFamily="34" charset="0"/>
              </a:rPr>
              <a:t>02</a:t>
            </a:r>
            <a:r>
              <a:rPr lang="es-CL" sz="1800" b="1" dirty="0">
                <a:solidFill>
                  <a:prstClr val="black"/>
                </a:solidFill>
                <a:ea typeface="Verdana" pitchFamily="34" charset="0"/>
                <a:cs typeface="Verdana" pitchFamily="34" charset="0"/>
              </a:rPr>
              <a:t>:  EMPRESA DE LOS FERROCARRILES DEL ESTADO</a:t>
            </a:r>
          </a:p>
        </p:txBody>
      </p:sp>
      <p:sp>
        <p:nvSpPr>
          <p:cNvPr id="8" name="1 Título"/>
          <p:cNvSpPr txBox="1">
            <a:spLocks/>
          </p:cNvSpPr>
          <p:nvPr/>
        </p:nvSpPr>
        <p:spPr>
          <a:xfrm>
            <a:off x="925935" y="1522113"/>
            <a:ext cx="7641642"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774699" y="2024856"/>
          <a:ext cx="7594602" cy="3676650"/>
        </p:xfrm>
        <a:graphic>
          <a:graphicData uri="http://schemas.openxmlformats.org/drawingml/2006/table">
            <a:tbl>
              <a:tblPr/>
              <a:tblGrid>
                <a:gridCol w="342757"/>
                <a:gridCol w="317367"/>
                <a:gridCol w="317367"/>
                <a:gridCol w="2047019"/>
                <a:gridCol w="761682"/>
                <a:gridCol w="761682"/>
                <a:gridCol w="761682"/>
                <a:gridCol w="761682"/>
                <a:gridCol w="761682"/>
                <a:gridCol w="761682"/>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149.260.720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151.757.013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2.496.293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151.730.926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646.069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646.069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646.066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646.069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646.069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646.066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311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Fondos para Indemnizaciones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646.069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646.069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646.066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81.167.579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82.877.579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1.710.000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82.872.345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81.167.579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82.877.579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1.710.000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82.872.345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102,1%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Ferrocarril Arica La Paz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4.263.479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7.263.479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3.000.000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7.263.480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Inversiones  Plan Trienal 2014-2016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42.573.570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36.283.570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-6.290.000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36.283.570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85,2%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Aporte Mantención Infraestructura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21.974.460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21.974.460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21.969.223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2385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Inversiones Planes Trienales Anteriores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12.356.070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17.356.070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5.000.000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17.356.072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140,5%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67.446.072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68.232.365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786.293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68.212.515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Amortización Deuda Interna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3.749.936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3.775.660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25.724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3.775.065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Amortización Deuda Externa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18.279.115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18.676.003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396.888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18.666.299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102,1%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Intereses Deuda Interna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44.517.912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44.725.217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207.305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44.717.090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Intereses Deuda Externa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899.109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1.055.485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156.376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1.054.061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117,2%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715740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10816" y="5877272"/>
            <a:ext cx="7155518"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9</a:t>
            </a:fld>
            <a:endParaRPr lang="es-CL">
              <a:solidFill>
                <a:prstClr val="black">
                  <a:tint val="75000"/>
                </a:prstClr>
              </a:solidFill>
            </a:endParaRPr>
          </a:p>
        </p:txBody>
      </p:sp>
      <p:sp>
        <p:nvSpPr>
          <p:cNvPr id="7" name="1 Título"/>
          <p:cNvSpPr txBox="1">
            <a:spLocks/>
          </p:cNvSpPr>
          <p:nvPr/>
        </p:nvSpPr>
        <p:spPr>
          <a:xfrm>
            <a:off x="383176" y="692696"/>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19,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03</a:t>
            </a:r>
            <a:r>
              <a:rPr lang="es-CL" sz="1800" b="1" dirty="0">
                <a:solidFill>
                  <a:prstClr val="black"/>
                </a:solidFill>
                <a:ea typeface="Verdana" pitchFamily="34" charset="0"/>
                <a:cs typeface="Verdana" pitchFamily="34" charset="0"/>
              </a:rPr>
              <a:t>: TRANSANTIAGO </a:t>
            </a:r>
          </a:p>
        </p:txBody>
      </p:sp>
      <p:sp>
        <p:nvSpPr>
          <p:cNvPr id="8" name="1 Título"/>
          <p:cNvSpPr txBox="1">
            <a:spLocks/>
          </p:cNvSpPr>
          <p:nvPr/>
        </p:nvSpPr>
        <p:spPr>
          <a:xfrm>
            <a:off x="792163" y="1556362"/>
            <a:ext cx="7155518"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819150" y="1843881"/>
          <a:ext cx="7505700" cy="4038600"/>
        </p:xfrm>
        <a:graphic>
          <a:graphicData uri="http://schemas.openxmlformats.org/drawingml/2006/table">
            <a:tbl>
              <a:tblPr/>
              <a:tblGrid>
                <a:gridCol w="342900"/>
                <a:gridCol w="317500"/>
                <a:gridCol w="317500"/>
                <a:gridCol w="19558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97.377.167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101.093.668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3.716.501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98.989.876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3.859.115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3.804.807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-54.308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3.681.609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7.495.499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8.338.363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842.864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8.096.510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436.757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436.757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311.200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10.528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14.528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13.225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125,6%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31.140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31.140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31.119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395.089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391.089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266.856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67,5%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68,2%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85.397.772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77.397.772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75.796.185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85.397.772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77.397.772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-8.000.000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75.796.185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1.500.000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1.500.000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1.500.000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1.500.000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PNUD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1.500.000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999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OTROS ORGANISMOS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1.500.000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187.024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9.614.969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9.427.945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9.604.372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5135,4%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Amortización Deuda Externa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158.338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158.338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168.468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106,4%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106,4%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Intereses Deuda Externa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27.686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27.686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6.909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25,0%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25,0%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9.428.945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9.427.945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9.428.995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942899,5%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926154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8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3974</Words>
  <Application>Microsoft Office PowerPoint</Application>
  <PresentationFormat>Presentación en pantalla (4:3)</PresentationFormat>
  <Paragraphs>2350</Paragraphs>
  <Slides>16</Slides>
  <Notes>1</Notes>
  <HiddenSlides>0</HiddenSlides>
  <MMClips>0</MMClips>
  <ScaleCrop>false</ScaleCrop>
  <HeadingPairs>
    <vt:vector size="6" baseType="variant">
      <vt:variant>
        <vt:lpstr>Tema</vt:lpstr>
      </vt:variant>
      <vt:variant>
        <vt:i4>10</vt:i4>
      </vt:variant>
      <vt:variant>
        <vt:lpstr>Servidores OLE incrustados</vt:lpstr>
      </vt:variant>
      <vt:variant>
        <vt:i4>1</vt:i4>
      </vt:variant>
      <vt:variant>
        <vt:lpstr>Títulos de diapositiva</vt:lpstr>
      </vt:variant>
      <vt:variant>
        <vt:i4>16</vt:i4>
      </vt:variant>
    </vt:vector>
  </HeadingPairs>
  <TitlesOfParts>
    <vt:vector size="27" baseType="lpstr">
      <vt:lpstr>1_Tema de Office</vt:lpstr>
      <vt:lpstr>16_Tema de Office</vt:lpstr>
      <vt:lpstr>2_Tema de Office</vt:lpstr>
      <vt:lpstr>3_Tema de Office</vt:lpstr>
      <vt:lpstr>4_Tema de Office</vt:lpstr>
      <vt:lpstr>17_Tema de Office</vt:lpstr>
      <vt:lpstr>5_Tema de Office</vt:lpstr>
      <vt:lpstr>6_Tema de Office</vt:lpstr>
      <vt:lpstr>7_Tema de Office</vt:lpstr>
      <vt:lpstr>8_Tema de Office</vt:lpstr>
      <vt:lpstr>Imagen de mapa de bits</vt:lpstr>
      <vt:lpstr>EJECUCIÓN PRESUPUESTARIA DE GASTOS ACUMULADA AL MES DE DICIEMBRE DE 2016 PARTIDA 19: MINISTERIO DE TRANSPORTES Y TELECOMUNICACIONES</vt:lpstr>
      <vt:lpstr>Ejecución Presupuestaria de Gastos Acumulada al Mes de Diciembre de 2016  Ministerio de Transportes y Telecomunicaciones</vt:lpstr>
      <vt:lpstr>Ejecución Presupuestaria de Gastos Acumulada al Mes de Diciembre de 2016  Ministerio de Transportes y Telecomunicaciones</vt:lpstr>
      <vt:lpstr>Ejecución Presupuestaria de Gastos Acumulada al Mes de Diciembre de 2016  Ministerio de Transportes y Telecomunicaciones</vt:lpstr>
      <vt:lpstr>Ejecución Presupuestaria de Gastos Acumulada al Mes de Diciembre de 2016  Partida 19  Ministerio de Transportes y Telecomunicaciones</vt:lpstr>
      <vt:lpstr>Ejecución Presupuestaria de Gastos Acumulada al Mes de Diciembre de 2016  Partida 19,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EJECUCIÓN PRESUPUESTARIA DE GASTOS ACUMULADA AL MES DE JUNIO DE 2016 PARTIDA 19: MINISTERIO DE TRANSPORTES Y TELECOMUNICACIONES</dc:title>
  <dc:creator>Ruben Catalan</dc:creator>
  <cp:lastModifiedBy>RCATALAN</cp:lastModifiedBy>
  <cp:revision>17</cp:revision>
  <cp:lastPrinted>2016-08-05T22:41:59Z</cp:lastPrinted>
  <dcterms:created xsi:type="dcterms:W3CDTF">2016-08-05T21:57:54Z</dcterms:created>
  <dcterms:modified xsi:type="dcterms:W3CDTF">2017-05-12T19:34:51Z</dcterms:modified>
</cp:coreProperties>
</file>