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98" r:id="rId4"/>
    <p:sldId id="264" r:id="rId5"/>
    <p:sldId id="263" r:id="rId6"/>
    <p:sldId id="265" r:id="rId7"/>
    <p:sldId id="317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</a:t>
            </a:r>
            <a:r>
              <a:rPr lang="es-CL" sz="2400" b="1" dirty="0" smtClean="0">
                <a:latin typeface="+mn-lt"/>
              </a:rPr>
              <a:t>DICIEMBRE </a:t>
            </a:r>
            <a:r>
              <a:rPr lang="es-CL" sz="2400" b="1" dirty="0" smtClean="0">
                <a:latin typeface="+mn-lt"/>
              </a:rPr>
              <a:t>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18: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628800"/>
            <a:ext cx="7667625" cy="44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628800"/>
            <a:ext cx="7820025" cy="451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53337"/>
            <a:ext cx="2133600" cy="268138"/>
          </a:xfrm>
        </p:spPr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772816"/>
            <a:ext cx="7305675" cy="448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628800"/>
            <a:ext cx="7905750" cy="43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28800"/>
            <a:ext cx="705802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628801"/>
            <a:ext cx="882015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0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 SERVIU VII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628800"/>
            <a:ext cx="7724775" cy="48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 SERVIU VIII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628800"/>
            <a:ext cx="81153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smtClean="0"/>
              <a:t>Fuente</a:t>
            </a:r>
            <a:r>
              <a:rPr lang="es-CL" sz="1050" smtClean="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628799"/>
            <a:ext cx="7677150" cy="479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smtClean="0"/>
              <a:t>Fuente</a:t>
            </a:r>
            <a:r>
              <a:rPr lang="es-CL" sz="1050" smtClean="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 SERVIU X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772816"/>
            <a:ext cx="789622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844824"/>
            <a:ext cx="792088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El presupuesto 2016 del Ministerio de Vivienda y Urbanismo (MINVU) es de M$ 1.827.447.606, distribuido como sigue: un 71,58% a Transferencias de Capital, 21,84% a Iniciativas de Inversión, 4,93% a Gastos en Personal, 1,23% Bienes y servicios de consumo, 0,35% Adquisición de activos no financieros y 0,06% para otros subtítulos de gasto.</a:t>
            </a:r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/>
              <a:t>Las modificaciones al presupuesto del MINVU constan en los Decretos Modificatorios del Ministerio de Hacienda, a </a:t>
            </a:r>
            <a:r>
              <a:rPr lang="es-CL" sz="1400" dirty="0" smtClean="0"/>
              <a:t> </a:t>
            </a:r>
            <a:r>
              <a:rPr lang="es-CL" sz="1400" dirty="0"/>
              <a:t>diciembre </a:t>
            </a:r>
            <a:r>
              <a:rPr lang="es-CL" sz="1400" dirty="0" smtClean="0"/>
              <a:t>M$75.202.017</a:t>
            </a:r>
            <a:r>
              <a:rPr lang="es-CL" sz="1400" dirty="0" smtClean="0"/>
              <a:t>, </a:t>
            </a:r>
            <a:r>
              <a:rPr lang="es-CL" sz="1400" dirty="0" smtClean="0"/>
              <a:t>equivalente a un 4,1% del presupuesto inicial. </a:t>
            </a:r>
            <a:endParaRPr lang="es-CL" sz="1400" dirty="0"/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La </a:t>
            </a:r>
            <a:r>
              <a:rPr lang="es-CL" sz="1400" dirty="0"/>
              <a:t>ejecución del presupuesto </a:t>
            </a:r>
            <a:r>
              <a:rPr lang="es-CL" sz="1400" dirty="0" smtClean="0"/>
              <a:t>vigente alcanzó a </a:t>
            </a:r>
            <a:r>
              <a:rPr lang="es-CL" sz="1400" dirty="0" smtClean="0"/>
              <a:t>diciembre </a:t>
            </a:r>
            <a:r>
              <a:rPr lang="es-CL" sz="1400" dirty="0" smtClean="0"/>
              <a:t>un </a:t>
            </a:r>
            <a:r>
              <a:rPr lang="es-CL" sz="1400" dirty="0" smtClean="0"/>
              <a:t>98,1%. </a:t>
            </a:r>
            <a:r>
              <a:rPr lang="es-CL" sz="1400" dirty="0" smtClean="0"/>
              <a:t>De la ejecución  de  los subtítulos se observó que las Transferencias </a:t>
            </a:r>
            <a:r>
              <a:rPr lang="es-CL" sz="1400" dirty="0"/>
              <a:t>de </a:t>
            </a:r>
            <a:r>
              <a:rPr lang="es-CL" sz="1400" dirty="0" smtClean="0"/>
              <a:t>Capital acumularon un </a:t>
            </a:r>
            <a:r>
              <a:rPr lang="es-CL" sz="1400" dirty="0" smtClean="0"/>
              <a:t>99,8%; </a:t>
            </a:r>
            <a:r>
              <a:rPr lang="es-CL" sz="1400" dirty="0" smtClean="0"/>
              <a:t>Iniciativas de Inversión </a:t>
            </a:r>
            <a:r>
              <a:rPr lang="es-CL" sz="1400" dirty="0" smtClean="0"/>
              <a:t>98,6</a:t>
            </a:r>
            <a:r>
              <a:rPr lang="es-CL" sz="1400" dirty="0" smtClean="0"/>
              <a:t>% </a:t>
            </a:r>
            <a:r>
              <a:rPr lang="es-CL" sz="1400" dirty="0" smtClean="0"/>
              <a:t>y </a:t>
            </a:r>
            <a:r>
              <a:rPr lang="es-CL" sz="1400" dirty="0"/>
              <a:t>Gastos en personal </a:t>
            </a:r>
            <a:r>
              <a:rPr lang="es-CL" sz="1400" dirty="0" smtClean="0"/>
              <a:t>99,8</a:t>
            </a:r>
            <a:r>
              <a:rPr lang="es-CL" sz="1400" dirty="0" smtClean="0"/>
              <a:t>% </a:t>
            </a:r>
            <a:r>
              <a:rPr lang="es-CL" sz="1400" dirty="0" smtClean="0"/>
              <a:t>de ejecución respectivamente del presupuesto vigente.</a:t>
            </a:r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Respecto a los SERVIU, </a:t>
            </a:r>
            <a:r>
              <a:rPr lang="es-CL" sz="1400" dirty="0" smtClean="0"/>
              <a:t> éstos en promedio lograron un 98% de ejecución del presupuesto vigente a diciembre 2016, en cambio el promedio de ejecución del gasto inicialmente aprobado llegó a </a:t>
            </a:r>
            <a:r>
              <a:rPr lang="es-CL" sz="1400" dirty="0"/>
              <a:t>110</a:t>
            </a:r>
            <a:r>
              <a:rPr lang="es-CL" sz="1400" dirty="0" smtClean="0"/>
              <a:t>% (dicha </a:t>
            </a:r>
            <a:r>
              <a:rPr lang="es-CL" sz="1400" dirty="0"/>
              <a:t>diferencia se explica por el incremento del presupuesto vigente según consta en los decretos modificatorios del Ministerio de Hacienda</a:t>
            </a:r>
            <a:r>
              <a:rPr lang="es-CL" sz="1400" dirty="0" smtClean="0"/>
              <a:t>)</a:t>
            </a:r>
            <a:r>
              <a:rPr lang="es-CL" sz="1400" dirty="0" smtClean="0"/>
              <a:t>.  </a:t>
            </a:r>
            <a:r>
              <a:rPr lang="es-CL" sz="1400" dirty="0" smtClean="0"/>
              <a:t>SERVIU </a:t>
            </a:r>
            <a:r>
              <a:rPr lang="es-CL" sz="1400" dirty="0" smtClean="0"/>
              <a:t>IV </a:t>
            </a:r>
            <a:r>
              <a:rPr lang="es-CL" sz="1400" dirty="0" smtClean="0"/>
              <a:t>alcanzó un </a:t>
            </a:r>
            <a:r>
              <a:rPr lang="es-CL" sz="1400" dirty="0" smtClean="0"/>
              <a:t>100,5% </a:t>
            </a:r>
            <a:r>
              <a:rPr lang="es-CL" sz="1400" dirty="0" smtClean="0"/>
              <a:t>de ejecución del presupuesto </a:t>
            </a:r>
            <a:r>
              <a:rPr lang="es-CL" sz="1400" dirty="0" smtClean="0"/>
              <a:t>vigente, y SERVIU IX alcanzó sólo un 91,6% de ejecución respecto al gasto vigente a diciembre</a:t>
            </a:r>
            <a:r>
              <a:rPr lang="es-CL" sz="1400" smtClean="0"/>
              <a:t>.. </a:t>
            </a:r>
            <a:endParaRPr lang="es-CL" sz="14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 SERVIU XI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628800"/>
            <a:ext cx="766762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01:SERVIU XII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628800"/>
            <a:ext cx="8220075" cy="45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 SERVIU XIII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628800"/>
            <a:ext cx="865822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628800"/>
            <a:ext cx="793432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628800"/>
            <a:ext cx="825817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93296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3" y="1268760"/>
            <a:ext cx="8140555" cy="3182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79600"/>
            <a:ext cx="7467600" cy="421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51924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2016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200799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725649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67625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772816"/>
            <a:ext cx="7391400" cy="417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02539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 - CONTINUACIÓN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67625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772816"/>
            <a:ext cx="73914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1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PROGRAMA CAMPAMENTOS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322513"/>
            <a:ext cx="7391400" cy="333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341563"/>
            <a:ext cx="7391400" cy="3319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612900"/>
            <a:ext cx="7239000" cy="4192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919</Words>
  <Application>Microsoft Office PowerPoint</Application>
  <PresentationFormat>Presentación en pantalla (4:3)</PresentationFormat>
  <Paragraphs>102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1_Tema de Office</vt:lpstr>
      <vt:lpstr>Tema de Office</vt:lpstr>
      <vt:lpstr>Imagen de mapa de bits</vt:lpstr>
      <vt:lpstr>EJECUCIÓN PRESUPUESTARIA DE GASTOS ACUMULADA A DICIEMBRE DE 2016 PARTIDA 18: MINISTERIO DE VIVIENDA Y URBANISMO</vt:lpstr>
      <vt:lpstr>EJECUCIÓN PRESUPUESTARIA DE GASTOS ACUMULADA A DICIEMBRE DE 2016  MINISTERIO DE VIVIENDA Y URBANISMO</vt:lpstr>
      <vt:lpstr>EJECUCIÓN PRESUPUESTARIA DE GASTOS ACUMULADA A DICIEMBRE 2016  PARTIDA 18 MINISTERIO DE VIVIENDA Y URBANISMO</vt:lpstr>
      <vt:lpstr>EJECUCIÓN PRESUPUESTARIA DE GASTOS ACUMULADA A DICIEMBRE DE 2016  PARTIDA 18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129</cp:revision>
  <cp:lastPrinted>2016-07-04T14:42:46Z</cp:lastPrinted>
  <dcterms:created xsi:type="dcterms:W3CDTF">2016-06-23T13:38:47Z</dcterms:created>
  <dcterms:modified xsi:type="dcterms:W3CDTF">2017-03-14T21:00:28Z</dcterms:modified>
</cp:coreProperties>
</file>