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16-01-2017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7392725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20064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6984506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2493631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39623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9060142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16-01-2017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832378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NOVIEMBRE 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smtClean="0">
                <a:solidFill>
                  <a:prstClr val="black"/>
                </a:solidFill>
              </a:rPr>
              <a:t>enero </a:t>
            </a:r>
            <a:r>
              <a:rPr lang="es-CL" b="1" smtClean="0">
                <a:solidFill>
                  <a:prstClr val="black"/>
                </a:solidFill>
              </a:rPr>
              <a:t>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89114" y="5445224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89114" y="2141860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77900" y="2905601"/>
          <a:ext cx="7188200" cy="1915160"/>
        </p:xfrm>
        <a:graphic>
          <a:graphicData uri="http://schemas.openxmlformats.org/drawingml/2006/table">
            <a:tbl>
              <a:tblPr/>
              <a:tblGrid>
                <a:gridCol w="342749"/>
                <a:gridCol w="317360"/>
                <a:gridCol w="317360"/>
                <a:gridCol w="2119964"/>
                <a:gridCol w="647414"/>
                <a:gridCol w="637893"/>
                <a:gridCol w="647414"/>
                <a:gridCol w="596636"/>
                <a:gridCol w="774358"/>
                <a:gridCol w="78705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5.529.122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3.971.388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3.124.858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2.687.148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1.706.514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4921680,0%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4921680,0%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301208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3936" y="200055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87400" y="2715101"/>
          <a:ext cx="7569199" cy="2296160"/>
        </p:xfrm>
        <a:graphic>
          <a:graphicData uri="http://schemas.openxmlformats.org/drawingml/2006/table">
            <a:tbl>
              <a:tblPr/>
              <a:tblGrid>
                <a:gridCol w="342469"/>
                <a:gridCol w="317101"/>
                <a:gridCol w="317101"/>
                <a:gridCol w="2143603"/>
                <a:gridCol w="735674"/>
                <a:gridCol w="735674"/>
                <a:gridCol w="751529"/>
                <a:gridCol w="646886"/>
                <a:gridCol w="789581"/>
                <a:gridCol w="789581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5.109.153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4.478.554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4.004.711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3.777.250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429.473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360.898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274.352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2293120,0%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2293120,0%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ejecución del Ministerio, acumulada, ascendió a </a:t>
            </a:r>
            <a:r>
              <a:rPr lang="es-CL" sz="1600" b="1" dirty="0">
                <a:solidFill>
                  <a:prstClr val="black"/>
                </a:solidFill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</a:rPr>
              <a:t>41.364 millones, equivalente a un 82,1%</a:t>
            </a:r>
            <a:r>
              <a:rPr lang="es-CL" sz="1600" dirty="0" smtClean="0">
                <a:solidFill>
                  <a:prstClr val="black"/>
                </a:solidFill>
              </a:rPr>
              <a:t> del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ajuste presupuestario provocó, a nivel de Partida, </a:t>
            </a:r>
            <a:r>
              <a:rPr lang="es-CL" sz="1600" b="1" dirty="0" smtClean="0">
                <a:solidFill>
                  <a:prstClr val="black"/>
                </a:solidFill>
              </a:rPr>
              <a:t>una rebaja del presupuesto </a:t>
            </a:r>
            <a:r>
              <a:rPr lang="es-CL" sz="1600" dirty="0" smtClean="0">
                <a:solidFill>
                  <a:prstClr val="black"/>
                </a:solidFill>
              </a:rPr>
              <a:t>en: Gasto en Personal por $135 millones y Transferencias Corrientes por $435 millones. Sin embargo ala fecha se ha incrementado el presupuesto inicial en $1.000 millones desglosados en $783 millones en personal, $211  millones en Bienes y Servicios de Consumo y $108 en Adquisición de Activos No Financieros.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Por otra parte, el </a:t>
            </a:r>
            <a:r>
              <a:rPr lang="es-CL" sz="1600" b="1" dirty="0" smtClean="0">
                <a:solidFill>
                  <a:prstClr val="black"/>
                </a:solidFill>
              </a:rPr>
              <a:t>Servicio de la Deuda </a:t>
            </a:r>
            <a:r>
              <a:rPr lang="es-CL" sz="1600" dirty="0" smtClean="0">
                <a:solidFill>
                  <a:prstClr val="black"/>
                </a:solidFill>
              </a:rPr>
              <a:t>se incrementó en $3.071 millones, destinado fundamentalmente a deuda flotante, que registra operaciones de años anteriores.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Transferencia para </a:t>
            </a:r>
            <a:r>
              <a:rPr lang="es-CL" sz="1600" b="1" dirty="0" smtClean="0">
                <a:solidFill>
                  <a:prstClr val="black"/>
                </a:solidFill>
              </a:rPr>
              <a:t>ENAMI</a:t>
            </a:r>
            <a:r>
              <a:rPr lang="es-CL" sz="1600" dirty="0" smtClean="0">
                <a:solidFill>
                  <a:prstClr val="black"/>
                </a:solidFill>
              </a:rPr>
              <a:t> se encuentra ejecutada en un 100% en el Programa de la Pequeña y Mediana Minería, por $5.600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06589" y="5733256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06589" y="2069356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47749" y="2816384"/>
          <a:ext cx="7048501" cy="2093595"/>
        </p:xfrm>
        <a:graphic>
          <a:graphicData uri="http://schemas.openxmlformats.org/drawingml/2006/table">
            <a:tbl>
              <a:tblPr/>
              <a:tblGrid>
                <a:gridCol w="675445"/>
                <a:gridCol w="2107854"/>
                <a:gridCol w="675445"/>
                <a:gridCol w="710382"/>
                <a:gridCol w="710382"/>
                <a:gridCol w="722027"/>
                <a:gridCol w="722027"/>
                <a:gridCol w="724939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46.270.965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50.362.006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4.091.041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41.364.192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19.637.562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20.420.564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4.465.973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18.061.411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17.958.668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-102.743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15.613.970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1.303.800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637.279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3.071.028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3.070.958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3.070.884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4386977,1%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Noviembre 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970934" y="5517232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55244" y="1873140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35050" y="2677001"/>
          <a:ext cx="7073899" cy="2372360"/>
        </p:xfrm>
        <a:graphic>
          <a:graphicData uri="http://schemas.openxmlformats.org/drawingml/2006/table">
            <a:tbl>
              <a:tblPr/>
              <a:tblGrid>
                <a:gridCol w="333225"/>
                <a:gridCol w="241192"/>
                <a:gridCol w="1929534"/>
                <a:gridCol w="761658"/>
                <a:gridCol w="761658"/>
                <a:gridCol w="761658"/>
                <a:gridCol w="761658"/>
                <a:gridCol w="761658"/>
                <a:gridCol w="761658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SECRETARIA Y ADMINISTRACION GENERAL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14.064.236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14.573.899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509.663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12.980.128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6.180.353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6.581.947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5.344.191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a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7.883.883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7.991.952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7.635.937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COCHILCO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4.987.450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4.155.037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SERNAGEOMIN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27.546.003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30.800.657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3.254.654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24.229.027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14.234.293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15.940.067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1.705.774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12.470.286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3.758.996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4.222.315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3.308.799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5.529.122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3.971.388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5.109.153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4.478.554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46.270.965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50.362.006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4.091.041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41.364.192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2333" y="602128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74583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49299" y="1727994"/>
          <a:ext cx="7645402" cy="4270375"/>
        </p:xfrm>
        <a:graphic>
          <a:graphicData uri="http://schemas.openxmlformats.org/drawingml/2006/table">
            <a:tbl>
              <a:tblPr/>
              <a:tblGrid>
                <a:gridCol w="342615"/>
                <a:gridCol w="317237"/>
                <a:gridCol w="317237"/>
                <a:gridCol w="2220656"/>
                <a:gridCol w="735989"/>
                <a:gridCol w="735989"/>
                <a:gridCol w="751851"/>
                <a:gridCol w="634473"/>
                <a:gridCol w="799436"/>
                <a:gridCol w="78991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6.180.353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6.581.947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5.344.191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4.204.900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3.590.804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1.727.313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1.683.016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1.131.451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-25.292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Formación de Capital Humano Sector Minero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-25.292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3464710,0%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3464710,0%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2333" y="566124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58824" y="1905445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98549" y="2289969"/>
          <a:ext cx="6946901" cy="3146425"/>
        </p:xfrm>
        <a:graphic>
          <a:graphicData uri="http://schemas.openxmlformats.org/drawingml/2006/table">
            <a:tbl>
              <a:tblPr/>
              <a:tblGrid>
                <a:gridCol w="342587"/>
                <a:gridCol w="317210"/>
                <a:gridCol w="317210"/>
                <a:gridCol w="1915949"/>
                <a:gridCol w="599527"/>
                <a:gridCol w="637592"/>
                <a:gridCol w="647108"/>
                <a:gridCol w="621732"/>
                <a:gridCol w="773993"/>
                <a:gridCol w="7739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7.883.883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7.991.952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7.635.937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---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7.777.247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7.380.400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7.339.525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2.177.247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1.739.525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Capacitación y Transferencia Tecnológica Pequeña Minería Artesanal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2.177.247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1.739.525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---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---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---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1120440,0%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1120440,0%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0816" y="5373216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5662" y="1967930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47750" y="2536666"/>
          <a:ext cx="7048500" cy="265303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095500"/>
                <a:gridCol w="622300"/>
                <a:gridCol w="622300"/>
                <a:gridCol w="609600"/>
                <a:gridCol w="584200"/>
                <a:gridCol w="762000"/>
                <a:gridCol w="7747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4.987.450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4.155.037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3.986.586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4.073.710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3.467.901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606.606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942340,0%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942340,0%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01360" y="5949280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94092" y="1500826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06449" y="1843881"/>
          <a:ext cx="7531101" cy="4038600"/>
        </p:xfrm>
        <a:graphic>
          <a:graphicData uri="http://schemas.openxmlformats.org/drawingml/2006/table">
            <a:tbl>
              <a:tblPr/>
              <a:tblGrid>
                <a:gridCol w="342467"/>
                <a:gridCol w="317099"/>
                <a:gridCol w="317099"/>
                <a:gridCol w="2121392"/>
                <a:gridCol w="735670"/>
                <a:gridCol w="735670"/>
                <a:gridCol w="751525"/>
                <a:gridCol w="621514"/>
                <a:gridCol w="799089"/>
                <a:gridCol w="789576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14.234.293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15.940.067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1.705.774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12.470.286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2.442.448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2.574.123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2.183.458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1.359.161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10.077.986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10.400.742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8.106.920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10.077.986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10.400.742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8.106.920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2.755.451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94.844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2.040.421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Cierre Faenas  y Gestión Ambiental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1.761.588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1.831.214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1.556.856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de Minería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1.722.693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de Geología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1.960.540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1.541.766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1.567.877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1.611.299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1.245.184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309.362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1.282.058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1.282.048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12818480,0%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1.282.058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1.282.048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12818480,0%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9466" y="530120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Noviembre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4705" y="180689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31851" y="2571274"/>
          <a:ext cx="7480298" cy="2583815"/>
        </p:xfrm>
        <a:graphic>
          <a:graphicData uri="http://schemas.openxmlformats.org/drawingml/2006/table">
            <a:tbl>
              <a:tblPr/>
              <a:tblGrid>
                <a:gridCol w="342464"/>
                <a:gridCol w="317096"/>
                <a:gridCol w="317096"/>
                <a:gridCol w="2245041"/>
                <a:gridCol w="735663"/>
                <a:gridCol w="637363"/>
                <a:gridCol w="599312"/>
                <a:gridCol w="659560"/>
                <a:gridCol w="799082"/>
                <a:gridCol w="827621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3.758.996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4.222.315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3.308.799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2.022.965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1.542.474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1.537.742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-49.615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5148070,0%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5148070,0%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2170</Words>
  <Application>Microsoft Office PowerPoint</Application>
  <PresentationFormat>Presentación en pantalla (4:3)</PresentationFormat>
  <Paragraphs>1216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EJECUCIÓN PRESUPUESTARIA DE GASTOS ACUMULADA AL MES DE NOVIEMBRE DE 2016 PARTIDA 17: MINISTERIO DE MINERÍA</vt:lpstr>
      <vt:lpstr>Ejecución Presupuestaria de Gastos Acumulada al Mes de Noviembre de 2016  Ministerio de Minería</vt:lpstr>
      <vt:lpstr>Ejecución Presupuestaria de Gastos Acumulada al Mes de Noviembre de 2016  Partida 17 Ministerio de Minería</vt:lpstr>
      <vt:lpstr>Ejecución Presupuestaria de Gastos Acumulada al Mes de  Noviembre de 2016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RCATALAN</cp:lastModifiedBy>
  <cp:revision>13</cp:revision>
  <cp:lastPrinted>2016-08-01T14:48:41Z</cp:lastPrinted>
  <dcterms:created xsi:type="dcterms:W3CDTF">2016-08-01T14:34:00Z</dcterms:created>
  <dcterms:modified xsi:type="dcterms:W3CDTF">2017-01-16T18:33:53Z</dcterms:modified>
</cp:coreProperties>
</file>