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  <p:sldMasterId id="2147483684" r:id="rId3"/>
    <p:sldMasterId id="2147483696" r:id="rId4"/>
    <p:sldMasterId id="2147483708" r:id="rId5"/>
    <p:sldMasterId id="2147483720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16" r:id="rId12"/>
    <p:sldMasterId id="2147483828" r:id="rId13"/>
  </p:sldMasterIdLst>
  <p:notesMasterIdLst>
    <p:notesMasterId r:id="rId40"/>
  </p:notesMasterIdLst>
  <p:handoutMasterIdLst>
    <p:handoutMasterId r:id="rId41"/>
  </p:handoutMasterIdLst>
  <p:sldIdLst>
    <p:sldId id="256" r:id="rId14"/>
    <p:sldId id="298" r:id="rId15"/>
    <p:sldId id="299" r:id="rId16"/>
    <p:sldId id="264" r:id="rId17"/>
    <p:sldId id="263" r:id="rId18"/>
    <p:sldId id="301" r:id="rId19"/>
    <p:sldId id="321" r:id="rId20"/>
    <p:sldId id="265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10" r:id="rId29"/>
    <p:sldId id="311" r:id="rId30"/>
    <p:sldId id="312" r:id="rId31"/>
    <p:sldId id="313" r:id="rId32"/>
    <p:sldId id="314" r:id="rId33"/>
    <p:sldId id="315" r:id="rId34"/>
    <p:sldId id="322" r:id="rId35"/>
    <p:sldId id="323" r:id="rId36"/>
    <p:sldId id="317" r:id="rId37"/>
    <p:sldId id="319" r:id="rId38"/>
    <p:sldId id="318" r:id="rId39"/>
  </p:sldIdLst>
  <p:sldSz cx="9144000" cy="6858000" type="screen4x3"/>
  <p:notesSz cx="7077075" cy="93630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010" y="-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49"/>
        <p:guide pos="22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0" Type="http://schemas.openxmlformats.org/officeDocument/2006/relationships/slide" Target="slides/slide7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08709" y="0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05-04-2017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893296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08709" y="8893296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08709" y="0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05-04-2017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701675"/>
            <a:ext cx="46799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55" tIns="46427" rIns="92855" bIns="46427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2855" tIns="46427" rIns="92855" bIns="46427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893296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08709" y="8893296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>
                <a:solidFill>
                  <a:prstClr val="black"/>
                </a:solidFill>
              </a:rPr>
              <a:pPr/>
              <a:t>6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>
                <a:solidFill>
                  <a:prstClr val="black"/>
                </a:solidFill>
              </a:rPr>
              <a:pPr/>
              <a:t>7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05-04-2017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05-04-2017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24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19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7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715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852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894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332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28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565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82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05-04-2017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56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56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76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54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92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082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055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631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241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80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05-04-2017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88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078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47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56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65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940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11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865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140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69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05-04-2017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692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585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618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2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89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2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693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16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826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95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05-04-2017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058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348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6507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07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05-04-2017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05-04-2017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05-04-2017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05-04-2017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05-04-2017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05-04-2017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05-04-2017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05-04-2017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05-04-2017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38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5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1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55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54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66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05-04-2017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50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54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41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9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78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90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36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55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36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42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05-04-2017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96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37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20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50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84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3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29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2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82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47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05-04-2017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30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81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37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65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71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866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34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69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77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8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05-04-2017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98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2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192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028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955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0691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7833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2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34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05-04-2017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275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056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593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323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139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02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524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495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4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0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05-04-2017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66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707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026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212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739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771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612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464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485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21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05-04-2017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68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83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250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917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506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94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662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873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29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5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vmlDrawing" Target="../drawings/vmlDrawing10.v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oleObject" Target="../embeddings/oleObject10.bin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vmlDrawing" Target="../drawings/vmlDrawing11.v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oleObject" Target="../embeddings/oleObject11.bin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vmlDrawing" Target="../drawings/vmlDrawing12.v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oleObject" Target="../embeddings/oleObject12.bin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vmlDrawing" Target="../drawings/vmlDrawing13.v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oleObject" Target="../embeddings/oleObject13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vmlDrawing" Target="../drawings/vmlDrawing3.v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oleObject" Target="../embeddings/oleObject3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vmlDrawing" Target="../drawings/vmlDrawing4.v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oleObject" Target="../embeddings/oleObject4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mlDrawing" Target="../drawings/vmlDrawing5.v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oleObject" Target="../embeddings/oleObject5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vmlDrawing" Target="../drawings/vmlDrawing6.v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oleObject" Target="../embeddings/oleObject6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vmlDrawing" Target="../drawings/vmlDrawing7.v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oleObject" Target="../embeddings/oleObject7.bin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vmlDrawing" Target="../drawings/vmlDrawing8.v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oleObject" Target="../embeddings/oleObject8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vmlDrawing" Target="../drawings/vmlDrawing9.v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oleObject" Target="../embeddings/oleObject9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05-04-2017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kern="1200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2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CL" sz="700" b="1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513153545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5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06065" algn="ctr"/>
                <a:tab pos="5612130" algn="r"/>
              </a:tabLst>
              <a:defRPr/>
            </a:pPr>
            <a:r>
              <a:rPr lang="es-CL" sz="240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solidFill>
                <a:prstClr val="black"/>
              </a:solidFill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793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CL" sz="700" b="1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75541548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9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06065" algn="ctr"/>
                <a:tab pos="5612130" algn="r"/>
              </a:tabLst>
              <a:defRPr/>
            </a:pPr>
            <a:r>
              <a:rPr lang="es-CL" sz="240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solidFill>
                <a:prstClr val="black"/>
              </a:solidFill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835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CL" sz="700" b="1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551663521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7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06065" algn="ctr"/>
                <a:tab pos="5612130" algn="r"/>
              </a:tabLst>
              <a:defRPr/>
            </a:pPr>
            <a:r>
              <a:rPr lang="es-CL" sz="240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solidFill>
                <a:prstClr val="black"/>
              </a:solidFill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397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CL" sz="700" b="1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397596757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4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06065" algn="ctr"/>
                <a:tab pos="5612130" algn="r"/>
              </a:tabLst>
              <a:defRPr/>
            </a:pPr>
            <a:r>
              <a:rPr lang="es-CL" sz="240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solidFill>
                <a:prstClr val="black"/>
              </a:solidFill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842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05-04-2017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kern="1200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96557328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1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CL" sz="700" b="1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91668187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7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06065" algn="ctr"/>
                <a:tab pos="5612130" algn="r"/>
              </a:tabLst>
              <a:defRPr/>
            </a:pPr>
            <a:r>
              <a:rPr lang="es-CL" sz="240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solidFill>
                <a:prstClr val="black"/>
              </a:solidFill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448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CL" sz="700" b="1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100474381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1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06065" algn="ctr"/>
                <a:tab pos="5612130" algn="r"/>
              </a:tabLst>
              <a:defRPr/>
            </a:pPr>
            <a:r>
              <a:rPr lang="es-CL" sz="240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solidFill>
                <a:prstClr val="black"/>
              </a:solidFill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7732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CL" sz="700" b="1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305674166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7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06065" algn="ctr"/>
                <a:tab pos="5612130" algn="r"/>
              </a:tabLst>
              <a:defRPr/>
            </a:pPr>
            <a:r>
              <a:rPr lang="es-CL" sz="240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solidFill>
                <a:prstClr val="black"/>
              </a:solidFill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644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CL" sz="700" b="1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08030463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8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06065" algn="ctr"/>
                <a:tab pos="5612130" algn="r"/>
              </a:tabLst>
              <a:defRPr/>
            </a:pPr>
            <a:r>
              <a:rPr lang="es-CL" sz="240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solidFill>
                <a:prstClr val="black"/>
              </a:solidFill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111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CL" sz="700" b="1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455121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6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06065" algn="ctr"/>
                <a:tab pos="5612130" algn="r"/>
              </a:tabLst>
              <a:defRPr/>
            </a:pPr>
            <a:r>
              <a:rPr lang="es-CL" sz="240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solidFill>
                <a:prstClr val="black"/>
              </a:solidFill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541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CL" sz="700" b="1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45303444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7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06065" algn="ctr"/>
                <a:tab pos="5612130" algn="r"/>
              </a:tabLst>
              <a:defRPr/>
            </a:pPr>
            <a:r>
              <a:rPr lang="es-CL" sz="240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solidFill>
                <a:prstClr val="black"/>
              </a:solidFill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232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05-04-2017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CL" sz="700" b="1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482210011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1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06065" algn="ctr"/>
                <a:tab pos="5612130" algn="r"/>
              </a:tabLst>
              <a:defRPr/>
            </a:pPr>
            <a:r>
              <a:rPr lang="es-CL" sz="240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solidFill>
                <a:prstClr val="black"/>
              </a:solidFill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05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8.emf"/><Relationship Id="rId4" Type="http://schemas.openxmlformats.org/officeDocument/2006/relationships/oleObject" Target="../embeddings/Hoja_de_c_lculo_de_Microsoft_Excel_97-20035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9.emf"/><Relationship Id="rId4" Type="http://schemas.openxmlformats.org/officeDocument/2006/relationships/oleObject" Target="../embeddings/Hoja_de_c_lculo_de_Microsoft_Excel_97-20036.xls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0.emf"/><Relationship Id="rId4" Type="http://schemas.openxmlformats.org/officeDocument/2006/relationships/oleObject" Target="../embeddings/Hoja_de_c_lculo_de_Microsoft_Excel_97-20037.xls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1.emf"/><Relationship Id="rId4" Type="http://schemas.openxmlformats.org/officeDocument/2006/relationships/oleObject" Target="../embeddings/Hoja_de_c_lculo_de_Microsoft_Excel_97-20038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2.emf"/><Relationship Id="rId4" Type="http://schemas.openxmlformats.org/officeDocument/2006/relationships/oleObject" Target="../embeddings/Hoja_de_c_lculo_de_Microsoft_Excel_97-20039.xls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3.emf"/><Relationship Id="rId4" Type="http://schemas.openxmlformats.org/officeDocument/2006/relationships/oleObject" Target="../embeddings/Hoja_de_c_lculo_de_Microsoft_Excel_97-200310.xls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4.emf"/><Relationship Id="rId4" Type="http://schemas.openxmlformats.org/officeDocument/2006/relationships/oleObject" Target="../embeddings/Hoja_de_c_lculo_de_Microsoft_Excel_97-200311.xls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5.emf"/><Relationship Id="rId4" Type="http://schemas.openxmlformats.org/officeDocument/2006/relationships/oleObject" Target="../embeddings/Hoja_de_c_lculo_de_Microsoft_Excel_97-200312.xls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6.emf"/><Relationship Id="rId4" Type="http://schemas.openxmlformats.org/officeDocument/2006/relationships/oleObject" Target="../embeddings/Hoja_de_c_lculo_de_Microsoft_Excel_97-200313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7.emf"/><Relationship Id="rId4" Type="http://schemas.openxmlformats.org/officeDocument/2006/relationships/oleObject" Target="../embeddings/Hoja_de_c_lculo_de_Microsoft_Excel_97-200314.xls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8.emf"/><Relationship Id="rId4" Type="http://schemas.openxmlformats.org/officeDocument/2006/relationships/oleObject" Target="../embeddings/Hoja_de_c_lculo_de_Microsoft_Excel_97-200315.xls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9.emf"/><Relationship Id="rId4" Type="http://schemas.openxmlformats.org/officeDocument/2006/relationships/oleObject" Target="../embeddings/Hoja_de_c_lculo_de_Microsoft_Excel_97-200316.xls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20.emf"/><Relationship Id="rId4" Type="http://schemas.openxmlformats.org/officeDocument/2006/relationships/oleObject" Target="../embeddings/Hoja_de_c_lculo_de_Microsoft_Excel_97-200317.xls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21.emf"/><Relationship Id="rId4" Type="http://schemas.openxmlformats.org/officeDocument/2006/relationships/oleObject" Target="../embeddings/Hoja_de_c_lculo_de_Microsoft_Excel_97-200318.xls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22.emf"/><Relationship Id="rId4" Type="http://schemas.openxmlformats.org/officeDocument/2006/relationships/oleObject" Target="../embeddings/Hoja_de_c_lculo_de_Microsoft_Excel_97-200319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23.emf"/><Relationship Id="rId4" Type="http://schemas.openxmlformats.org/officeDocument/2006/relationships/oleObject" Target="../embeddings/Hoja_de_c_lculo_de_Microsoft_Excel_97-200320.xls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34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24.emf"/><Relationship Id="rId4" Type="http://schemas.openxmlformats.org/officeDocument/2006/relationships/oleObject" Target="../embeddings/Hoja_de_c_lculo_de_Microsoft_Excel_97-200321.xls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.emf"/><Relationship Id="rId4" Type="http://schemas.openxmlformats.org/officeDocument/2006/relationships/oleObject" Target="../embeddings/Hoja_de_c_lculo_de_Microsoft_Excel_97-20031.xls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emf"/><Relationship Id="rId5" Type="http://schemas.openxmlformats.org/officeDocument/2006/relationships/oleObject" Target="../embeddings/Hoja_de_c_lculo_de_Microsoft_Excel_97-20032.xls"/><Relationship Id="rId4" Type="http://schemas.openxmlformats.org/officeDocument/2006/relationships/oleObject" Target="../embeddings/oleObject1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.emf"/><Relationship Id="rId5" Type="http://schemas.openxmlformats.org/officeDocument/2006/relationships/package" Target="../embeddings/Hoja_de_c_lculo_de_Microsoft_Excel1.xlsx"/><Relationship Id="rId4" Type="http://schemas.openxmlformats.org/officeDocument/2006/relationships/oleObject" Target="../embeddings/oleObject1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.emf"/><Relationship Id="rId5" Type="http://schemas.openxmlformats.org/officeDocument/2006/relationships/package" Target="../embeddings/Hoja_de_c_lculo_de_Microsoft_Excel2.xlsx"/><Relationship Id="rId4" Type="http://schemas.openxmlformats.org/officeDocument/2006/relationships/oleObject" Target="../embeddings/oleObject1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6.emf"/><Relationship Id="rId4" Type="http://schemas.openxmlformats.org/officeDocument/2006/relationships/oleObject" Target="../embeddings/Hoja_de_c_lculo_de_Microsoft_Excel_97-20033.xls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7.emf"/><Relationship Id="rId4" Type="http://schemas.openxmlformats.org/officeDocument/2006/relationships/oleObject" Target="../embeddings/Hoja_de_c_lculo_de_Microsoft_Excel_97-20034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 smtClean="0">
                <a:latin typeface="+mn-lt"/>
              </a:rPr>
              <a:t>EJECUCIÓN PRESUPUESTARIA DE GASTOS ACUMULADA</a:t>
            </a:r>
            <a:br>
              <a:rPr lang="es-CL" sz="2400" b="1" dirty="0" smtClean="0">
                <a:latin typeface="+mn-lt"/>
              </a:rPr>
            </a:br>
            <a:r>
              <a:rPr lang="es-CL" sz="2400" b="1" dirty="0" smtClean="0">
                <a:latin typeface="+mn-lt"/>
              </a:rPr>
              <a:t>AL MES DE DICIEMBRE DE 2016</a:t>
            </a:r>
            <a:br>
              <a:rPr lang="es-CL" sz="2400" b="1" dirty="0" smtClean="0">
                <a:latin typeface="+mn-lt"/>
              </a:rPr>
            </a:br>
            <a:r>
              <a:rPr lang="es-CL" sz="2400" b="1" dirty="0" smtClean="0">
                <a:latin typeface="+mn-lt"/>
              </a:rPr>
              <a:t>PARTIDA 16:</a:t>
            </a:r>
            <a:br>
              <a:rPr lang="es-CL" sz="2400" b="1" dirty="0" smtClean="0">
                <a:latin typeface="+mn-lt"/>
              </a:rPr>
            </a:br>
            <a:r>
              <a:rPr lang="es-CL" sz="2400" b="1" dirty="0" smtClean="0">
                <a:latin typeface="+mn-lt"/>
              </a:rPr>
              <a:t>MINISTERIO DE SALUD</a:t>
            </a:r>
            <a:endParaRPr lang="es-CL" sz="2400" b="1" dirty="0">
              <a:latin typeface="+mn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Valparaíso, marzo de 2016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292080" y="0"/>
            <a:ext cx="385192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1844875" y="1064930"/>
            <a:ext cx="3771241" cy="349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1200" b="1" kern="1200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1200" b="1" kern="1200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12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1200" b="1" kern="1200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24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421450"/>
              </p:ext>
            </p:extLst>
          </p:nvPr>
        </p:nvGraphicFramePr>
        <p:xfrm>
          <a:off x="410078" y="836712"/>
          <a:ext cx="1209594" cy="89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4" name="Imagen de mapa de bits" r:id="rId3" imgW="743054" imgH="523810" progId="PBrush">
                  <p:embed/>
                </p:oleObj>
              </mc:Choice>
              <mc:Fallback>
                <p:oleObj name="Imagen de mapa de bits" r:id="rId3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078" y="836712"/>
                        <a:ext cx="1209594" cy="893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Rectángulo"/>
          <p:cNvSpPr/>
          <p:nvPr/>
        </p:nvSpPr>
        <p:spPr>
          <a:xfrm>
            <a:off x="1547664" y="992922"/>
            <a:ext cx="4464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4000" b="1" kern="1200" dirty="0" smtClean="0">
                <a:solidFill>
                  <a:srgbClr val="943634"/>
                </a:solidFill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600" b="1" kern="1200" dirty="0" smtClean="0">
                <a:solidFill>
                  <a:srgbClr val="943634"/>
                </a:solidFill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400" dirty="0" smtClean="0"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02,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02: Programa de Atención Primaria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0113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316667" y="4742795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09309"/>
              </p:ext>
            </p:extLst>
          </p:nvPr>
        </p:nvGraphicFramePr>
        <p:xfrm>
          <a:off x="314325" y="1820019"/>
          <a:ext cx="8515350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2" name="Hoja de cálculo" r:id="rId4" imgW="8515485" imgH="2905215" progId="Excel.Sheet.8">
                  <p:embed/>
                </p:oleObj>
              </mc:Choice>
              <mc:Fallback>
                <p:oleObj name="Hoja de cálculo" r:id="rId4" imgW="8515485" imgH="290521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325" y="1820019"/>
                        <a:ext cx="8515350" cy="290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268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02,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03: Programa de Prestaciones Valoradas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17346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414337" y="6426525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226664"/>
              </p:ext>
            </p:extLst>
          </p:nvPr>
        </p:nvGraphicFramePr>
        <p:xfrm>
          <a:off x="785813" y="1547961"/>
          <a:ext cx="7572375" cy="490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6" name="Hoja de cálculo" r:id="rId4" imgW="7572443" imgH="4905465" progId="Excel.Sheet.8">
                  <p:embed/>
                </p:oleObj>
              </mc:Choice>
              <mc:Fallback>
                <p:oleObj name="Hoja de cálculo" r:id="rId4" imgW="7572443" imgH="490546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5813" y="1547961"/>
                        <a:ext cx="7572375" cy="490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099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02,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03: Programa de Prestaciones Valoradas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61838" y="1207245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361838" y="5740400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264651"/>
              </p:ext>
            </p:extLst>
          </p:nvPr>
        </p:nvGraphicFramePr>
        <p:xfrm>
          <a:off x="785813" y="1608931"/>
          <a:ext cx="7572375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0" name="Hoja de cálculo" r:id="rId4" imgW="7572443" imgH="4124235" progId="Excel.Sheet.8">
                  <p:embed/>
                </p:oleObj>
              </mc:Choice>
              <mc:Fallback>
                <p:oleObj name="Hoja de cálculo" r:id="rId4" imgW="7572443" imgH="412423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5813" y="1608931"/>
                        <a:ext cx="7572375" cy="412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480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02,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04: Programa de Prestaciones Institucionales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0113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414336" y="5281366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373481"/>
              </p:ext>
            </p:extLst>
          </p:nvPr>
        </p:nvGraphicFramePr>
        <p:xfrm>
          <a:off x="714375" y="1847825"/>
          <a:ext cx="7715250" cy="338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4" name="Hoja de cálculo" r:id="rId4" imgW="7715385" imgH="3381285" progId="Excel.Sheet.8">
                  <p:embed/>
                </p:oleObj>
              </mc:Choice>
              <mc:Fallback>
                <p:oleObj name="Hoja de cálculo" r:id="rId4" imgW="7715385" imgH="338128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4375" y="1847825"/>
                        <a:ext cx="7715250" cy="338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33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02,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04: Programa de Prestaciones Institucionales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04935" y="1433359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404935" y="5987112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850043"/>
              </p:ext>
            </p:extLst>
          </p:nvPr>
        </p:nvGraphicFramePr>
        <p:xfrm>
          <a:off x="714375" y="1824955"/>
          <a:ext cx="7715250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9" name="Hoja de cálculo" r:id="rId4" imgW="7715385" imgH="4124235" progId="Excel.Sheet.8">
                  <p:embed/>
                </p:oleObj>
              </mc:Choice>
              <mc:Fallback>
                <p:oleObj name="Hoja de cálculo" r:id="rId4" imgW="7715385" imgH="412423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4375" y="1824955"/>
                        <a:ext cx="7715250" cy="412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40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04,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01: Instituto de Salud pública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0113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369591" y="5353355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254367"/>
              </p:ext>
            </p:extLst>
          </p:nvPr>
        </p:nvGraphicFramePr>
        <p:xfrm>
          <a:off x="523875" y="1786483"/>
          <a:ext cx="8096250" cy="351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3" name="Hoja de cálculo" r:id="rId4" imgW="8096385" imgH="3514725" progId="Excel.Sheet.8">
                  <p:embed/>
                </p:oleObj>
              </mc:Choice>
              <mc:Fallback>
                <p:oleObj name="Hoja de cálculo" r:id="rId4" imgW="8096385" imgH="351472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3875" y="1786483"/>
                        <a:ext cx="8096250" cy="351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137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05,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01: Central Nacional de Abastecimiento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0113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414336" y="5149125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161485"/>
              </p:ext>
            </p:extLst>
          </p:nvPr>
        </p:nvGraphicFramePr>
        <p:xfrm>
          <a:off x="700088" y="1856209"/>
          <a:ext cx="7743825" cy="322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6" name="Hoja de cálculo" r:id="rId4" imgW="7743757" imgH="3228975" progId="Excel.Sheet.8">
                  <p:embed/>
                </p:oleObj>
              </mc:Choice>
              <mc:Fallback>
                <p:oleObj name="Hoja de cálculo" r:id="rId4" imgW="7743757" imgH="322897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0088" y="1856209"/>
                        <a:ext cx="7743825" cy="322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822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09,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01: Subsecretaría de Salud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0113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414336" y="4576043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508958"/>
              </p:ext>
            </p:extLst>
          </p:nvPr>
        </p:nvGraphicFramePr>
        <p:xfrm>
          <a:off x="700088" y="1737345"/>
          <a:ext cx="7743825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8" name="Hoja de cálculo" r:id="rId4" imgW="7743757" imgH="2771775" progId="Excel.Sheet.8">
                  <p:embed/>
                </p:oleObj>
              </mc:Choice>
              <mc:Fallback>
                <p:oleObj name="Hoja de cálculo" r:id="rId4" imgW="7743757" imgH="277177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0088" y="1737345"/>
                        <a:ext cx="7743825" cy="277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54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09,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01: Subsecretaría de Salud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60711" y="140113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427160" y="5013176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757756"/>
              </p:ext>
            </p:extLst>
          </p:nvPr>
        </p:nvGraphicFramePr>
        <p:xfrm>
          <a:off x="700088" y="1803251"/>
          <a:ext cx="7743825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2" name="Hoja de cálculo" r:id="rId4" imgW="7743757" imgH="3209835" progId="Excel.Sheet.8">
                  <p:embed/>
                </p:oleObj>
              </mc:Choice>
              <mc:Fallback>
                <p:oleObj name="Hoja de cálculo" r:id="rId4" imgW="7743757" imgH="320983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0088" y="1803251"/>
                        <a:ext cx="7743825" cy="320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427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09,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01: Subsecretaría de Salud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73670" y="1201327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414337" y="6376243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687267"/>
              </p:ext>
            </p:extLst>
          </p:nvPr>
        </p:nvGraphicFramePr>
        <p:xfrm>
          <a:off x="700088" y="1484785"/>
          <a:ext cx="7903181" cy="4822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5" name="Hoja de cálculo" r:id="rId4" imgW="7743757" imgH="5343525" progId="Excel.Sheet.8">
                  <p:embed/>
                </p:oleObj>
              </mc:Choice>
              <mc:Fallback>
                <p:oleObj name="Hoja de cálculo" r:id="rId4" imgW="7743757" imgH="534352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0088" y="1484785"/>
                        <a:ext cx="7903181" cy="4822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27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Gastos Acumulada al Mes de Diciembre de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Salud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412776"/>
            <a:ext cx="8229600" cy="49685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Principales hallazgos</a:t>
            </a:r>
          </a:p>
          <a:p>
            <a:pPr algn="just"/>
            <a:endParaRPr lang="es-CL" sz="1600" b="1" dirty="0" smtClean="0">
              <a:latin typeface="+mn-lt"/>
              <a:ea typeface="Verdana" pitchFamily="34" charset="0"/>
              <a:cs typeface="Verdana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CL" sz="1600" b="1" dirty="0"/>
              <a:t>La ejecución acumulada al Cuarto Trimestre de 2016</a:t>
            </a:r>
            <a:r>
              <a:rPr lang="es-CL" sz="1600" dirty="0"/>
              <a:t> de la Partida </a:t>
            </a:r>
            <a:r>
              <a:rPr lang="es-CL" sz="1600" dirty="0" smtClean="0"/>
              <a:t>16 </a:t>
            </a:r>
            <a:r>
              <a:rPr lang="es-CL" sz="1600" dirty="0"/>
              <a:t>Ministerio </a:t>
            </a:r>
            <a:r>
              <a:rPr lang="es-CL" sz="1600" dirty="0" smtClean="0"/>
              <a:t>de Salud, </a:t>
            </a:r>
            <a:r>
              <a:rPr lang="es-CL" sz="1600" dirty="0"/>
              <a:t>finalizó en $</a:t>
            </a:r>
            <a:r>
              <a:rPr lang="es-CL" sz="1600" dirty="0" smtClean="0"/>
              <a:t>7.513.153 millones</a:t>
            </a:r>
            <a:r>
              <a:rPr lang="es-CL" sz="1600" dirty="0"/>
              <a:t>, equivalentes a un </a:t>
            </a:r>
            <a:r>
              <a:rPr lang="es-CL" sz="1600" dirty="0" smtClean="0"/>
              <a:t>100,7% </a:t>
            </a:r>
            <a:r>
              <a:rPr lang="es-CL" sz="1600" dirty="0"/>
              <a:t>del Presupuesto Vigente, y un </a:t>
            </a:r>
            <a:r>
              <a:rPr lang="es-CL" sz="1600" dirty="0" smtClean="0"/>
              <a:t>112,1% </a:t>
            </a:r>
            <a:r>
              <a:rPr lang="es-CL" sz="1600" dirty="0"/>
              <a:t>respecto a la Ley Inicial.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CL" sz="1600" b="1" dirty="0"/>
              <a:t>La ejecución presupuestaria del mes de diciembre</a:t>
            </a:r>
            <a:r>
              <a:rPr lang="es-CL" sz="1600" dirty="0"/>
              <a:t> significó desembolsos por </a:t>
            </a:r>
            <a:r>
              <a:rPr lang="es-CL" sz="1600" dirty="0" smtClean="0"/>
              <a:t>$944.610 </a:t>
            </a:r>
            <a:r>
              <a:rPr lang="es-CL" sz="1600" dirty="0"/>
              <a:t>millones, que representan un </a:t>
            </a:r>
            <a:r>
              <a:rPr lang="es-CL" sz="1600" dirty="0" smtClean="0"/>
              <a:t>14% </a:t>
            </a:r>
            <a:r>
              <a:rPr lang="es-CL" sz="1600" dirty="0"/>
              <a:t>de la Ley de Presupuestos aprobada por el Congreso Nacional.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1600" b="1" dirty="0">
                <a:solidFill>
                  <a:prstClr val="black"/>
                </a:solidFill>
              </a:rPr>
              <a:t>Sobre ejecución:</a:t>
            </a:r>
            <a:r>
              <a:rPr lang="es-MX" sz="1600" dirty="0">
                <a:solidFill>
                  <a:prstClr val="black"/>
                </a:solidFill>
              </a:rPr>
              <a:t> la ley de presupuestos 2016 para la Partida </a:t>
            </a:r>
            <a:r>
              <a:rPr lang="es-MX" sz="1600" dirty="0" smtClean="0">
                <a:solidFill>
                  <a:prstClr val="black"/>
                </a:solidFill>
              </a:rPr>
              <a:t>16 </a:t>
            </a:r>
            <a:r>
              <a:rPr lang="es-MX" sz="1600" dirty="0">
                <a:solidFill>
                  <a:prstClr val="black"/>
                </a:solidFill>
              </a:rPr>
              <a:t>se sobre-ejecutó en </a:t>
            </a:r>
            <a:r>
              <a:rPr lang="es-MX" sz="1600" dirty="0" smtClean="0">
                <a:solidFill>
                  <a:prstClr val="black"/>
                </a:solidFill>
              </a:rPr>
              <a:t>$813.495 </a:t>
            </a:r>
            <a:r>
              <a:rPr lang="es-MX" sz="1600" dirty="0">
                <a:solidFill>
                  <a:prstClr val="black"/>
                </a:solidFill>
              </a:rPr>
              <a:t>millones, un </a:t>
            </a:r>
            <a:r>
              <a:rPr lang="es-MX" sz="1600" dirty="0" smtClean="0">
                <a:solidFill>
                  <a:prstClr val="black"/>
                </a:solidFill>
              </a:rPr>
              <a:t>12,1% </a:t>
            </a:r>
            <a:r>
              <a:rPr lang="es-MX" sz="1600" dirty="0">
                <a:solidFill>
                  <a:prstClr val="black"/>
                </a:solidFill>
              </a:rPr>
              <a:t>por sobre lo aprobado inicialmente. Sin embargo, cabe destacar que la ejecución así calculada incluye la deuda flotante, </a:t>
            </a:r>
            <a:r>
              <a:rPr lang="es-CL" sz="1600" dirty="0">
                <a:solidFill>
                  <a:prstClr val="black"/>
                </a:solidFill>
              </a:rPr>
              <a:t>que corresponde al reconocimiento y pago de las obligaciones devengadas al 31 de diciembre de 2015.  Excluyendo dichas obligaciones, la sobre-ejecución alcanzaría los </a:t>
            </a:r>
            <a:r>
              <a:rPr lang="es-CL" sz="1600" dirty="0" smtClean="0">
                <a:solidFill>
                  <a:prstClr val="black"/>
                </a:solidFill>
              </a:rPr>
              <a:t>$810.570 </a:t>
            </a:r>
            <a:r>
              <a:rPr lang="es-CL" sz="1600" dirty="0">
                <a:solidFill>
                  <a:prstClr val="black"/>
                </a:solidFill>
              </a:rPr>
              <a:t>millones, equivalentes a un </a:t>
            </a:r>
            <a:r>
              <a:rPr lang="es-CL" sz="1600" dirty="0" smtClean="0">
                <a:solidFill>
                  <a:prstClr val="black"/>
                </a:solidFill>
              </a:rPr>
              <a:t>12%.</a:t>
            </a:r>
            <a:endParaRPr lang="es-CL" sz="1600" dirty="0">
              <a:solidFill>
                <a:prstClr val="black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CL" sz="1600" dirty="0" smtClean="0">
                <a:latin typeface="+mn-lt"/>
              </a:rPr>
              <a:t>La ejecución de los </a:t>
            </a:r>
            <a:r>
              <a:rPr lang="es-CL" sz="1600" b="1" dirty="0" smtClean="0">
                <a:latin typeface="+mn-lt"/>
              </a:rPr>
              <a:t>Servicios de Salud, Hospitales y Programa de Contingencias Operacionales</a:t>
            </a:r>
            <a:r>
              <a:rPr lang="es-CL" sz="1600" dirty="0" smtClean="0">
                <a:latin typeface="+mn-lt"/>
              </a:rPr>
              <a:t>, alcanzó 102% al mes de diciembre.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CL" sz="1600" dirty="0" smtClean="0">
                <a:latin typeface="+mn-lt"/>
              </a:rPr>
              <a:t>Las </a:t>
            </a:r>
            <a:r>
              <a:rPr lang="es-CL" sz="1600" b="1" dirty="0" smtClean="0">
                <a:latin typeface="+mn-lt"/>
              </a:rPr>
              <a:t>Iniciativas de Inversión</a:t>
            </a:r>
            <a:r>
              <a:rPr lang="es-CL" sz="1600" dirty="0" smtClean="0">
                <a:latin typeface="+mn-lt"/>
              </a:rPr>
              <a:t> dispusieron un gasto total de  $304.250 millones a diciembre, equivalentes a 82% del presupuesto vigente.</a:t>
            </a:r>
          </a:p>
          <a:p>
            <a:pPr marL="342900" indent="-342900" algn="just">
              <a:buFont typeface="+mj-lt"/>
              <a:buAutoNum type="arabicPeriod"/>
            </a:pPr>
            <a:endParaRPr lang="es-CL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506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09,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01: Subsecretaría de Salud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75789" y="140113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401572" y="6186721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925378"/>
              </p:ext>
            </p:extLst>
          </p:nvPr>
        </p:nvGraphicFramePr>
        <p:xfrm>
          <a:off x="700089" y="1729418"/>
          <a:ext cx="7905300" cy="4435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9" name="Hoja de cálculo" r:id="rId4" imgW="7743757" imgH="4734015" progId="Excel.Sheet.8">
                  <p:embed/>
                </p:oleObj>
              </mc:Choice>
              <mc:Fallback>
                <p:oleObj name="Hoja de cálculo" r:id="rId4" imgW="7743757" imgH="473401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0089" y="1729418"/>
                        <a:ext cx="7905300" cy="4435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302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10,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01: Subsecretaría de Redes Asistenciales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03337" y="121788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414336" y="5877272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669382"/>
              </p:ext>
            </p:extLst>
          </p:nvPr>
        </p:nvGraphicFramePr>
        <p:xfrm>
          <a:off x="614363" y="1571972"/>
          <a:ext cx="7915275" cy="430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3" name="Hoja de cálculo" r:id="rId4" imgW="7915343" imgH="4305390" progId="Excel.Sheet.8">
                  <p:embed/>
                </p:oleObj>
              </mc:Choice>
              <mc:Fallback>
                <p:oleObj name="Hoja de cálculo" r:id="rId4" imgW="7915343" imgH="430539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363" y="1571972"/>
                        <a:ext cx="7915275" cy="430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69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10,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01: Subsecretaría de Redes Asistenciales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03337" y="121788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414336" y="6088211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470953"/>
              </p:ext>
            </p:extLst>
          </p:nvPr>
        </p:nvGraphicFramePr>
        <p:xfrm>
          <a:off x="614363" y="1628800"/>
          <a:ext cx="8010772" cy="4417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0" name="Hoja de cálculo" r:id="rId4" imgW="7915343" imgH="4895760" progId="Excel.Sheet.8">
                  <p:embed/>
                </p:oleObj>
              </mc:Choice>
              <mc:Fallback>
                <p:oleObj name="Hoja de cálculo" r:id="rId4" imgW="7915343" imgH="489576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363" y="1628800"/>
                        <a:ext cx="8010772" cy="4417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725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10,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01: Subsecretaría de Redes Asistenciales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03337" y="121788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414336" y="5733256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718833"/>
              </p:ext>
            </p:extLst>
          </p:nvPr>
        </p:nvGraphicFramePr>
        <p:xfrm>
          <a:off x="614363" y="1536923"/>
          <a:ext cx="7915275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4" name="Hoja de cálculo" r:id="rId4" imgW="7915343" imgH="4124235" progId="Excel.Sheet.8">
                  <p:embed/>
                </p:oleObj>
              </mc:Choice>
              <mc:Fallback>
                <p:oleObj name="Hoja de cálculo" r:id="rId4" imgW="7915343" imgH="412423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363" y="1536923"/>
                        <a:ext cx="7915275" cy="412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725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10,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02: Inversión Sectorial en Salud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0113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414336" y="6449373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50040"/>
              </p:ext>
            </p:extLst>
          </p:nvPr>
        </p:nvGraphicFramePr>
        <p:xfrm>
          <a:off x="619125" y="1772816"/>
          <a:ext cx="7905750" cy="460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0" name="Hoja de cálculo" r:id="rId4" imgW="7905885" imgH="4600575" progId="Excel.Sheet.8">
                  <p:embed/>
                </p:oleObj>
              </mc:Choice>
              <mc:Fallback>
                <p:oleObj name="Hoja de cálculo" r:id="rId4" imgW="7905885" imgH="460057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9125" y="1772816"/>
                        <a:ext cx="7905750" cy="460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808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10,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02: Inversión Sectorial en Salud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0113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357465" y="4779430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919743"/>
              </p:ext>
            </p:extLst>
          </p:nvPr>
        </p:nvGraphicFramePr>
        <p:xfrm>
          <a:off x="619125" y="1820019"/>
          <a:ext cx="7905750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4" name="Hoja de cálculo" r:id="rId4" imgW="7905885" imgH="2905215" progId="Excel.Sheet.8">
                  <p:embed/>
                </p:oleObj>
              </mc:Choice>
              <mc:Fallback>
                <p:oleObj name="Hoja de cálculo" r:id="rId4" imgW="7905885" imgH="290521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9125" y="1820019"/>
                        <a:ext cx="7905750" cy="290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76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11,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01: Superintendencia de Salud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201326"/>
            <a:ext cx="8229600" cy="3554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388688" y="5483770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154268"/>
              </p:ext>
            </p:extLst>
          </p:nvPr>
        </p:nvGraphicFramePr>
        <p:xfrm>
          <a:off x="804863" y="1597124"/>
          <a:ext cx="7534275" cy="384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8" name="Hoja de cálculo" r:id="rId4" imgW="7534343" imgH="3848190" progId="Excel.Sheet.8">
                  <p:embed/>
                </p:oleObj>
              </mc:Choice>
              <mc:Fallback>
                <p:oleObj name="Hoja de cálculo" r:id="rId4" imgW="7534343" imgH="384819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4863" y="1597124"/>
                        <a:ext cx="7534275" cy="384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67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Gastos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A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cumulada al Mes de 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Salud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412776"/>
            <a:ext cx="8229600" cy="43924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Principales hallazgos</a:t>
            </a:r>
          </a:p>
          <a:p>
            <a:pPr algn="just"/>
            <a:endParaRPr lang="es-CL" sz="1600" b="1" dirty="0" smtClean="0">
              <a:latin typeface="+mn-lt"/>
              <a:ea typeface="Verdana" pitchFamily="34" charset="0"/>
              <a:cs typeface="Verdana" pitchFamily="34" charset="0"/>
            </a:endParaRPr>
          </a:p>
          <a:p>
            <a:pPr marL="342900" indent="-342900" algn="just">
              <a:buFont typeface="+mj-lt"/>
              <a:buAutoNum type="arabicPeriod" startAt="7"/>
            </a:pPr>
            <a:r>
              <a:rPr lang="es-CL" sz="1600" dirty="0" smtClean="0"/>
              <a:t>El </a:t>
            </a:r>
            <a:r>
              <a:rPr lang="es-CL" sz="1600" b="1" dirty="0"/>
              <a:t>Programa Prestaciones Valoradas</a:t>
            </a:r>
            <a:r>
              <a:rPr lang="es-CL" sz="1600" dirty="0"/>
              <a:t> alcanzó un 100% de gasto a diciembre ($1.551.124 millones). Respecto de las transferencias al sector privado, se observó que el </a:t>
            </a:r>
            <a:r>
              <a:rPr lang="es-CL" sz="1600" b="1" dirty="0"/>
              <a:t>Bono Auge</a:t>
            </a:r>
            <a:r>
              <a:rPr lang="es-CL" sz="1600" dirty="0"/>
              <a:t> presentó un 100% de ejecución a diciembre de 2016 ($3.262 millones) y los </a:t>
            </a:r>
            <a:r>
              <a:rPr lang="es-CL" sz="1600" b="1" dirty="0"/>
              <a:t>Convenios de Provisión de Prestaciones Médicas</a:t>
            </a:r>
            <a:r>
              <a:rPr lang="es-CL" sz="1600" dirty="0"/>
              <a:t> alcanzaron un 100% ($219.051 millones).</a:t>
            </a:r>
          </a:p>
          <a:p>
            <a:pPr marL="342900" indent="-342900" algn="just">
              <a:buFont typeface="+mj-lt"/>
              <a:buAutoNum type="arabicPeriod" startAt="7"/>
            </a:pPr>
            <a:r>
              <a:rPr lang="es-CL" sz="1600" dirty="0"/>
              <a:t>En la </a:t>
            </a:r>
            <a:r>
              <a:rPr lang="es-CL" sz="1600" b="1" dirty="0"/>
              <a:t>Subsecretaría de Salud Pública</a:t>
            </a:r>
            <a:r>
              <a:rPr lang="es-CL" sz="1600" dirty="0"/>
              <a:t>, el </a:t>
            </a:r>
            <a:r>
              <a:rPr lang="es-CL" sz="1600" b="1" dirty="0"/>
              <a:t>Programa Nacional de Alimentación Complementaria</a:t>
            </a:r>
            <a:r>
              <a:rPr lang="es-CL" sz="1600" dirty="0"/>
              <a:t> realizó desembolsos por $39.358 millones (99% de ejecución), con una rebaja total de recursos que alcanzó a $4.820 millones respecto a lo aprobado en la Ley de Presupuestos; el </a:t>
            </a:r>
            <a:r>
              <a:rPr lang="es-CL" sz="1600" b="1" dirty="0"/>
              <a:t>Programa Ampliado de Inmunizaciones</a:t>
            </a:r>
            <a:r>
              <a:rPr lang="es-CL" sz="1600" dirty="0"/>
              <a:t> devengó $38.797 millones (100% de ejecución), y el </a:t>
            </a:r>
            <a:r>
              <a:rPr lang="es-CL" sz="1600" b="1" dirty="0"/>
              <a:t>Programa de Alimentación Complementaria para el Adulto Mayor</a:t>
            </a:r>
            <a:r>
              <a:rPr lang="es-CL" sz="1600" dirty="0"/>
              <a:t>, totalizó erogaciones por $20.202 millones (92% de ejecución). </a:t>
            </a:r>
          </a:p>
          <a:p>
            <a:pPr marL="342900" indent="-342900" algn="just">
              <a:buFont typeface="+mj-lt"/>
              <a:buAutoNum type="arabicPeriod" startAt="5"/>
            </a:pPr>
            <a:r>
              <a:rPr lang="es-CL" sz="1600" dirty="0" smtClean="0"/>
              <a:t>En la </a:t>
            </a:r>
            <a:r>
              <a:rPr lang="es-CL" sz="1600" b="1" dirty="0" smtClean="0"/>
              <a:t>Subsecretaría de Redes Asistenciales</a:t>
            </a:r>
            <a:r>
              <a:rPr lang="es-CL" sz="1600" dirty="0" smtClean="0"/>
              <a:t>, en el </a:t>
            </a:r>
            <a:r>
              <a:rPr lang="es-CL" sz="1600" b="1" dirty="0"/>
              <a:t>Programa de Apoyo al Recién Nacido</a:t>
            </a:r>
            <a:r>
              <a:rPr lang="es-CL" sz="1600" dirty="0"/>
              <a:t> se </a:t>
            </a:r>
            <a:r>
              <a:rPr lang="es-CL" sz="1600" dirty="0" smtClean="0"/>
              <a:t>alcanzó </a:t>
            </a:r>
            <a:r>
              <a:rPr lang="es-CL" sz="1600" dirty="0"/>
              <a:t>una ejecución de </a:t>
            </a:r>
            <a:r>
              <a:rPr lang="es-CL" sz="1600" dirty="0" smtClean="0"/>
              <a:t>98% ($13.663 millones). </a:t>
            </a:r>
            <a:r>
              <a:rPr lang="es-CL" sz="1600" dirty="0"/>
              <a:t>Los programas “</a:t>
            </a:r>
            <a:r>
              <a:rPr lang="es-CL" sz="1600" b="1" dirty="0"/>
              <a:t>Programa Campaña de Invierno” y “Atención Primaria, Ley N° 20.645 Trato Usuario”</a:t>
            </a:r>
            <a:r>
              <a:rPr lang="es-CL" sz="1600" dirty="0"/>
              <a:t> </a:t>
            </a:r>
            <a:r>
              <a:rPr lang="es-CL" sz="1600" dirty="0" smtClean="0"/>
              <a:t>mostraron </a:t>
            </a:r>
            <a:r>
              <a:rPr lang="es-CL" sz="1600" dirty="0"/>
              <a:t>cero ejecución </a:t>
            </a:r>
            <a:r>
              <a:rPr lang="es-CL" sz="1600" dirty="0" smtClean="0"/>
              <a:t>a diciembre de 2016, con un descuento total de sus  recursos aprobados en Ley.</a:t>
            </a:r>
          </a:p>
          <a:p>
            <a:pPr algn="just"/>
            <a:endParaRPr lang="es-CL" sz="1600" dirty="0" smtClean="0"/>
          </a:p>
        </p:txBody>
      </p:sp>
    </p:spTree>
    <p:extLst>
      <p:ext uri="{BB962C8B-B14F-4D97-AF65-F5344CB8AC3E}">
        <p14:creationId xmlns:p14="http://schemas.microsoft.com/office/powerpoint/2010/main" val="288297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Gastos Acumulada al Mes de Diciembre de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16 Ministerio de Salud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78499" y="4725144"/>
            <a:ext cx="8406135" cy="365125"/>
          </a:xfrm>
        </p:spPr>
        <p:txBody>
          <a:bodyPr/>
          <a:lstStyle/>
          <a:p>
            <a:pPr lvl="0"/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Informes 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78499" y="153350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de </a:t>
            </a:r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2016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865046"/>
              </p:ext>
            </p:extLst>
          </p:nvPr>
        </p:nvGraphicFramePr>
        <p:xfrm>
          <a:off x="1019175" y="1933178"/>
          <a:ext cx="7105650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1" name="Hoja de cálculo" r:id="rId4" imgW="7105785" imgH="2648040" progId="Excel.Sheet.8">
                  <p:embed/>
                </p:oleObj>
              </mc:Choice>
              <mc:Fallback>
                <p:oleObj name="Hoja de cálculo" r:id="rId4" imgW="7105785" imgH="264804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9175" y="1933178"/>
                        <a:ext cx="7105650" cy="264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7" y="488467"/>
            <a:ext cx="82107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Ejecución </a:t>
            </a: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Presupuestaria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Gastos</a:t>
            </a: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Acumulada al Mes de Diciembre  de 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Partida 16 Resumen 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por </a:t>
            </a: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Capítulos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 dirty="0"/>
          </a:p>
        </p:txBody>
      </p:sp>
      <p:sp>
        <p:nvSpPr>
          <p:cNvPr id="8" name="3 Marcador de pie de página"/>
          <p:cNvSpPr txBox="1">
            <a:spLocks/>
          </p:cNvSpPr>
          <p:nvPr/>
        </p:nvSpPr>
        <p:spPr>
          <a:xfrm>
            <a:off x="378498" y="4346894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78499" y="1334621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de </a:t>
            </a:r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2016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504056"/>
              </p:ext>
            </p:extLst>
          </p:nvPr>
        </p:nvGraphicFramePr>
        <p:xfrm>
          <a:off x="685800" y="1768971"/>
          <a:ext cx="7772400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5" name="Hoja de cálculo" r:id="rId5" imgW="7772400" imgH="2524035" progId="Excel.Sheet.8">
                  <p:embed/>
                </p:oleObj>
              </mc:Choice>
              <mc:Fallback>
                <p:oleObj name="Hoja de cálculo" r:id="rId5" imgW="7772400" imgH="252403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" y="1768971"/>
                        <a:ext cx="7772400" cy="252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7" y="488467"/>
            <a:ext cx="82107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Ejecución </a:t>
            </a: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Presupuestaria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Gastos</a:t>
            </a: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Acumulada al Mes de Diciembre 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Partida 16 Resumen 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por </a:t>
            </a: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Capítulos Regionalizados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3 Marcador de pie de página"/>
          <p:cNvSpPr txBox="1">
            <a:spLocks/>
          </p:cNvSpPr>
          <p:nvPr/>
        </p:nvSpPr>
        <p:spPr>
          <a:xfrm>
            <a:off x="414337" y="5393403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7" y="1196752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</a:t>
            </a: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248380"/>
              </p:ext>
            </p:extLst>
          </p:nvPr>
        </p:nvGraphicFramePr>
        <p:xfrm>
          <a:off x="452438" y="1628800"/>
          <a:ext cx="8239125" cy="359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3" name="Hoja de cálculo" r:id="rId5" imgW="8239057" imgH="3591015" progId="Excel.Sheet.12">
                  <p:embed/>
                </p:oleObj>
              </mc:Choice>
              <mc:Fallback>
                <p:oleObj name="Hoja de cálculo" r:id="rId5" imgW="8239057" imgH="35910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2438" y="1628800"/>
                        <a:ext cx="8239125" cy="3590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012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7" y="488467"/>
            <a:ext cx="82107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Ejecución </a:t>
            </a: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Presupuestaria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Gastos</a:t>
            </a: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Acumulada al Mes de Diciembre 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Partida 16 Resumen 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por </a:t>
            </a: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Capítulos Regionalizados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3 Marcador de pie de página"/>
          <p:cNvSpPr txBox="1">
            <a:spLocks/>
          </p:cNvSpPr>
          <p:nvPr/>
        </p:nvSpPr>
        <p:spPr>
          <a:xfrm>
            <a:off x="414337" y="6160731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7" y="1196752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</a:t>
            </a: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97204"/>
              </p:ext>
            </p:extLst>
          </p:nvPr>
        </p:nvGraphicFramePr>
        <p:xfrm>
          <a:off x="452438" y="1626071"/>
          <a:ext cx="8239125" cy="446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5" name="Hoja de cálculo" r:id="rId5" imgW="8239057" imgH="4467135" progId="Excel.Sheet.12">
                  <p:embed/>
                </p:oleObj>
              </mc:Choice>
              <mc:Fallback>
                <p:oleObj name="Hoja de cálculo" r:id="rId5" imgW="8239057" imgH="44671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2438" y="1626071"/>
                        <a:ext cx="8239125" cy="446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751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16, Capítulo 02,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01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: Fondo Nacional de Salud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17346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414337" y="6376243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109213"/>
              </p:ext>
            </p:extLst>
          </p:nvPr>
        </p:nvGraphicFramePr>
        <p:xfrm>
          <a:off x="776288" y="1504553"/>
          <a:ext cx="7591425" cy="487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8" name="Hoja de cálculo" r:id="rId4" imgW="7591357" imgH="6153060" progId="Excel.Sheet.8">
                  <p:embed/>
                </p:oleObj>
              </mc:Choice>
              <mc:Fallback>
                <p:oleObj name="Hoja de cálculo" r:id="rId4" imgW="7591357" imgH="615306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6288" y="1504553"/>
                        <a:ext cx="7591425" cy="487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Ejecución Presupuestaria de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Gastos Acumulada al Mes de Diciembre de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Partida 16, Capítulo 02, </a:t>
            </a:r>
            <a:r>
              <a:rPr lang="es-CL" sz="18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02: Programa de Atención Primaria</a:t>
            </a:r>
            <a:endParaRPr lang="es-CL" sz="1800" b="1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0113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L" sz="1600" b="1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en miles de pesos de 2016</a:t>
            </a:r>
          </a:p>
        </p:txBody>
      </p:sp>
      <p:sp>
        <p:nvSpPr>
          <p:cNvPr id="6" name="3 Marcador de pie de página"/>
          <p:cNvSpPr txBox="1">
            <a:spLocks/>
          </p:cNvSpPr>
          <p:nvPr/>
        </p:nvSpPr>
        <p:spPr>
          <a:xfrm>
            <a:off x="297956" y="5523075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>
                <a:solidFill>
                  <a:prstClr val="black"/>
                </a:solidFill>
              </a:rPr>
              <a:t>Fuente</a:t>
            </a:r>
            <a:r>
              <a:rPr lang="es-CL" sz="1050" dirty="0">
                <a:solidFill>
                  <a:prstClr val="black"/>
                </a:solidFill>
              </a:rPr>
              <a:t>: Elaboración propia en base  a </a:t>
            </a:r>
            <a:r>
              <a:rPr lang="es-CL" sz="1050" dirty="0" smtClean="0">
                <a:solidFill>
                  <a:prstClr val="black"/>
                </a:solidFill>
              </a:rPr>
              <a:t>informes </a:t>
            </a:r>
            <a:r>
              <a:rPr lang="es-CL" sz="1050" dirty="0">
                <a:solidFill>
                  <a:prstClr val="black"/>
                </a:solidFill>
              </a:rPr>
              <a:t>de </a:t>
            </a:r>
            <a:r>
              <a:rPr lang="es-CL" sz="1050" dirty="0" smtClean="0">
                <a:solidFill>
                  <a:prstClr val="black"/>
                </a:solidFill>
              </a:rPr>
              <a:t>ejecución presupuestaria </a:t>
            </a:r>
            <a:r>
              <a:rPr lang="es-CL" sz="1050" dirty="0">
                <a:solidFill>
                  <a:prstClr val="black"/>
                </a:solidFill>
              </a:rPr>
              <a:t>mensual de DIPRES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761634"/>
              </p:ext>
            </p:extLst>
          </p:nvPr>
        </p:nvGraphicFramePr>
        <p:xfrm>
          <a:off x="314325" y="1831057"/>
          <a:ext cx="8515350" cy="368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17" name="Hoja de cálculo" r:id="rId4" imgW="8515485" imgH="3686175" progId="Excel.Sheet.8">
                  <p:embed/>
                </p:oleObj>
              </mc:Choice>
              <mc:Fallback>
                <p:oleObj name="Hoja de cálculo" r:id="rId4" imgW="8515485" imgH="368617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325" y="1831057"/>
                        <a:ext cx="8515350" cy="368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307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1192</Words>
  <Application>Microsoft Office PowerPoint</Application>
  <PresentationFormat>Presentación en pantalla (4:3)</PresentationFormat>
  <Paragraphs>115</Paragraphs>
  <Slides>26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13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41" baseType="lpstr">
      <vt:lpstr>1_Tema de Office</vt:lpstr>
      <vt:lpstr>Tema de Office</vt:lpstr>
      <vt:lpstr>3_Tema de Office</vt:lpstr>
      <vt:lpstr>4_Tema de Office</vt:lpstr>
      <vt:lpstr>5_Tema de Office</vt:lpstr>
      <vt:lpstr>6_Tema de Office</vt:lpstr>
      <vt:lpstr>8_Tema de Office</vt:lpstr>
      <vt:lpstr>9_Tema de Office</vt:lpstr>
      <vt:lpstr>10_Tema de Office</vt:lpstr>
      <vt:lpstr>11_Tema de Office</vt:lpstr>
      <vt:lpstr>12_Tema de Office</vt:lpstr>
      <vt:lpstr>14_Tema de Office</vt:lpstr>
      <vt:lpstr>15_Tema de Office</vt:lpstr>
      <vt:lpstr>Imagen de mapa de bits</vt:lpstr>
      <vt:lpstr>Hoja de cálculo</vt:lpstr>
      <vt:lpstr>EJECUCIÓN PRESUPUESTARIA DE GASTOS ACUMULADA AL MES DE DICIEMBRE DE 2016 PARTIDA 16: MINISTERIO DE SALUD</vt:lpstr>
      <vt:lpstr>Ejecución Presupuestaria de Gastos Acumulada al Mes de Diciembre de 2016  Ministerio de Salud</vt:lpstr>
      <vt:lpstr>Ejecución Presupuestaria de Gastos Acumulada al Mes de Diciembre de 2016  Ministerio de Salud</vt:lpstr>
      <vt:lpstr>Ejecución Presupuestaria de Gastos Acumulada al Mes de Diciembre de 2016  Partida 16 Ministerio de Salud</vt:lpstr>
      <vt:lpstr>Ejecución Presupuestaria de Gastos Acumulada al Mes de Diciembre  de 2016  Partida 16 Resumen por Capítulos</vt:lpstr>
      <vt:lpstr>Ejecución Presupuestaria de Gastos Acumulada al Mes de Diciembre de 2016  Partida 16 Resumen por Capítulos Regionalizados</vt:lpstr>
      <vt:lpstr>Ejecución Presupuestaria de Gastos Acumulada al Mes de Diciembre de 2016  Partida 16 Resumen por Capítulos Regionalizados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EDIAZ</cp:lastModifiedBy>
  <cp:revision>148</cp:revision>
  <cp:lastPrinted>2016-09-09T18:41:06Z</cp:lastPrinted>
  <dcterms:created xsi:type="dcterms:W3CDTF">2016-06-23T13:38:47Z</dcterms:created>
  <dcterms:modified xsi:type="dcterms:W3CDTF">2017-04-05T14:25:48Z</dcterms:modified>
</cp:coreProperties>
</file>