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8" r:id="rId11"/>
    <p:sldId id="299" r:id="rId12"/>
    <p:sldId id="315" r:id="rId13"/>
    <p:sldId id="264" r:id="rId14"/>
    <p:sldId id="263" r:id="rId15"/>
    <p:sldId id="26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04-04-2017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04-04-2017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04-04-2017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04-04-2017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04-04-2017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04-04-2017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04-04-2017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04-04-2017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04-04-2017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04-04-2017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04-04-2017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04-04-2017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04-04-2017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04-04-2017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04-04-2017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04-04-2017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04-04-2017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04-04-2017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04-04-2017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04-04-2017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04-04-2017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04-04-2017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04-04-2017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04-04-2017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04-04-2017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04-04-2017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5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7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8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DICIEMBRE 2016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de 2016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964838"/>
              </p:ext>
            </p:extLst>
          </p:nvPr>
        </p:nvGraphicFramePr>
        <p:xfrm>
          <a:off x="552450" y="1919833"/>
          <a:ext cx="8039100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Hoja de cálculo" r:id="rId4" imgW="8039100" imgH="3381285" progId="Excel.Sheet.8">
                  <p:embed/>
                </p:oleObj>
              </mc:Choice>
              <mc:Fallback>
                <p:oleObj name="Hoja de cálculo" r:id="rId4" imgW="8039100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" y="1919833"/>
                        <a:ext cx="8039100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9689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0132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082203"/>
              </p:ext>
            </p:extLst>
          </p:nvPr>
        </p:nvGraphicFramePr>
        <p:xfrm>
          <a:off x="661989" y="1635480"/>
          <a:ext cx="7654428" cy="467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Hoja de cálculo" r:id="rId4" imgW="7819957" imgH="5057775" progId="Excel.Sheet.8">
                  <p:embed/>
                </p:oleObj>
              </mc:Choice>
              <mc:Fallback>
                <p:oleObj name="Hoja de cálculo" r:id="rId4" imgW="7819957" imgH="5057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989" y="1635480"/>
                        <a:ext cx="7654428" cy="4673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167854"/>
              </p:ext>
            </p:extLst>
          </p:nvPr>
        </p:nvGraphicFramePr>
        <p:xfrm>
          <a:off x="323850" y="1651231"/>
          <a:ext cx="8136582" cy="480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Hoja de cálculo" r:id="rId4" imgW="8496300" imgH="5953035" progId="Excel.Sheet.8">
                  <p:embed/>
                </p:oleObj>
              </mc:Choice>
              <mc:Fallback>
                <p:oleObj name="Hoja de cálculo" r:id="rId4" imgW="8496300" imgH="5953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850" y="1651231"/>
                        <a:ext cx="8136582" cy="4802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229200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889712"/>
              </p:ext>
            </p:extLst>
          </p:nvPr>
        </p:nvGraphicFramePr>
        <p:xfrm>
          <a:off x="647700" y="1747242"/>
          <a:ext cx="784860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Hoja de cálculo" r:id="rId4" imgW="7848600" imgH="3409860" progId="Excel.Sheet.8">
                  <p:embed/>
                </p:oleObj>
              </mc:Choice>
              <mc:Fallback>
                <p:oleObj name="Hoja de cálculo" r:id="rId4" imgW="7848600" imgH="34098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" y="1747242"/>
                        <a:ext cx="7848600" cy="340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87727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774353"/>
              </p:ext>
            </p:extLst>
          </p:nvPr>
        </p:nvGraphicFramePr>
        <p:xfrm>
          <a:off x="661988" y="1661889"/>
          <a:ext cx="782002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Hoja de cálculo" r:id="rId4" imgW="7819957" imgH="4143375" progId="Excel.Sheet.8">
                  <p:embed/>
                </p:oleObj>
              </mc:Choice>
              <mc:Fallback>
                <p:oleObj name="Hoja de cálculo" r:id="rId4" imgW="78199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988" y="1661889"/>
                        <a:ext cx="7820025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5661248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009179"/>
              </p:ext>
            </p:extLst>
          </p:nvPr>
        </p:nvGraphicFramePr>
        <p:xfrm>
          <a:off x="539552" y="1792018"/>
          <a:ext cx="8271410" cy="365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Hoja de cálculo" r:id="rId4" imgW="9724957" imgH="4295685" progId="Excel.Sheet.8">
                  <p:embed/>
                </p:oleObj>
              </mc:Choice>
              <mc:Fallback>
                <p:oleObj name="Hoja de cálculo" r:id="rId4" imgW="9724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92018"/>
                        <a:ext cx="8271410" cy="3653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733256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59716"/>
              </p:ext>
            </p:extLst>
          </p:nvPr>
        </p:nvGraphicFramePr>
        <p:xfrm>
          <a:off x="414335" y="1700808"/>
          <a:ext cx="8254053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Hoja de cálculo" r:id="rId4" imgW="9724957" imgH="4581435" progId="Excel.Sheet.8">
                  <p:embed/>
                </p:oleObj>
              </mc:Choice>
              <mc:Fallback>
                <p:oleObj name="Hoja de cálculo" r:id="rId4" imgW="9724957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00808"/>
                        <a:ext cx="8254053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0452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6453336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703808"/>
              </p:ext>
            </p:extLst>
          </p:nvPr>
        </p:nvGraphicFramePr>
        <p:xfrm>
          <a:off x="539552" y="1569676"/>
          <a:ext cx="7644903" cy="4883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Hoja de cálculo" r:id="rId4" imgW="7801043" imgH="6000750" progId="Excel.Sheet.8">
                  <p:embed/>
                </p:oleObj>
              </mc:Choice>
              <mc:Fallback>
                <p:oleObj name="Hoja de cálculo" r:id="rId4" imgW="7801043" imgH="60007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569676"/>
                        <a:ext cx="7644903" cy="4883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5090" y="5805264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525622"/>
              </p:ext>
            </p:extLst>
          </p:nvPr>
        </p:nvGraphicFramePr>
        <p:xfrm>
          <a:off x="257176" y="1761502"/>
          <a:ext cx="8518728" cy="397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Hoja de cálculo" r:id="rId4" imgW="8886757" imgH="4143375" progId="Excel.Sheet.8">
                  <p:embed/>
                </p:oleObj>
              </mc:Choice>
              <mc:Fallback>
                <p:oleObj name="Hoja de cálculo" r:id="rId4" imgW="88867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176" y="1761502"/>
                        <a:ext cx="8518728" cy="3971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80526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83423"/>
              </p:ext>
            </p:extLst>
          </p:nvPr>
        </p:nvGraphicFramePr>
        <p:xfrm>
          <a:off x="441405" y="1830889"/>
          <a:ext cx="8331843" cy="3866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Hoja de cálculo" r:id="rId4" imgW="8886757" imgH="4124235" progId="Excel.Sheet.8">
                  <p:embed/>
                </p:oleObj>
              </mc:Choice>
              <mc:Fallback>
                <p:oleObj name="Hoja de cálculo" r:id="rId4" imgW="8886757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405" y="1830889"/>
                        <a:ext cx="8331843" cy="3866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Diciembre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Cuarto Trimestre de 2016</a:t>
            </a:r>
            <a:r>
              <a:rPr lang="es-CL" sz="1600" dirty="0"/>
              <a:t> de la Partida </a:t>
            </a:r>
            <a:r>
              <a:rPr lang="es-CL" sz="1600" dirty="0" smtClean="0"/>
              <a:t>15 </a:t>
            </a:r>
            <a:r>
              <a:rPr lang="es-CL" sz="1600" dirty="0"/>
              <a:t>Ministerio </a:t>
            </a:r>
            <a:r>
              <a:rPr lang="es-CL" sz="1600" dirty="0" smtClean="0"/>
              <a:t>del Trabajo y Previsión Social, </a:t>
            </a:r>
            <a:r>
              <a:rPr lang="es-CL" sz="1600" dirty="0"/>
              <a:t>finalizó en </a:t>
            </a:r>
            <a:r>
              <a:rPr lang="es-CL" sz="1600" dirty="0" smtClean="0"/>
              <a:t>$7.421,204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99,5% </a:t>
            </a:r>
            <a:r>
              <a:rPr lang="es-CL" sz="1600" dirty="0"/>
              <a:t>del Presupuesto Vigente, y un </a:t>
            </a:r>
            <a:r>
              <a:rPr lang="es-CL" sz="1600" dirty="0" smtClean="0"/>
              <a:t>103,3% </a:t>
            </a:r>
            <a:r>
              <a:rPr lang="es-CL" sz="1600" dirty="0"/>
              <a:t>respecto a la Ley Inicial.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presupuestaria del mes de diciembre</a:t>
            </a:r>
            <a:r>
              <a:rPr lang="es-CL" sz="1600" dirty="0"/>
              <a:t> significó desembolsos por </a:t>
            </a:r>
            <a:r>
              <a:rPr lang="es-CL" sz="1600" dirty="0" smtClean="0"/>
              <a:t>$762.184 </a:t>
            </a:r>
            <a:r>
              <a:rPr lang="es-CL" sz="1600" dirty="0"/>
              <a:t>millones, que representan un </a:t>
            </a:r>
            <a:r>
              <a:rPr lang="es-CL" sz="1600" dirty="0" smtClean="0"/>
              <a:t>10% </a:t>
            </a:r>
            <a:r>
              <a:rPr lang="es-CL" sz="1600" dirty="0"/>
              <a:t>de la Ley de Presupuestos aprobada por el Congreso Nacional.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600" b="1" dirty="0">
                <a:solidFill>
                  <a:prstClr val="black"/>
                </a:solidFill>
              </a:rPr>
              <a:t>Sobre ejecución:</a:t>
            </a:r>
            <a:r>
              <a:rPr lang="es-MX" sz="1600" dirty="0">
                <a:solidFill>
                  <a:prstClr val="black"/>
                </a:solidFill>
              </a:rPr>
              <a:t> la ley de presupuestos 2016 para la Partida </a:t>
            </a:r>
            <a:r>
              <a:rPr lang="es-MX" sz="1600" dirty="0" smtClean="0">
                <a:solidFill>
                  <a:prstClr val="black"/>
                </a:solidFill>
              </a:rPr>
              <a:t>15 </a:t>
            </a:r>
            <a:r>
              <a:rPr lang="es-MX" sz="1600" dirty="0">
                <a:solidFill>
                  <a:prstClr val="black"/>
                </a:solidFill>
              </a:rPr>
              <a:t>se sobre-ejecutó en </a:t>
            </a:r>
            <a:r>
              <a:rPr lang="es-MX" sz="1600" dirty="0" smtClean="0">
                <a:solidFill>
                  <a:prstClr val="black"/>
                </a:solidFill>
              </a:rPr>
              <a:t>$236.879 </a:t>
            </a:r>
            <a:r>
              <a:rPr lang="es-MX" sz="1600" dirty="0">
                <a:solidFill>
                  <a:prstClr val="black"/>
                </a:solidFill>
              </a:rPr>
              <a:t>millones, un </a:t>
            </a:r>
            <a:r>
              <a:rPr lang="es-MX" sz="1600" dirty="0" smtClean="0">
                <a:solidFill>
                  <a:prstClr val="black"/>
                </a:solidFill>
              </a:rPr>
              <a:t>3,3% </a:t>
            </a:r>
            <a:r>
              <a:rPr lang="es-MX" sz="1600" dirty="0">
                <a:solidFill>
                  <a:prstClr val="black"/>
                </a:solidFill>
              </a:rPr>
              <a:t>por sobre lo aprobado inicialmente. Sin embargo, cabe destacar que la ejecución así calculada incluye la deuda flotante, </a:t>
            </a:r>
            <a:r>
              <a:rPr lang="es-CL" sz="1600" dirty="0">
                <a:solidFill>
                  <a:prstClr val="black"/>
                </a:solidFill>
              </a:rPr>
              <a:t>que corresponde al reconocimiento y pago de las obligaciones devengadas al 31 de diciembre de 2015.  Excluyendo dichas obligaciones, la sobre-ejecución alcanzaría los </a:t>
            </a:r>
            <a:r>
              <a:rPr lang="es-CL" sz="1600" dirty="0" smtClean="0">
                <a:solidFill>
                  <a:prstClr val="black"/>
                </a:solidFill>
              </a:rPr>
              <a:t>$212.243 </a:t>
            </a:r>
            <a:r>
              <a:rPr lang="es-CL" sz="1600" dirty="0">
                <a:solidFill>
                  <a:prstClr val="black"/>
                </a:solidFill>
              </a:rPr>
              <a:t>millones, equivalentes a un </a:t>
            </a:r>
            <a:r>
              <a:rPr lang="es-CL" sz="1600" dirty="0" smtClean="0">
                <a:solidFill>
                  <a:prstClr val="black"/>
                </a:solidFill>
              </a:rPr>
              <a:t>2,9%.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</a:t>
            </a:r>
            <a:r>
              <a:rPr lang="es-CL" sz="1600" dirty="0" smtClean="0">
                <a:latin typeface="+mn-lt"/>
              </a:rPr>
              <a:t>el </a:t>
            </a:r>
            <a:r>
              <a:rPr lang="es-CL" sz="1600" b="1" dirty="0" smtClean="0">
                <a:latin typeface="+mn-lt"/>
              </a:rPr>
              <a:t>Servicio de la Deuda </a:t>
            </a:r>
            <a:r>
              <a:rPr lang="es-CL" sz="1600" dirty="0" smtClean="0">
                <a:latin typeface="+mn-lt"/>
              </a:rPr>
              <a:t>se aumentó la disponibilidad de recursos en $24.635 millones, que principalmente se destinaron a la deuda flotante.</a:t>
            </a:r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479715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749060"/>
              </p:ext>
            </p:extLst>
          </p:nvPr>
        </p:nvGraphicFramePr>
        <p:xfrm>
          <a:off x="414336" y="1772816"/>
          <a:ext cx="8046096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Hoja de cálculo" r:id="rId4" imgW="7734300" imgH="2924085" progId="Excel.Sheet.8">
                  <p:embed/>
                </p:oleObj>
              </mc:Choice>
              <mc:Fallback>
                <p:oleObj name="Hoja de cálculo" r:id="rId4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046096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9320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807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137272"/>
              </p:ext>
            </p:extLst>
          </p:nvPr>
        </p:nvGraphicFramePr>
        <p:xfrm>
          <a:off x="493590" y="1572685"/>
          <a:ext cx="7966842" cy="4664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Hoja de cálculo" r:id="rId4" imgW="7724843" imgH="5819865" progId="Excel.Sheet.8">
                  <p:embed/>
                </p:oleObj>
              </mc:Choice>
              <mc:Fallback>
                <p:oleObj name="Hoja de cálculo" r:id="rId4" imgW="7724843" imgH="5819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590" y="1572685"/>
                        <a:ext cx="7966842" cy="4664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0801" y="4437112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986139"/>
              </p:ext>
            </p:extLst>
          </p:nvPr>
        </p:nvGraphicFramePr>
        <p:xfrm>
          <a:off x="539552" y="1628800"/>
          <a:ext cx="8076272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Hoja de cálculo" r:id="rId4" imgW="7724843" imgH="2762340" progId="Excel.Sheet.8">
                  <p:embed/>
                </p:oleObj>
              </mc:Choice>
              <mc:Fallback>
                <p:oleObj name="Hoja de cálculo" r:id="rId4" imgW="7724843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28800"/>
                        <a:ext cx="8076272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a diciembre de un 100%, con un total de recursos desembolsados de $480.501 millones, y la PBS de Invalidez alcanzó un gasto de $210.452 millones (99% de ejecución).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PROEMPLEO, con recursos adicionales por $71.066 millones, destinados fundamentalmente al Programa de Inversión en la Comunidad, alcanzó un 96% de ejecución presupuestaria sobre los recursos vigentes al mes de diciembre (con un gasto de $82.958 millones); el Subsidio al Empleo (Ley N° 20.338) presentó un gasto total de $64.023 millones, que significó un avance presupuestario de un 98%; y el Subsidio al Empleo de la Mujer (Ley N° 20.595) alcanzó un gasto total de $67.197 millones, que se traduce en una ejecución de un 98%.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considerando las transferencias al sector privado, alcanzó una ejecución de un </a:t>
            </a:r>
            <a:r>
              <a:rPr lang="es-CL" sz="1600" dirty="0" smtClean="0"/>
              <a:t>97%; </a:t>
            </a:r>
            <a:r>
              <a:rPr lang="es-CL" sz="1600" dirty="0"/>
              <a:t>con una </a:t>
            </a:r>
            <a:r>
              <a:rPr lang="es-CL" sz="1600" b="1" dirty="0"/>
              <a:t>rebaja de recursos de </a:t>
            </a:r>
            <a:r>
              <a:rPr lang="es-CL" sz="1600" b="1" dirty="0" smtClean="0"/>
              <a:t>$317 </a:t>
            </a:r>
            <a:r>
              <a:rPr lang="es-CL" sz="1600" b="1" dirty="0"/>
              <a:t>millones</a:t>
            </a:r>
            <a:r>
              <a:rPr lang="es-CL" sz="1600" dirty="0"/>
              <a:t>. Considerando las transferencias a otras entidades públicas, no </a:t>
            </a:r>
            <a:r>
              <a:rPr lang="es-CL" sz="1600" dirty="0" smtClean="0"/>
              <a:t>presentaron ejecución</a:t>
            </a:r>
            <a:r>
              <a:rPr lang="es-CL" sz="1600" dirty="0"/>
              <a:t>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Diciembre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 smtClean="0"/>
              <a:t>Servicio </a:t>
            </a:r>
            <a:r>
              <a:rPr lang="es-CL" sz="1600" b="1" dirty="0"/>
              <a:t>Nacional de Capacitación y </a:t>
            </a:r>
            <a:r>
              <a:rPr lang="es-CL" sz="1600" b="1" dirty="0" smtClean="0"/>
              <a:t>Empleo</a:t>
            </a:r>
            <a:r>
              <a:rPr lang="es-CL" sz="1600" dirty="0" smtClean="0"/>
              <a:t>, el </a:t>
            </a:r>
            <a:r>
              <a:rPr lang="es-CL" sz="1600" b="1" dirty="0" smtClean="0"/>
              <a:t>Programa Más Capaz</a:t>
            </a:r>
            <a:r>
              <a:rPr lang="es-CL" sz="1600" dirty="0" smtClean="0"/>
              <a:t> desembolsó recursos por $92.522 millones (100% de ejecución presupuestaria), con una baja en los recursos disponibles por $3.854 millones. 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98%. El gasto en la deuda flotante totalizó $9.607 millones, con un presupuesto vigente de $9.628.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$395 millones</a:t>
            </a:r>
            <a:r>
              <a:rPr lang="es-CL" sz="1600" dirty="0" smtClean="0"/>
              <a:t>, y una rebaja de $127 millones, alcanzó una ejecución de un 99%. El Programa  </a:t>
            </a:r>
            <a:r>
              <a:rPr lang="es-CL" sz="1600" b="1" dirty="0"/>
              <a:t>Escuela de Formación Sindical</a:t>
            </a:r>
            <a:r>
              <a:rPr lang="es-CL" sz="1600" dirty="0"/>
              <a:t>, con un presupuesto de $992 millones, </a:t>
            </a:r>
            <a:r>
              <a:rPr lang="es-CL" sz="1600" dirty="0" smtClean="0"/>
              <a:t>y una aumento de recursos por $120 millones, ejecutó un 99% sus recursos.</a:t>
            </a:r>
            <a:endParaRPr lang="es-CL" sz="1600" dirty="0"/>
          </a:p>
          <a:p>
            <a:pPr marL="342900" indent="-342900" algn="just">
              <a:buFont typeface="+mj-lt"/>
              <a:buAutoNum type="arabicPeriod" startAt="8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8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1803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Diciembre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992316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2016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999954"/>
              </p:ext>
            </p:extLst>
          </p:nvPr>
        </p:nvGraphicFramePr>
        <p:xfrm>
          <a:off x="1019175" y="2104628"/>
          <a:ext cx="710565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Hoja de cálculo" r:id="rId4" imgW="7105785" imgH="2476590" progId="Excel.Sheet.8">
                  <p:embed/>
                </p:oleObj>
              </mc:Choice>
              <mc:Fallback>
                <p:oleObj name="Hoja de cálculo" r:id="rId4" imgW="7105785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9175" y="2104628"/>
                        <a:ext cx="7105650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Diciembre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2016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19573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15975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2016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808270"/>
              </p:ext>
            </p:extLst>
          </p:nvPr>
        </p:nvGraphicFramePr>
        <p:xfrm>
          <a:off x="704850" y="1697335"/>
          <a:ext cx="7734300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Hoja de cálculo" r:id="rId5" imgW="7734300" imgH="3171825" progId="Excel.Sheet.8">
                  <p:embed/>
                </p:oleObj>
              </mc:Choice>
              <mc:Fallback>
                <p:oleObj name="Hoja de cálculo" r:id="rId5" imgW="7734300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850" y="1697335"/>
                        <a:ext cx="7734300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6591" y="609329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734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37675"/>
              </p:ext>
            </p:extLst>
          </p:nvPr>
        </p:nvGraphicFramePr>
        <p:xfrm>
          <a:off x="652463" y="1563588"/>
          <a:ext cx="7839075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Hoja de cálculo" r:id="rId4" imgW="7839143" imgH="4457700" progId="Excel.Sheet.8">
                  <p:embed/>
                </p:oleObj>
              </mc:Choice>
              <mc:Fallback>
                <p:oleObj name="Hoja de cálculo" r:id="rId4" imgW="7839143" imgH="44577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2463" y="1563588"/>
                        <a:ext cx="7839075" cy="445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9000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25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4580"/>
              </p:ext>
            </p:extLst>
          </p:nvPr>
        </p:nvGraphicFramePr>
        <p:xfrm>
          <a:off x="509588" y="1695425"/>
          <a:ext cx="812482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Hoja de cálculo" r:id="rId4" imgW="8124757" imgH="3533865" progId="Excel.Sheet.8">
                  <p:embed/>
                </p:oleObj>
              </mc:Choice>
              <mc:Fallback>
                <p:oleObj name="Hoja de cálculo" r:id="rId4" imgW="8124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1695425"/>
                        <a:ext cx="8124825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73325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Diciembre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2016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807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2016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62107"/>
              </p:ext>
            </p:extLst>
          </p:nvPr>
        </p:nvGraphicFramePr>
        <p:xfrm>
          <a:off x="781050" y="1700808"/>
          <a:ext cx="7581900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Hoja de cálculo" r:id="rId4" imgW="7581900" imgH="3838485" progId="Excel.Sheet.8">
                  <p:embed/>
                </p:oleObj>
              </mc:Choice>
              <mc:Fallback>
                <p:oleObj name="Hoja de cálculo" r:id="rId4" imgW="7581900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1050" y="1700808"/>
                        <a:ext cx="7581900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1170</Words>
  <Application>Microsoft Office PowerPoint</Application>
  <PresentationFormat>Presentación en pantalla (4:3)</PresentationFormat>
  <Paragraphs>100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</vt:lpstr>
      <vt:lpstr>EJECUCIÓN PRESUPUESTARIA DE GASTOS ACUMULADA AL MES DE DICIEMBRE 2016 PARTIDA 15: MINISTERIO Del TRABAJO Y SEGURIDAD SOCIAL</vt:lpstr>
      <vt:lpstr>Ejecución Presupuestaria de Gastos Acumulada al Mes de Diciembre de 2016  Ministerio del Trabajo y Seguridad Social</vt:lpstr>
      <vt:lpstr>Ejecución Presupuestaria de Gastos Acumulada al Mes de Diciembre de 2016  Ministerio del Trabajo y Seguridad Social</vt:lpstr>
      <vt:lpstr>Ejecución Presupuestaria de Gastos Acumulada al Mes de Diciembre de 2016  Ministerio del Trabajo y Seguridad Social</vt:lpstr>
      <vt:lpstr>Ejecución Presupuestaria de Gastos Acumulada al Mes de Diciembre de 2016  Partida 15 Ministerio del Trabajo y Seguridad Social</vt:lpstr>
      <vt:lpstr>Ejecución Presupuestaria de Gastos Acumulada al Mes de Diciembre de 2016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149</cp:revision>
  <cp:lastPrinted>2016-07-04T14:42:46Z</cp:lastPrinted>
  <dcterms:created xsi:type="dcterms:W3CDTF">2016-06-23T13:38:47Z</dcterms:created>
  <dcterms:modified xsi:type="dcterms:W3CDTF">2017-04-04T14:47:52Z</dcterms:modified>
</cp:coreProperties>
</file>