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 id="2147483840" r:id="rId16"/>
    <p:sldMasterId id="2147483852" r:id="rId17"/>
  </p:sldMasterIdLst>
  <p:notesMasterIdLst>
    <p:notesMasterId r:id="rId42"/>
  </p:notesMasterIdLst>
  <p:sldIdLst>
    <p:sldId id="257" r:id="rId18"/>
    <p:sldId id="258" r:id="rId19"/>
    <p:sldId id="280" r:id="rId20"/>
    <p:sldId id="259" r:id="rId21"/>
    <p:sldId id="260" r:id="rId22"/>
    <p:sldId id="261" r:id="rId23"/>
    <p:sldId id="262" r:id="rId24"/>
    <p:sldId id="263" r:id="rId25"/>
    <p:sldId id="264" r:id="rId26"/>
    <p:sldId id="265" r:id="rId27"/>
    <p:sldId id="266" r:id="rId28"/>
    <p:sldId id="267" r:id="rId29"/>
    <p:sldId id="268" r:id="rId30"/>
    <p:sldId id="269" r:id="rId31"/>
    <p:sldId id="270" r:id="rId32"/>
    <p:sldId id="271" r:id="rId33"/>
    <p:sldId id="272" r:id="rId34"/>
    <p:sldId id="273" r:id="rId35"/>
    <p:sldId id="274" r:id="rId36"/>
    <p:sldId id="275" r:id="rId37"/>
    <p:sldId id="276" r:id="rId38"/>
    <p:sldId id="277" r:id="rId39"/>
    <p:sldId id="278" r:id="rId40"/>
    <p:sldId id="279" r:id="rId41"/>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1.xml"/><Relationship Id="rId26" Type="http://schemas.openxmlformats.org/officeDocument/2006/relationships/slide" Target="slides/slide9.xml"/><Relationship Id="rId39"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4.xml"/><Relationship Id="rId34" Type="http://schemas.openxmlformats.org/officeDocument/2006/relationships/slide" Target="slides/slide17.xml"/><Relationship Id="rId42"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8.xml"/><Relationship Id="rId33" Type="http://schemas.openxmlformats.org/officeDocument/2006/relationships/slide" Target="slides/slide16.xml"/><Relationship Id="rId38" Type="http://schemas.openxmlformats.org/officeDocument/2006/relationships/slide" Target="slides/slide21.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3.xml"/><Relationship Id="rId29" Type="http://schemas.openxmlformats.org/officeDocument/2006/relationships/slide" Target="slides/slide12.xml"/><Relationship Id="rId41"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7.xml"/><Relationship Id="rId32" Type="http://schemas.openxmlformats.org/officeDocument/2006/relationships/slide" Target="slides/slide15.xml"/><Relationship Id="rId37" Type="http://schemas.openxmlformats.org/officeDocument/2006/relationships/slide" Target="slides/slide20.xml"/><Relationship Id="rId40" Type="http://schemas.openxmlformats.org/officeDocument/2006/relationships/slide" Target="slides/slide23.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6.xml"/><Relationship Id="rId28" Type="http://schemas.openxmlformats.org/officeDocument/2006/relationships/slide" Target="slides/slide11.xml"/><Relationship Id="rId36" Type="http://schemas.openxmlformats.org/officeDocument/2006/relationships/slide" Target="slides/slide19.xml"/><Relationship Id="rId10" Type="http://schemas.openxmlformats.org/officeDocument/2006/relationships/slideMaster" Target="slideMasters/slideMaster10.xml"/><Relationship Id="rId19" Type="http://schemas.openxmlformats.org/officeDocument/2006/relationships/slide" Target="slides/slide2.xml"/><Relationship Id="rId31" Type="http://schemas.openxmlformats.org/officeDocument/2006/relationships/slide" Target="slides/slide14.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5.xml"/><Relationship Id="rId27" Type="http://schemas.openxmlformats.org/officeDocument/2006/relationships/slide" Target="slides/slide10.xml"/><Relationship Id="rId30" Type="http://schemas.openxmlformats.org/officeDocument/2006/relationships/slide" Target="slides/slide13.xml"/><Relationship Id="rId35" Type="http://schemas.openxmlformats.org/officeDocument/2006/relationships/slide" Target="slides/slide18.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CL"/>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E215354C-AE9A-4CEC-87F5-59A6713CC057}" type="datetimeFigureOut">
              <a:rPr lang="es-CL" smtClean="0"/>
              <a:t>11-05-2017</a:t>
            </a:fld>
            <a:endParaRPr lang="es-CL"/>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FFF9295E-3C88-40DF-975C-0B61BCBFD959}" type="slidenum">
              <a:rPr lang="es-CL" smtClean="0"/>
              <a:t>‹Nº›</a:t>
            </a:fld>
            <a:endParaRPr lang="es-CL"/>
          </a:p>
        </p:txBody>
      </p:sp>
    </p:spTree>
    <p:extLst>
      <p:ext uri="{BB962C8B-B14F-4D97-AF65-F5344CB8AC3E}">
        <p14:creationId xmlns:p14="http://schemas.microsoft.com/office/powerpoint/2010/main" val="184700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solidFill>
                  <a:prstClr val="black"/>
                </a:solidFill>
              </a:rPr>
              <a:pPr/>
              <a:t>5</a:t>
            </a:fld>
            <a:endParaRPr lang="es-CL">
              <a:solidFill>
                <a:prstClr val="black"/>
              </a:solidFill>
            </a:endParaRPr>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12707164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6733367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538259342"/>
      </p:ext>
    </p:extLst>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86354972"/>
      </p:ext>
    </p:extLst>
  </p:cSld>
  <p:clrMapOvr>
    <a:masterClrMapping/>
  </p:clrMapOvr>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25540342"/>
      </p:ext>
    </p:extLst>
  </p:cSld>
  <p:clrMapOvr>
    <a:masterClrMapping/>
  </p:clrMapOvr>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1685903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372400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3339945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7252316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9616387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542715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3772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050173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6907161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933860722"/>
      </p:ext>
    </p:extLst>
  </p:cSld>
  <p:clrMapOvr>
    <a:masterClrMapping/>
  </p:clrMapOvr>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74453198"/>
      </p:ext>
    </p:extLst>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53466308"/>
      </p:ext>
    </p:extLst>
  </p:cSld>
  <p:clrMapOvr>
    <a:masterClrMapping/>
  </p:clrMapOvr>
  <p:timing>
    <p:tnLst>
      <p:par>
        <p:cTn id="1" dur="indefinite" restart="never" nodeType="tmRoot"/>
      </p:par>
    </p:tnLst>
  </p:timing>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7123514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4110126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9053731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4480170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6632016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65576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706110515"/>
      </p:ext>
    </p:extLst>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2759822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1172640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548955701"/>
      </p:ext>
    </p:extLst>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22858726"/>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04132335"/>
      </p:ext>
    </p:extLst>
  </p:cSld>
  <p:clrMapOvr>
    <a:masterClrMapping/>
  </p:clrMapOvr>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3179647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2341520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8833944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1325283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87152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03977333"/>
      </p:ext>
    </p:extLst>
  </p:cSld>
  <p:clrMapOvr>
    <a:masterClrMapping/>
  </p:clrMapOvr>
  <p:timing>
    <p:tnLst>
      <p:par>
        <p:cTn id="1" dur="indefinite" restart="never" nodeType="tmRoot"/>
      </p:par>
    </p:tnLst>
  </p:timing>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2611575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248865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23320457"/>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4096652811"/>
      </p:ext>
    </p:extLst>
  </p:cSld>
  <p:clrMapOvr>
    <a:masterClrMapping/>
  </p:clrMapOvr>
  <p:timing>
    <p:tnLst>
      <p:par>
        <p:cTn id="1" dur="indefinite" restart="never" nodeType="tmRoot"/>
      </p:par>
    </p:tnLst>
  </p:timing>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06513321"/>
      </p:ext>
    </p:extLst>
  </p:cSld>
  <p:clrMapOvr>
    <a:masterClrMapping/>
  </p:clrMapOvr>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32697292"/>
      </p:ext>
    </p:extLst>
  </p:cSld>
  <p:clrMapOvr>
    <a:masterClrMapping/>
  </p:clrMapOvr>
  <p:timing>
    <p:tnLst>
      <p:par>
        <p:cTn id="1" dur="indefinite" restart="never" nodeType="tmRoot"/>
      </p:par>
    </p:tnLst>
  </p:timing>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19144942"/>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61625530"/>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623270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58316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68079136"/>
      </p:ext>
    </p:extLst>
  </p:cSld>
  <p:clrMapOvr>
    <a:masterClrMapping/>
  </p:clrMapOvr>
  <p:timing>
    <p:tnLst>
      <p:par>
        <p:cTn id="1" dur="indefinite" restart="never" nodeType="tmRoot"/>
      </p:par>
    </p:tnLst>
  </p:timing>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0670927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81573173"/>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49085234"/>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9035062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4255927621"/>
      </p:ext>
    </p:extLst>
  </p:cSld>
  <p:clrMapOvr>
    <a:masterClrMapping/>
  </p:clrMapOvr>
  <p:timing>
    <p:tnLst>
      <p:par>
        <p:cTn id="1" dur="indefinite" restart="never" nodeType="tmRoot"/>
      </p:par>
    </p:tnLst>
  </p:timing>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95225782"/>
      </p:ext>
    </p:extLst>
  </p:cSld>
  <p:clrMapOvr>
    <a:masterClrMapping/>
  </p:clrMapOvr>
  <p:timing>
    <p:tnLst>
      <p:par>
        <p:cTn id="1" dur="indefinite" restart="never" nodeType="tmRoot"/>
      </p:par>
    </p:tnLst>
  </p:timing>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12714469"/>
      </p:ext>
    </p:extLst>
  </p:cSld>
  <p:clrMapOvr>
    <a:masterClrMapping/>
  </p:clrMapOvr>
  <p:timing>
    <p:tnLst>
      <p:par>
        <p:cTn id="1" dur="indefinite" restart="never" nodeType="tmRoot"/>
      </p:par>
    </p:tnLst>
  </p:timing>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91527791"/>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43879378"/>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30131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62944440"/>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5747393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9359104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58115881"/>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52125708"/>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5347178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082582953"/>
      </p:ext>
    </p:extLst>
  </p:cSld>
  <p:clrMapOvr>
    <a:masterClrMapping/>
  </p:clrMapOvr>
  <p:timing>
    <p:tnLst>
      <p:par>
        <p:cTn id="1" dur="indefinite" restart="never" nodeType="tmRoot"/>
      </p:par>
    </p:tnLst>
  </p:timing>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42701383"/>
      </p:ext>
    </p:extLst>
  </p:cSld>
  <p:clrMapOvr>
    <a:masterClrMapping/>
  </p:clrMapOvr>
  <p:timing>
    <p:tnLst>
      <p:par>
        <p:cTn id="1" dur="indefinite" restart="never" nodeType="tmRoot"/>
      </p:par>
    </p:tnLst>
  </p:timing>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21333015"/>
      </p:ext>
    </p:extLst>
  </p:cSld>
  <p:clrMapOvr>
    <a:masterClrMapping/>
  </p:clrMapOvr>
  <p:timing>
    <p:tnLst>
      <p:par>
        <p:cTn id="1" dur="indefinite" restart="never" nodeType="tmRoot"/>
      </p:par>
    </p:tnLst>
  </p:timing>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4268380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00805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5050107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3091711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35933830"/>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9354432"/>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86108928"/>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0881476"/>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97717640"/>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319085227"/>
      </p:ext>
    </p:extLst>
  </p:cSld>
  <p:clrMapOvr>
    <a:masterClrMapping/>
  </p:clrMapOvr>
  <p:timing>
    <p:tnLst>
      <p:par>
        <p:cTn id="1" dur="indefinite" restart="never" nodeType="tmRoot"/>
      </p:par>
    </p:tnLst>
  </p:timing>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53914314"/>
      </p:ext>
    </p:extLst>
  </p:cSld>
  <p:clrMapOvr>
    <a:masterClrMapping/>
  </p:clrMapOvr>
  <p:timing>
    <p:tnLst>
      <p:par>
        <p:cTn id="1" dur="indefinite" restart="never" nodeType="tmRoot"/>
      </p:par>
    </p:tnLst>
  </p:timing>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44566264"/>
      </p:ext>
    </p:extLst>
  </p:cSld>
  <p:clrMapOvr>
    <a:masterClrMapping/>
  </p:clrMapOvr>
  <p:timing>
    <p:tnLst>
      <p:par>
        <p:cTn id="1" dur="indefinite" restart="never" nodeType="tmRoot"/>
      </p:par>
    </p:tnLst>
  </p:timing>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583506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33443813"/>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6531094"/>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3564437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31917122"/>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1314074"/>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5985662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3499805"/>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01677823"/>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317640245"/>
      </p:ext>
    </p:extLst>
  </p:cSld>
  <p:clrMapOvr>
    <a:masterClrMapping/>
  </p:clrMapOvr>
  <p:timing>
    <p:tnLst>
      <p:par>
        <p:cTn id="1" dur="indefinite" restart="never" nodeType="tmRoot"/>
      </p:par>
    </p:tnLst>
  </p:timing>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27773800"/>
      </p:ext>
    </p:extLst>
  </p:cSld>
  <p:clrMapOvr>
    <a:masterClrMapping/>
  </p:clrMapOvr>
  <p:timing>
    <p:tnLst>
      <p:par>
        <p:cTn id="1" dur="indefinite" restart="never" nodeType="tmRoot"/>
      </p:par>
    </p:tnLst>
  </p:timing>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9740249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6218720"/>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00439135"/>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80412591"/>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39106609"/>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74945866"/>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30597340"/>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68747071"/>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40175134"/>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39740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8988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6298285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800345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5387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9468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72199799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7013357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3802217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601783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595820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825542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04047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7515098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7593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190025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20735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368545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420129359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4715194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148811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490417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409988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84636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154769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626603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467091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785489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299515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513785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896276872"/>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7077851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36617024"/>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161099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20692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637700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646702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345813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9558452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190640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732804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664766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749274947"/>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2944986"/>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870925459"/>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8110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7738605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2857379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0241026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90092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85347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5901124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5273189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6824460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615805001"/>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01246933"/>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112117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635298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1970039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870455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5149652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2089301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7462734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0702108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3495653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4459511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021913156"/>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306228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669154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39545198"/>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223339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8412408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8423466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2594538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6403970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094772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8161192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1564565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9246248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1157852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32955083"/>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53265481"/>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1182025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11-05-2017</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668892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11-05-2017</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5590003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11-05-2017</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7600707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2458227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9047711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867058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11-05-2017</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369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vmlDrawing" Target="../drawings/vmlDrawing10.v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5" Type="http://schemas.openxmlformats.org/officeDocument/2006/relationships/image" Target="../media/image1.png"/><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 Id="rId14" Type="http://schemas.openxmlformats.org/officeDocument/2006/relationships/oleObject" Target="../embeddings/oleObject10.bin"/></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vmlDrawing" Target="../drawings/vmlDrawing11.v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5" Type="http://schemas.openxmlformats.org/officeDocument/2006/relationships/image" Target="../media/image1.png"/><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 Id="rId14" Type="http://schemas.openxmlformats.org/officeDocument/2006/relationships/oleObject" Target="../embeddings/oleObject11.bin"/></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vmlDrawing" Target="../drawings/vmlDrawing12.v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5" Type="http://schemas.openxmlformats.org/officeDocument/2006/relationships/image" Target="../media/image1.png"/><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 Id="rId14" Type="http://schemas.openxmlformats.org/officeDocument/2006/relationships/oleObject" Target="../embeddings/oleObject12.bin"/></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vmlDrawing" Target="../drawings/vmlDrawing13.v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5" Type="http://schemas.openxmlformats.org/officeDocument/2006/relationships/image" Target="../media/image1.png"/><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4" Type="http://schemas.openxmlformats.org/officeDocument/2006/relationships/oleObject" Target="../embeddings/oleObject13.bin"/></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vmlDrawing" Target="../drawings/vmlDrawing14.v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5" Type="http://schemas.openxmlformats.org/officeDocument/2006/relationships/image" Target="../media/image1.png"/><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 Id="rId14" Type="http://schemas.openxmlformats.org/officeDocument/2006/relationships/oleObject" Target="../embeddings/oleObject14.bin"/></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vmlDrawing" Target="../drawings/vmlDrawing15.v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5" Type="http://schemas.openxmlformats.org/officeDocument/2006/relationships/image" Target="../media/image1.png"/><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 Id="rId14" Type="http://schemas.openxmlformats.org/officeDocument/2006/relationships/oleObject" Target="../embeddings/oleObject15.bin"/></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vmlDrawing" Target="../drawings/vmlDrawing16.v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5" Type="http://schemas.openxmlformats.org/officeDocument/2006/relationships/image" Target="../media/image1.png"/><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 Id="rId14" Type="http://schemas.openxmlformats.org/officeDocument/2006/relationships/oleObject" Target="../embeddings/oleObject16.bin"/></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vmlDrawing" Target="../drawings/vmlDrawing17.v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5" Type="http://schemas.openxmlformats.org/officeDocument/2006/relationships/image" Target="../media/image1.png"/><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 Id="rId14" Type="http://schemas.openxmlformats.org/officeDocument/2006/relationships/oleObject" Target="../embeddings/oleObject17.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vmlDrawing" Target="../drawings/vmlDrawing3.v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oleObject" Target="../embeddings/oleObject3.bin"/></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vmlDrawing" Target="../drawings/vmlDrawing4.v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1.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oleObject" Target="../embeddings/oleObject4.bin"/></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vmlDrawing" Target="../drawings/vmlDrawing5.v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1.pn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oleObject" Target="../embeddings/oleObject5.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vmlDrawing" Target="../drawings/vmlDrawing6.v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1.png"/><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oleObject" Target="../embeddings/oleObject6.bin"/></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vmlDrawing" Target="../drawings/vmlDrawing7.v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5" Type="http://schemas.openxmlformats.org/officeDocument/2006/relationships/image" Target="../media/image1.png"/><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oleObject" Target="../embeddings/oleObject7.bin"/></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vmlDrawing" Target="../drawings/vmlDrawing8.v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5" Type="http://schemas.openxmlformats.org/officeDocument/2006/relationships/image" Target="../media/image1.png"/><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oleObject" Target="../embeddings/oleObject8.bin"/></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vmlDrawing" Target="../drawings/vmlDrawing9.v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image" Target="../media/image1.png"/><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oleObject" Target="../embeddings/oleObject9.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760749096"/>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04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1651963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96064961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026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45512452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025681311"/>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128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73067357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39025666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230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52495078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4089558036"/>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333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52498308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35460814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435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75179427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354861265"/>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538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626243635"/>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07087992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640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652474343"/>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408289830"/>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1742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11320216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031409362"/>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06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6890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3462486074"/>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309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4642417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85894273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411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8740578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29060735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5141"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38717597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527012967"/>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616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90433242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75204126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718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197879398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669565363"/>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821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267884186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11-05-2017</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r>
              <a:rPr lang="es-CL" sz="700" b="1" dirty="0">
                <a:solidFill>
                  <a:srgbClr val="22519E"/>
                </a:solidFill>
                <a:effectLst>
                  <a:outerShdw blurRad="63500" dist="50800" dir="13500000" sx="0" sy="0">
                    <a:srgbClr val="000000">
                      <a:alpha val="50000"/>
                    </a:srgbClr>
                  </a:outerShdw>
                </a:effectLst>
                <a:latin typeface="Andalus"/>
                <a:ea typeface="Times New Roman"/>
              </a:rPr>
              <a:t>    </a:t>
            </a:r>
            <a:r>
              <a:rPr lang="es-CL" sz="7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824373484"/>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923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a:tabLst>
                <a:tab pos="2806065" algn="ctr"/>
                <a:tab pos="5612130" algn="r"/>
              </a:tabLst>
              <a:defRPr/>
            </a:pPr>
            <a:r>
              <a:rPr lang="es-CL" sz="240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79450047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18.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AL MES DE </a:t>
            </a:r>
            <a:r>
              <a:rPr lang="es-CL" sz="2400" b="1" dirty="0" smtClean="0">
                <a:latin typeface="+mn-lt"/>
              </a:rPr>
              <a:t>DICIEMBRE </a:t>
            </a:r>
            <a:r>
              <a:rPr lang="es-CL" sz="2400" b="1" dirty="0" smtClean="0">
                <a:latin typeface="+mn-lt"/>
              </a:rPr>
              <a:t>DE 2016</a:t>
            </a:r>
            <a:br>
              <a:rPr lang="es-CL" sz="2400" b="1" dirty="0" smtClean="0">
                <a:latin typeface="+mn-lt"/>
              </a:rPr>
            </a:br>
            <a:r>
              <a:rPr lang="es-CL" sz="2400" b="1" dirty="0" smtClean="0">
                <a:latin typeface="+mn-lt"/>
              </a:rPr>
              <a:t>PARTIDA 13:</a:t>
            </a:r>
            <a:br>
              <a:rPr lang="es-CL" sz="2400" b="1" dirty="0" smtClean="0">
                <a:latin typeface="+mn-lt"/>
              </a:rPr>
            </a:br>
            <a:r>
              <a:rPr lang="es-CL" sz="2400" b="1" dirty="0" smtClean="0">
                <a:latin typeface="+mn-lt"/>
              </a:rPr>
              <a:t>MINISTERIO DE AGRICULTURA</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a:solidFill>
                  <a:prstClr val="black"/>
                </a:solidFill>
              </a:rPr>
              <a:t>Valparaíso, </a:t>
            </a:r>
            <a:r>
              <a:rPr lang="es-CL" b="1" dirty="0" smtClean="0">
                <a:solidFill>
                  <a:prstClr val="black"/>
                </a:solidFill>
              </a:rPr>
              <a:t>marzo </a:t>
            </a:r>
            <a:r>
              <a:rPr lang="es-CL" b="1" dirty="0" smtClean="0">
                <a:solidFill>
                  <a:prstClr val="black"/>
                </a:solidFill>
              </a:rPr>
              <a:t>2017</a:t>
            </a:r>
            <a:endParaRPr lang="es-CL" b="1" dirty="0">
              <a:solidFill>
                <a:prstClr val="black"/>
              </a:solidFill>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sp>
        <p:nvSpPr>
          <p:cNvPr id="5" name="4 CuadroTexto"/>
          <p:cNvSpPr txBox="1"/>
          <p:nvPr/>
        </p:nvSpPr>
        <p:spPr>
          <a:xfrm>
            <a:off x="1844875" y="1064930"/>
            <a:ext cx="3771241" cy="349955"/>
          </a:xfrm>
          <a:prstGeom prst="rect">
            <a:avLst/>
          </a:prstGeom>
          <a:noFill/>
        </p:spPr>
        <p:txBody>
          <a:bodyPr wrap="square" rtlCol="0">
            <a:noAutofit/>
          </a:bodyPr>
          <a:lstStyle/>
          <a:p>
            <a:r>
              <a:rPr lang="es-CL" sz="1200" b="1" dirty="0">
                <a:solidFill>
                  <a:srgbClr val="22519E"/>
                </a:solidFill>
                <a:effectLst>
                  <a:outerShdw blurRad="63500" dist="50800" dir="13500000" sx="0" sy="0">
                    <a:srgbClr val="000000">
                      <a:alpha val="50000"/>
                    </a:srgbClr>
                  </a:outerShdw>
                </a:effectLst>
                <a:latin typeface="Andalus"/>
                <a:ea typeface="Times New Roman"/>
              </a:rPr>
              <a:t>    </a:t>
            </a:r>
            <a:r>
              <a:rPr lang="es-CL" sz="1200" b="1"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84940499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18453"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a:tabLst>
                <a:tab pos="2806065" algn="ctr"/>
                <a:tab pos="5612130" algn="r"/>
              </a:tabLst>
              <a:defRPr/>
            </a:pPr>
            <a:r>
              <a:rPr lang="es-CL" sz="4000" b="1" dirty="0">
                <a:solidFill>
                  <a:srgbClr val="943634"/>
                </a:solidFill>
                <a:latin typeface="Andalus" pitchFamily="18" charset="-78"/>
                <a:ea typeface="Times New Roman"/>
                <a:cs typeface="Andalus" pitchFamily="18" charset="-78"/>
              </a:rPr>
              <a:t>U</a:t>
            </a:r>
            <a:r>
              <a:rPr lang="es-CL" sz="1600" b="1" dirty="0">
                <a:solidFill>
                  <a:srgbClr val="943634"/>
                </a:solidFill>
                <a:latin typeface="Andalus" pitchFamily="18" charset="-78"/>
                <a:ea typeface="Times New Roman"/>
                <a:cs typeface="Andalus" pitchFamily="18" charset="-78"/>
              </a:rPr>
              <a:t>NIDAD DE ASESORÍA PRESUPUESTARIA</a:t>
            </a:r>
            <a:endParaRPr lang="es-CL" sz="1400" dirty="0">
              <a:solidFill>
                <a:prstClr val="black"/>
              </a:solidFill>
              <a:latin typeface="Andalus" pitchFamily="18" charset="-78"/>
              <a:ea typeface="Times New Roman"/>
              <a:cs typeface="Andalus" pitchFamily="18" charset="-78"/>
            </a:endParaRPr>
          </a:p>
        </p:txBody>
      </p:sp>
    </p:spTree>
    <p:extLst>
      <p:ext uri="{BB962C8B-B14F-4D97-AF65-F5344CB8AC3E}">
        <p14:creationId xmlns:p14="http://schemas.microsoft.com/office/powerpoint/2010/main" val="877021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72655" y="6309320"/>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10</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03,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INSTITUTO DE DESARROLLO AGROPECUARIO</a:t>
            </a:r>
          </a:p>
        </p:txBody>
      </p:sp>
      <p:sp>
        <p:nvSpPr>
          <p:cNvPr id="8" name="1 Título"/>
          <p:cNvSpPr txBox="1">
            <a:spLocks/>
          </p:cNvSpPr>
          <p:nvPr/>
        </p:nvSpPr>
        <p:spPr>
          <a:xfrm>
            <a:off x="683568" y="1273009"/>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1 de 2</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968692" y="1600201"/>
          <a:ext cx="7206615" cy="4525960"/>
        </p:xfrm>
        <a:graphic>
          <a:graphicData uri="http://schemas.openxmlformats.org/drawingml/2006/table">
            <a:tbl>
              <a:tblPr/>
              <a:tblGrid>
                <a:gridCol w="314217"/>
                <a:gridCol w="290941"/>
                <a:gridCol w="290941"/>
                <a:gridCol w="2120962"/>
                <a:gridCol w="698259"/>
                <a:gridCol w="698259"/>
                <a:gridCol w="698259"/>
                <a:gridCol w="698259"/>
                <a:gridCol w="698259"/>
                <a:gridCol w="698259"/>
              </a:tblGrid>
              <a:tr h="174635">
                <a:tc>
                  <a:txBody>
                    <a:bodyPr/>
                    <a:lstStyle/>
                    <a:p>
                      <a:pPr algn="l" fontAlgn="ctr"/>
                      <a:r>
                        <a:rPr lang="es-CL" sz="800" b="1" i="0" u="none" strike="noStrike">
                          <a:solidFill>
                            <a:srgbClr val="FFFFFF"/>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732" marR="8732" marT="873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732" marR="8732" marT="873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a:rPr>
                        <a:t>Presupuesto 2016</a:t>
                      </a:r>
                    </a:p>
                  </a:txBody>
                  <a:tcPr marL="8732" marR="8732" marT="87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a:rPr>
                        <a:t>Ejecución</a:t>
                      </a:r>
                    </a:p>
                  </a:txBody>
                  <a:tcPr marL="8732" marR="8732" marT="87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79416">
                <a:tc>
                  <a:txBody>
                    <a:bodyPr/>
                    <a:lstStyle/>
                    <a:p>
                      <a:pPr algn="l" fontAlgn="ctr"/>
                      <a:r>
                        <a:rPr lang="es-CL" sz="800" b="1" i="0" u="none" strike="noStrike">
                          <a:solidFill>
                            <a:srgbClr val="FFFFFF"/>
                          </a:solidFill>
                          <a:effectLst/>
                          <a:latin typeface="Calibri"/>
                        </a:rPr>
                        <a:t>Subt.</a:t>
                      </a:r>
                    </a:p>
                  </a:txBody>
                  <a:tcPr marL="8732" marR="8732" marT="873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Ítem</a:t>
                      </a:r>
                    </a:p>
                  </a:txBody>
                  <a:tcPr marL="8732" marR="8732" marT="873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Asig.</a:t>
                      </a:r>
                    </a:p>
                  </a:txBody>
                  <a:tcPr marL="8732" marR="8732" marT="873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Clasificación Económica</a:t>
                      </a:r>
                    </a:p>
                  </a:txBody>
                  <a:tcPr marL="8732" marR="8732" marT="873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Ley 2016</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Vigente</a:t>
                      </a:r>
                    </a:p>
                  </a:txBody>
                  <a:tcPr marL="8732" marR="8732" marT="87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Variación</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Ejecución Acumulada</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Ley 2016</a:t>
                      </a:r>
                    </a:p>
                  </a:txBody>
                  <a:tcPr marL="8732" marR="8732" marT="87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Ppto. Vigente</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68232">
                <a:tc>
                  <a:txBody>
                    <a:bodyPr/>
                    <a:lstStyle/>
                    <a:p>
                      <a:pPr algn="l" fontAlgn="ctr"/>
                      <a:r>
                        <a:rPr lang="es-CL" sz="10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a:rPr>
                        <a:t> </a:t>
                      </a:r>
                    </a:p>
                  </a:txBody>
                  <a:tcPr marL="8732" marR="8732" marT="87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a:rPr>
                        <a:t> </a:t>
                      </a:r>
                    </a:p>
                  </a:txBody>
                  <a:tcPr marL="8732" marR="8732" marT="87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261.118.658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264.124.469 </a:t>
                      </a:r>
                    </a:p>
                  </a:txBody>
                  <a:tcPr marL="8732" marR="8732" marT="87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3.005.811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262.571.597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100,6%</a:t>
                      </a:r>
                    </a:p>
                  </a:txBody>
                  <a:tcPr marL="8732" marR="8732" marT="87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99,4%</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8232">
                <a:tc>
                  <a:txBody>
                    <a:bodyPr/>
                    <a:lstStyle/>
                    <a:p>
                      <a:pPr algn="ctr" fontAlgn="ctr"/>
                      <a:r>
                        <a:rPr lang="es-CL" sz="800" b="1" i="0" u="none" strike="noStrike">
                          <a:solidFill>
                            <a:srgbClr val="000000"/>
                          </a:solidFill>
                          <a:effectLst/>
                          <a:latin typeface="Calibri"/>
                        </a:rPr>
                        <a:t>21</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 EN PERSONAL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ctr"/>
                      <a:r>
                        <a:rPr lang="es-CL" sz="800" b="1" i="0" u="none" strike="noStrike">
                          <a:solidFill>
                            <a:srgbClr val="FFFFFF"/>
                          </a:solidFill>
                          <a:effectLst/>
                          <a:latin typeface="Calibri"/>
                        </a:rPr>
                        <a:t>36.736.782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39.251.027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2.514.245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38.771.169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105,5%</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98,8%</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8232">
                <a:tc>
                  <a:txBody>
                    <a:bodyPr/>
                    <a:lstStyle/>
                    <a:p>
                      <a:pPr algn="ctr" fontAlgn="ctr"/>
                      <a:r>
                        <a:rPr lang="es-CL" sz="800" b="1" i="0" u="none" strike="noStrike">
                          <a:solidFill>
                            <a:srgbClr val="000000"/>
                          </a:solidFill>
                          <a:effectLst/>
                          <a:latin typeface="Calibri"/>
                        </a:rPr>
                        <a:t>22</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BIENES Y SERVICIOS DE CONSUMO                                                   </a:t>
                      </a:r>
                    </a:p>
                  </a:txBody>
                  <a:tcPr marL="8732" marR="8732" marT="8732" marB="0" anchor="ctr">
                    <a:lnL>
                      <a:noFill/>
                    </a:lnL>
                    <a:lnR w="6350" cap="flat" cmpd="sng" algn="ctr">
                      <a:solidFill>
                        <a:srgbClr val="000000"/>
                      </a:solidFill>
                      <a:prstDash val="solid"/>
                      <a:round/>
                      <a:headEnd type="none" w="med" len="med"/>
                      <a:tailEnd type="none" w="med" len="med"/>
                    </a:lnR>
                    <a:lnT>
                      <a:noFill/>
                    </a:lnT>
                    <a:lnB>
                      <a:noFill/>
                    </a:lnB>
                    <a:solidFill>
                      <a:srgbClr val="DCE6F1"/>
                    </a:solidFill>
                  </a:tcPr>
                </a:tc>
                <a:tc>
                  <a:txBody>
                    <a:bodyPr/>
                    <a:lstStyle/>
                    <a:p>
                      <a:pPr algn="r" fontAlgn="ctr"/>
                      <a:r>
                        <a:rPr lang="es-CL" sz="800" b="1" i="0" u="none" strike="noStrike">
                          <a:solidFill>
                            <a:srgbClr val="FFFFFF"/>
                          </a:solidFill>
                          <a:effectLst/>
                          <a:latin typeface="Calibri"/>
                        </a:rPr>
                        <a:t>7.344.455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7.578.247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233.792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7.571.890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103,1%</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99,9%</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800" b="1" i="0" u="none" strike="noStrike">
                          <a:solidFill>
                            <a:srgbClr val="000000"/>
                          </a:solidFill>
                          <a:effectLst/>
                          <a:latin typeface="Calibri"/>
                        </a:rPr>
                        <a:t>23</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PRESTACIONES DE SEGURIDAD SOCIAL                                                </a:t>
                      </a:r>
                    </a:p>
                  </a:txBody>
                  <a:tcPr marL="8732" marR="8732" marT="8732"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681.193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681.183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681.153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6811530,0%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Previsionales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7.815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7.815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7.775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Sociales del Empleador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673.378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673.368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673.378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6733780,0%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100,0%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8232">
                <a:tc>
                  <a:txBody>
                    <a:bodyPr/>
                    <a:lstStyle/>
                    <a:p>
                      <a:pPr algn="ctr" fontAlgn="ctr"/>
                      <a:r>
                        <a:rPr lang="es-CL" sz="800" b="1" i="0" u="none" strike="noStrike">
                          <a:solidFill>
                            <a:srgbClr val="000000"/>
                          </a:solidFill>
                          <a:effectLst/>
                          <a:latin typeface="Calibri"/>
                        </a:rPr>
                        <a:t>24</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TRANSFERENCIAS CORRIENTES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75.935.006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73.179.173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-2.755.833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72.944.419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96,1%</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 Sector Privado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75.931.856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73.176.023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-2.755.833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72.941.269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96,1%</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99,7%</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386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Apoyo a la Contratación del Seguro Agrícola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917.707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1.187.735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270.028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1.185.674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129,2%</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99,8%</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389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Sistema de Incentivos Ley N° 20.412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20.899.449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18.754.359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-2.145.090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18.737.441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89,7%</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404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Emergencias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1.000.010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1.000.010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996.132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99,6%</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99,6%</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61953">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407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Servicios Desarrollo de Capacidades Productivas y Empresariales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2.089.067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2.075.934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-13.133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2.063.545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98,8%</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99,4%</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415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Servicios de Asesoría Técnica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11.419.909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11.302.616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-117.293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11.208.982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98,2%</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99,2%</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416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 de Desarrollo de Acción Local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17.891.073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19.088.301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1.197.228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19.071.561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106,6%</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99,9%</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417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Convenio INDAP-PRODEMU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1.449.019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1.449.019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1.449.019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418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 de Desarrollo Territorial Indígena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16.438.709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15.126.737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-1.311.972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15.124.662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92,0%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61953">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419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Desarrollo Integral de Pequeños Productores Campesinos del Secano-PADIS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609.612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609.612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609.606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420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Alianzas Productivas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3.217.301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2.581.700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-635.601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2.494.647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77,5%</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96,6%</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07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 Organismos Internacionales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3.150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3.150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3.150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61953">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001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Asociación Latinoamericana de Instituciones Financieras para el Desarrollo - ALIDE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3.150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3.150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3.150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8232">
                <a:tc>
                  <a:txBody>
                    <a:bodyPr/>
                    <a:lstStyle/>
                    <a:p>
                      <a:pPr algn="ctr" fontAlgn="ctr"/>
                      <a:r>
                        <a:rPr lang="es-CL" sz="800" b="1" i="0" u="none" strike="noStrike">
                          <a:solidFill>
                            <a:srgbClr val="000000"/>
                          </a:solidFill>
                          <a:effectLst/>
                          <a:latin typeface="Calibri"/>
                        </a:rPr>
                        <a:t>25</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INTEGROS AL FISCO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10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74635">
                <a:tc>
                  <a:txBody>
                    <a:bodyPr/>
                    <a:lstStyle/>
                    <a:p>
                      <a:pPr algn="ctr" fontAlgn="ctr"/>
                      <a:r>
                        <a:rPr lang="es-CL" sz="700" b="0" i="0" u="none" strike="noStrike">
                          <a:solidFill>
                            <a:srgbClr val="000000"/>
                          </a:solidFill>
                          <a:effectLst/>
                          <a:latin typeface="Calibri"/>
                        </a:rPr>
                        <a:t>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Impuestos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 </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732" marR="8732" marT="873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8732" marR="8732" marT="873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a:rPr>
                        <a:t>0,0%</a:t>
                      </a:r>
                    </a:p>
                  </a:txBody>
                  <a:tcPr marL="8732" marR="8732" marT="873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349860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672655" y="6309320"/>
            <a:ext cx="8014371" cy="288032"/>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11</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03,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INSTITUTO DE DESARROLLO AGROPECUARIO</a:t>
            </a:r>
          </a:p>
        </p:txBody>
      </p:sp>
      <p:sp>
        <p:nvSpPr>
          <p:cNvPr id="8" name="1 Título"/>
          <p:cNvSpPr txBox="1">
            <a:spLocks/>
          </p:cNvSpPr>
          <p:nvPr/>
        </p:nvSpPr>
        <p:spPr>
          <a:xfrm>
            <a:off x="683568" y="1201327"/>
            <a:ext cx="7910408"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2 de 2</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1512847" y="1600196"/>
          <a:ext cx="6118305" cy="4525972"/>
        </p:xfrm>
        <a:graphic>
          <a:graphicData uri="http://schemas.openxmlformats.org/drawingml/2006/table">
            <a:tbl>
              <a:tblPr/>
              <a:tblGrid>
                <a:gridCol w="266765"/>
                <a:gridCol w="247005"/>
                <a:gridCol w="247005"/>
                <a:gridCol w="1800664"/>
                <a:gridCol w="592811"/>
                <a:gridCol w="592811"/>
                <a:gridCol w="592811"/>
                <a:gridCol w="592811"/>
                <a:gridCol w="592811"/>
                <a:gridCol w="592811"/>
              </a:tblGrid>
              <a:tr h="142826">
                <a:tc>
                  <a:txBody>
                    <a:bodyPr/>
                    <a:lstStyle/>
                    <a:p>
                      <a:pPr algn="l" fontAlgn="ctr"/>
                      <a:r>
                        <a:rPr lang="es-CL" sz="700" b="1" i="0" u="none" strike="noStrike">
                          <a:solidFill>
                            <a:srgbClr val="FFFFFF"/>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13" marR="7413" marT="741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13" marR="7413" marT="741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a:rPr>
                        <a:t>Presupuesto 2016</a:t>
                      </a:r>
                    </a:p>
                  </a:txBody>
                  <a:tcPr marL="7413" marR="7413" marT="7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a:rPr>
                        <a:t>Ejecución</a:t>
                      </a:r>
                    </a:p>
                  </a:txBody>
                  <a:tcPr marL="7413" marR="7413" marT="74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37220">
                <a:tc>
                  <a:txBody>
                    <a:bodyPr/>
                    <a:lstStyle/>
                    <a:p>
                      <a:pPr algn="l" fontAlgn="ctr"/>
                      <a:r>
                        <a:rPr lang="es-CL" sz="700" b="1" i="0" u="none" strike="noStrike">
                          <a:solidFill>
                            <a:srgbClr val="FFFFFF"/>
                          </a:solidFill>
                          <a:effectLst/>
                          <a:latin typeface="Calibri"/>
                        </a:rPr>
                        <a:t>Subt.</a:t>
                      </a:r>
                    </a:p>
                  </a:txBody>
                  <a:tcPr marL="7413" marR="7413" marT="741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Ítem</a:t>
                      </a:r>
                    </a:p>
                  </a:txBody>
                  <a:tcPr marL="7413" marR="7413" marT="741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Asig.</a:t>
                      </a:r>
                    </a:p>
                  </a:txBody>
                  <a:tcPr marL="7413" marR="7413" marT="741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Clasificación Económica</a:t>
                      </a:r>
                    </a:p>
                  </a:txBody>
                  <a:tcPr marL="7413" marR="7413" marT="741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Ley 2016</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Vigente</a:t>
                      </a:r>
                    </a:p>
                  </a:txBody>
                  <a:tcPr marL="7413" marR="7413" marT="741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Variación</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Ejecución Acumulada</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Ley 2016</a:t>
                      </a:r>
                    </a:p>
                  </a:txBody>
                  <a:tcPr marL="7413" marR="7413" marT="741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Ppto. Vigente</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42826">
                <a:tc>
                  <a:txBody>
                    <a:bodyPr/>
                    <a:lstStyle/>
                    <a:p>
                      <a:pPr algn="ctr" fontAlgn="ctr"/>
                      <a:r>
                        <a:rPr lang="es-CL" sz="700" b="1" i="0" u="none" strike="noStrike">
                          <a:solidFill>
                            <a:srgbClr val="000000"/>
                          </a:solidFill>
                          <a:effectLst/>
                          <a:latin typeface="Calibri"/>
                        </a:rPr>
                        <a:t>26</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OTROS GASTOS CORRIENTES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12.808 </a:t>
                      </a:r>
                    </a:p>
                  </a:txBody>
                  <a:tcPr marL="7413" marR="7413" marT="741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12.798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12.807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128070,0%</a:t>
                      </a:r>
                    </a:p>
                  </a:txBody>
                  <a:tcPr marL="7413" marR="7413" marT="741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01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Devoluciones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1.549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1.549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1.548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22394">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02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Compensaciones por Daños a Terceros y/o a la Propiedad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11.259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11.249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11.259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112590,0%</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700" b="1" i="0" u="none" strike="noStrike">
                          <a:solidFill>
                            <a:srgbClr val="000000"/>
                          </a:solidFill>
                          <a:effectLst/>
                          <a:latin typeface="Calibri"/>
                        </a:rPr>
                        <a:t>29</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1"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ADQUISICIÓN DE ACTIVOS NO FINANCIEROS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691.629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844.577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152.948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842.491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121,8%</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99,8%</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04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Mobiliario y Otros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4.914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4.914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4.910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05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Máquinas y Equipos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1.215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1.215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1.149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94,6%</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1"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06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Equipos Informáticos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146.819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146.819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145.257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98,9%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07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Programas Informáticos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691.629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691.629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691.175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700" b="1" i="0" u="none" strike="noStrike">
                          <a:solidFill>
                            <a:srgbClr val="000000"/>
                          </a:solidFill>
                          <a:effectLst/>
                          <a:latin typeface="Calibri"/>
                        </a:rPr>
                        <a:t>31</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INICIATIVAS DE INVERSIÓN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125.873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221.657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95.784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219.116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174,1%</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98,9%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02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Proyectos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125.873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221.657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95.784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219.116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174,1%</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98,9%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700" b="1" i="0" u="none" strike="noStrike">
                          <a:solidFill>
                            <a:srgbClr val="000000"/>
                          </a:solidFill>
                          <a:effectLst/>
                          <a:latin typeface="Calibri"/>
                        </a:rPr>
                        <a:t>32</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PRÉSTAMOS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76.032.045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76.062.905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30.860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75.449.974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99,2%</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99,2%</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04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De Fomento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76.032.045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76.062.905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30.860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75.449.974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99,2%</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99,2%</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004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Corto Plazo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51.725.636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52.495.636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770.000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52.425.917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101,4%</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005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Largo Plazo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22.168.129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22.498.129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330.000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22.413.423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101,1%</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99,6%</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006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Fondo Rotatorio - Ley 18.450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2.138.280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1.069.140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-1.069.140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610.634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28,6%</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57,1%</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700" b="1" i="0" u="none" strike="noStrike">
                          <a:solidFill>
                            <a:srgbClr val="000000"/>
                          </a:solidFill>
                          <a:effectLst/>
                          <a:latin typeface="Calibri"/>
                        </a:rPr>
                        <a:t>33</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1"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TRANSFERENCIAS DE CAPITAL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64.252.828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63.933.616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-319.212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63.901.659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99,5%</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01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Al Sector Privado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64.252.828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63.933.616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-319.212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63.901.659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99,5%</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001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Riego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13.396.238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13.333.150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-63.088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13.326.836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99,5%</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002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Programa Desarrollo Inversiones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10.365.814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10.291.555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-74.259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10.284.401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99,2%</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006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Programa de Desarrollo de Acción Local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20.623.712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20.558.235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-65.477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20.545.064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99,6%</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007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Programa de Desarrollo Territorial Indígena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12.937.460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12.906.409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-31.051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12.904.821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99,7%</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008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Praderas Suplementarias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4.291.669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4.263.834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-27.835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4.261.092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99,3%</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009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Alianzas Productivas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1.349.021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1.296.421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-52.600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1.295.432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96,0%</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99,9%</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010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Convenio INDAP-PRODEMU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679.862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674.960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-4.902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674.960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99,3%</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22394">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011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Desarrollo Integral de Pequeños Productores Campesinos del Secano-PADIS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609.052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609.052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0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609.053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100,0%</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700" b="1" i="0" u="none" strike="noStrike">
                          <a:solidFill>
                            <a:srgbClr val="000000"/>
                          </a:solidFill>
                          <a:effectLst/>
                          <a:latin typeface="Calibri"/>
                        </a:rPr>
                        <a:t>34</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SERVICIO DE LA DEUDA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2.359.256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2.359.246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2.176.919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21769190,0%</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92,3%</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48263">
                <a:tc>
                  <a:txBody>
                    <a:bodyPr/>
                    <a:lstStyle/>
                    <a:p>
                      <a:pPr algn="ctr" fontAlgn="ctr"/>
                      <a:r>
                        <a:rPr lang="es-CL" sz="600" b="0" i="0" u="none" strike="noStrike">
                          <a:solidFill>
                            <a:srgbClr val="000000"/>
                          </a:solidFill>
                          <a:effectLst/>
                          <a:latin typeface="Calibri"/>
                        </a:rPr>
                        <a:t>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07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600" b="0" i="0" u="none" strike="noStrike">
                          <a:solidFill>
                            <a:srgbClr val="000000"/>
                          </a:solidFill>
                          <a:effectLst/>
                          <a:latin typeface="Calibri"/>
                        </a:rPr>
                        <a:t>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600" b="0" i="0" u="none" strike="noStrike">
                          <a:solidFill>
                            <a:srgbClr val="000000"/>
                          </a:solidFill>
                          <a:effectLst/>
                          <a:latin typeface="Calibri"/>
                        </a:rPr>
                        <a:t>Deuda Flotante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FFFFFF"/>
                          </a:solidFill>
                          <a:effectLst/>
                          <a:latin typeface="Calibri"/>
                        </a:rPr>
                        <a:t>10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600" b="0" i="0" u="none" strike="noStrike">
                          <a:solidFill>
                            <a:srgbClr val="000000"/>
                          </a:solidFill>
                          <a:effectLst/>
                          <a:latin typeface="Calibri"/>
                        </a:rPr>
                        <a:t>2.359.256 </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2.359.246 </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2.176.919 </a:t>
                      </a:r>
                    </a:p>
                  </a:txBody>
                  <a:tcPr marL="7413" marR="7413" marT="741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a:solidFill>
                            <a:srgbClr val="000000"/>
                          </a:solidFill>
                          <a:effectLst/>
                          <a:latin typeface="Calibri"/>
                        </a:rPr>
                        <a:t>21769190,0%</a:t>
                      </a:r>
                    </a:p>
                  </a:txBody>
                  <a:tcPr marL="7413" marR="7413" marT="741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600" b="0" i="0" u="none" strike="noStrike" dirty="0">
                          <a:solidFill>
                            <a:srgbClr val="000000"/>
                          </a:solidFill>
                          <a:effectLst/>
                          <a:latin typeface="Calibri"/>
                        </a:rPr>
                        <a:t>92,3%</a:t>
                      </a:r>
                    </a:p>
                  </a:txBody>
                  <a:tcPr marL="7413" marR="7413" marT="741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145454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1063798" y="6414636"/>
            <a:ext cx="6849554" cy="239391"/>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12</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SERVICIO AGRÍCOLA Y GANADERO</a:t>
            </a:r>
          </a:p>
        </p:txBody>
      </p:sp>
      <p:sp>
        <p:nvSpPr>
          <p:cNvPr id="8" name="1 Título"/>
          <p:cNvSpPr txBox="1">
            <a:spLocks/>
          </p:cNvSpPr>
          <p:nvPr/>
        </p:nvSpPr>
        <p:spPr>
          <a:xfrm>
            <a:off x="820935" y="1182324"/>
            <a:ext cx="6849554" cy="35688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1280880" y="1600204"/>
          <a:ext cx="6582240" cy="4525955"/>
        </p:xfrm>
        <a:graphic>
          <a:graphicData uri="http://schemas.openxmlformats.org/drawingml/2006/table">
            <a:tbl>
              <a:tblPr/>
              <a:tblGrid>
                <a:gridCol w="289801"/>
                <a:gridCol w="268335"/>
                <a:gridCol w="268335"/>
                <a:gridCol w="1891757"/>
                <a:gridCol w="644002"/>
                <a:gridCol w="644002"/>
                <a:gridCol w="644002"/>
                <a:gridCol w="644002"/>
                <a:gridCol w="644002"/>
                <a:gridCol w="644002"/>
              </a:tblGrid>
              <a:tr h="161066">
                <a:tc>
                  <a:txBody>
                    <a:bodyPr/>
                    <a:lstStyle/>
                    <a:p>
                      <a:pPr algn="l" fontAlgn="ctr"/>
                      <a:r>
                        <a:rPr lang="es-CL" sz="800" b="1" i="0" u="none" strike="noStrike">
                          <a:solidFill>
                            <a:srgbClr val="FFFFFF"/>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053" marR="8053" marT="805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053" marR="8053" marT="805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a:rPr>
                        <a:t>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a:rPr>
                        <a:t>Presupuesto 2016</a:t>
                      </a:r>
                    </a:p>
                  </a:txBody>
                  <a:tcPr marL="8053" marR="8053" marT="8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a:rPr>
                        <a:t>Ejecución</a:t>
                      </a:r>
                    </a:p>
                  </a:txBody>
                  <a:tcPr marL="8053" marR="8053" marT="8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57706">
                <a:tc>
                  <a:txBody>
                    <a:bodyPr/>
                    <a:lstStyle/>
                    <a:p>
                      <a:pPr algn="l" fontAlgn="ctr"/>
                      <a:r>
                        <a:rPr lang="es-CL" sz="800" b="1" i="0" u="none" strike="noStrike">
                          <a:solidFill>
                            <a:srgbClr val="FFFFFF"/>
                          </a:solidFill>
                          <a:effectLst/>
                          <a:latin typeface="Calibri"/>
                        </a:rPr>
                        <a:t>Subt.</a:t>
                      </a:r>
                    </a:p>
                  </a:txBody>
                  <a:tcPr marL="8053" marR="8053" marT="805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Ítem</a:t>
                      </a:r>
                    </a:p>
                  </a:txBody>
                  <a:tcPr marL="8053" marR="8053" marT="805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Asig.</a:t>
                      </a:r>
                    </a:p>
                  </a:txBody>
                  <a:tcPr marL="8053" marR="8053" marT="805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a:rPr>
                        <a:t>Clasificación Económica</a:t>
                      </a:r>
                    </a:p>
                  </a:txBody>
                  <a:tcPr marL="8053" marR="8053" marT="805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Ley 2016</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Vigente</a:t>
                      </a:r>
                    </a:p>
                  </a:txBody>
                  <a:tcPr marL="8053" marR="8053" marT="80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Variación</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Ejecución Acumulada</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Ley 2016</a:t>
                      </a:r>
                    </a:p>
                  </a:txBody>
                  <a:tcPr marL="8053" marR="8053" marT="80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a:rPr>
                        <a:t>% de Ejecución Ppto. Vigente</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61066">
                <a:tc>
                  <a:txBody>
                    <a:bodyPr/>
                    <a:lstStyle/>
                    <a:p>
                      <a:pPr algn="l" fontAlgn="ctr"/>
                      <a:r>
                        <a:rPr lang="es-CL" sz="9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a:rPr>
                        <a:t> </a:t>
                      </a:r>
                    </a:p>
                  </a:txBody>
                  <a:tcPr marL="8053" marR="8053" marT="80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a:rPr>
                        <a:t> </a:t>
                      </a:r>
                    </a:p>
                  </a:txBody>
                  <a:tcPr marL="8053" marR="8053" marT="80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25.036.198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31.896.447 </a:t>
                      </a:r>
                    </a:p>
                  </a:txBody>
                  <a:tcPr marL="8053" marR="8053" marT="80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6.860.249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31.802.929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127,0%</a:t>
                      </a:r>
                    </a:p>
                  </a:txBody>
                  <a:tcPr marL="8053" marR="8053" marT="805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99,7%</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21</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GASTOS EN PERSONAL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19.533.720 </a:t>
                      </a:r>
                    </a:p>
                  </a:txBody>
                  <a:tcPr marL="8053" marR="8053" marT="8053"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21.160.626 </a:t>
                      </a:r>
                    </a:p>
                  </a:txBody>
                  <a:tcPr marL="8053" marR="8053" marT="8053"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1.626.906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21.136.306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108,2%</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99,9%</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22</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BIENES Y SERVICIOS DE CONSUMO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3.294.147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3.141.612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-152.535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3.102.400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94,2%</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98,8%</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23</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PRESTACIONES DE SEGURIDAD SOCIAL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176.225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176.215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176.224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1762240,0%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Previsionales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4.030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4.030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4.029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a:rPr>
                        <a:t>-</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Sociales del Empleador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172.195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172.185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172.195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1721950,0%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24</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TRANSFERENCIAS CORRIENTES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750.683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3.469.923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2.719.240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3.463.204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461,3%</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99,8%</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 Sector Privado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439.283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3.469.923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3.030.640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3.463.204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788,4%</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99,8%</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407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Fondo Mejoramiento Patrimonio Sanitario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439.273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7.710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-431.563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6.367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1,4%</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82,6%</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601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Emergencias Sanitarias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3.462.213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3.462.203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3.456.837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34568370,0%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99,8%</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 Otras Entidades Públicas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311.400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0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-311.400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#¡DIV/0!</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401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 de Modernización del Estado-BID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311.400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0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-311.400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#¡DIV/0!</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25</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INTEGROS AL FISCO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131.238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201.238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70.000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200.067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152,4%</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99,4%</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Impuestos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131.238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201.238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70.000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200.067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152,4%</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99,4%</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26</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OTROS GASTOS CORRIENTES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235.909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235.899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229.404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2294040,0%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97,2%</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41599">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02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Compensaciones por Daños a Terceros y/o a la Propiedad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235.909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235.899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229.404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2294040,0%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97,2%</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29</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ADQUISICIÓN DE ACTIVOS NO FINANCIEROS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946.498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2.185.706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1.239.208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2.180.455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230,4%</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99,8%</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Vehículos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1.256.700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1.256.700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1.256.601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04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Mobiliario y Otros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46.710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952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-45.758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849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1,8%</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89,2%</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06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Equipos Informáticos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160.890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189.156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28.266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188.255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117,0%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99,5%</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07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Programas Informáticos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738.898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738.898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734.750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99,4%</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99,4%</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31</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INICIATIVAS DE INVERSIÓN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379.882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29.231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-350.651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18.938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5,0%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64,8%</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02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Proyectos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379.882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29.231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-350.651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18.938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5,0%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64,8%</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800" b="1" i="0" u="none" strike="noStrike">
                          <a:solidFill>
                            <a:srgbClr val="000000"/>
                          </a:solidFill>
                          <a:effectLst/>
                          <a:latin typeface="Calibri"/>
                        </a:rPr>
                        <a:t>34</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a:rPr>
                        <a:t>SERVICIO DE LA DEUDA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a:rPr>
                        <a:t>10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a:rPr>
                        <a:t>1.295.977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1.295.967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1.295.931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12959310,0%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a:rPr>
                        <a:t>100,0%</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066">
                <a:tc>
                  <a:txBody>
                    <a:bodyPr/>
                    <a:lstStyle/>
                    <a:p>
                      <a:pPr algn="ctr" fontAlgn="ctr"/>
                      <a:r>
                        <a:rPr lang="es-CL" sz="700" b="0" i="0" u="none" strike="noStrike">
                          <a:solidFill>
                            <a:srgbClr val="000000"/>
                          </a:solidFill>
                          <a:effectLst/>
                          <a:latin typeface="Calibri"/>
                        </a:rPr>
                        <a:t>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07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Deuda Flotante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1.295.977 </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1.295.967 </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1.295.931 </a:t>
                      </a:r>
                    </a:p>
                  </a:txBody>
                  <a:tcPr marL="8053" marR="8053" marT="805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12959310,0%</a:t>
                      </a:r>
                    </a:p>
                  </a:txBody>
                  <a:tcPr marL="8053" marR="8053" marT="805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a:rPr>
                        <a:t>100,0%</a:t>
                      </a:r>
                    </a:p>
                  </a:txBody>
                  <a:tcPr marL="8053" marR="8053" marT="805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409091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38337" y="5445224"/>
            <a:ext cx="751489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13</a:t>
            </a:fld>
            <a:endParaRPr lang="es-CL">
              <a:solidFill>
                <a:prstClr val="black">
                  <a:tint val="75000"/>
                </a:prstClr>
              </a:solidFill>
            </a:endParaRPr>
          </a:p>
        </p:txBody>
      </p:sp>
      <p:sp>
        <p:nvSpPr>
          <p:cNvPr id="7" name="1 Título"/>
          <p:cNvSpPr txBox="1">
            <a:spLocks/>
          </p:cNvSpPr>
          <p:nvPr/>
        </p:nvSpPr>
        <p:spPr>
          <a:xfrm>
            <a:off x="38317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04</a:t>
            </a:r>
            <a:r>
              <a:rPr lang="es-CL" sz="1800" b="1" dirty="0">
                <a:solidFill>
                  <a:prstClr val="black"/>
                </a:solidFill>
                <a:ea typeface="Verdana" pitchFamily="34" charset="0"/>
                <a:cs typeface="Verdana" pitchFamily="34" charset="0"/>
              </a:rPr>
              <a:t>:  INSPECCIONES EXPORTACIONES SILVOAGROPECUARIAS</a:t>
            </a:r>
          </a:p>
        </p:txBody>
      </p:sp>
      <p:sp>
        <p:nvSpPr>
          <p:cNvPr id="8" name="1 Título"/>
          <p:cNvSpPr txBox="1">
            <a:spLocks/>
          </p:cNvSpPr>
          <p:nvPr/>
        </p:nvSpPr>
        <p:spPr>
          <a:xfrm>
            <a:off x="838337" y="1988840"/>
            <a:ext cx="7497626"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692150" y="2864009"/>
          <a:ext cx="7759700" cy="1998345"/>
        </p:xfrm>
        <a:graphic>
          <a:graphicData uri="http://schemas.openxmlformats.org/drawingml/2006/table">
            <a:tbl>
              <a:tblPr/>
              <a:tblGrid>
                <a:gridCol w="342900"/>
                <a:gridCol w="317500"/>
                <a:gridCol w="317500"/>
                <a:gridCol w="22098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17.044.604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18.796.734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1.752.130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18.671.856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14.235.568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14.919.816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684.248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14.801.527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2.493.206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2.203.395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-289.811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2.196.905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315.820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304.840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304.742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81.587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70.607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-10.980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70.605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86,5%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234.233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234.233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234.137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1.368.683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1.368.673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1.368.682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13686820,0%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1.368.683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1.368.673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1.368.682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13686820,0%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834066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27584" y="5517232"/>
            <a:ext cx="713758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14</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05</a:t>
            </a:r>
            <a:r>
              <a:rPr lang="es-CL" sz="1800" b="1" dirty="0">
                <a:solidFill>
                  <a:prstClr val="black"/>
                </a:solidFill>
                <a:ea typeface="Verdana" pitchFamily="34" charset="0"/>
                <a:cs typeface="Verdana" pitchFamily="34" charset="0"/>
              </a:rPr>
              <a:t>: PROGRAMA DESARROLLO GANADERO </a:t>
            </a:r>
          </a:p>
        </p:txBody>
      </p:sp>
      <p:sp>
        <p:nvSpPr>
          <p:cNvPr id="8" name="1 Título"/>
          <p:cNvSpPr txBox="1">
            <a:spLocks/>
          </p:cNvSpPr>
          <p:nvPr/>
        </p:nvSpPr>
        <p:spPr>
          <a:xfrm>
            <a:off x="827584" y="1642264"/>
            <a:ext cx="7641642"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17550" y="2327116"/>
          <a:ext cx="7708900" cy="3072130"/>
        </p:xfrm>
        <a:graphic>
          <a:graphicData uri="http://schemas.openxmlformats.org/drawingml/2006/table">
            <a:tbl>
              <a:tblPr/>
              <a:tblGrid>
                <a:gridCol w="342900"/>
                <a:gridCol w="317500"/>
                <a:gridCol w="317500"/>
                <a:gridCol w="21590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14.250.354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13.960.636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-289.718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13.904.250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9.464.816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9.583.669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118.853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9.550.218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4.141.119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3.740.186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-400.933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3.722.460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443.728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86.755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-356.973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86.755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19,6%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432.170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75.197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-356.973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75.197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 Tuberculosis Bovina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432.170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75.197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-356.973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75.197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11.558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11.558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11.558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it-IT" sz="800" b="0" i="0" u="none" strike="noStrike">
                          <a:solidFill>
                            <a:srgbClr val="000000"/>
                          </a:solidFill>
                          <a:effectLst/>
                          <a:latin typeface="Calibri"/>
                        </a:rPr>
                        <a:t>Comité Veterinario Permanente del Cono Sur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11.558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11.558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11.558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200.681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134.531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-66.150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129.322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64,4%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74.041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7.891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-66.150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7.869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126.640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126.640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121.453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415.495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415.485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415.495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4154950,0%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415.495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415.485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415.495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4154950,0%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527307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13212" y="5661248"/>
            <a:ext cx="756963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15</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06</a:t>
            </a:r>
            <a:r>
              <a:rPr lang="es-CL" sz="1800" b="1" dirty="0">
                <a:solidFill>
                  <a:prstClr val="black"/>
                </a:solidFill>
                <a:ea typeface="Verdana" pitchFamily="34" charset="0"/>
                <a:cs typeface="Verdana" pitchFamily="34" charset="0"/>
              </a:rPr>
              <a:t>: VIGILANCIA Y CONTROL SILVOAGRÍCOLA</a:t>
            </a:r>
          </a:p>
        </p:txBody>
      </p:sp>
      <p:sp>
        <p:nvSpPr>
          <p:cNvPr id="8" name="1 Título"/>
          <p:cNvSpPr txBox="1">
            <a:spLocks/>
          </p:cNvSpPr>
          <p:nvPr/>
        </p:nvSpPr>
        <p:spPr>
          <a:xfrm>
            <a:off x="793905" y="1802535"/>
            <a:ext cx="7569634"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17550" y="2517616"/>
          <a:ext cx="7708900" cy="2691130"/>
        </p:xfrm>
        <a:graphic>
          <a:graphicData uri="http://schemas.openxmlformats.org/drawingml/2006/table">
            <a:tbl>
              <a:tblPr/>
              <a:tblGrid>
                <a:gridCol w="342900"/>
                <a:gridCol w="317500"/>
                <a:gridCol w="317500"/>
                <a:gridCol w="21590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27.703.230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28.482.196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778.966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28.407.109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15.614.503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16.433.146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818.643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16.395.172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11.490.715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10.907.471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-583.244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10.871.264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31.197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38.197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37.850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121,3%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31.197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38.197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37.850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121,3%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603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Comité de Sanidad Vegetal del Cono Sur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31.197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38.197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37.850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121,3%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566.805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458.983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-107.822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458.424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80,9%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8.305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8.305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7.920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558.500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450.678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-107.822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450.504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644.399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644.389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644.399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6443990,0%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644.399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644.389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644.399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6443990,0%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56250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59289" y="5805264"/>
            <a:ext cx="756963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16</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07</a:t>
            </a:r>
            <a:r>
              <a:rPr lang="es-CL" sz="1800" b="1" dirty="0">
                <a:solidFill>
                  <a:prstClr val="black"/>
                </a:solidFill>
                <a:ea typeface="Verdana" pitchFamily="34" charset="0"/>
                <a:cs typeface="Verdana" pitchFamily="34" charset="0"/>
              </a:rPr>
              <a:t>: PROGRAMA DE CONTROLES FRONTERIZOS</a:t>
            </a:r>
          </a:p>
        </p:txBody>
      </p:sp>
      <p:sp>
        <p:nvSpPr>
          <p:cNvPr id="8" name="1 Título"/>
          <p:cNvSpPr txBox="1">
            <a:spLocks/>
          </p:cNvSpPr>
          <p:nvPr/>
        </p:nvSpPr>
        <p:spPr>
          <a:xfrm>
            <a:off x="773113" y="1910085"/>
            <a:ext cx="7660896"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36600" y="2616359"/>
          <a:ext cx="7670800" cy="2493645"/>
        </p:xfrm>
        <a:graphic>
          <a:graphicData uri="http://schemas.openxmlformats.org/drawingml/2006/table">
            <a:tbl>
              <a:tblPr/>
              <a:tblGrid>
                <a:gridCol w="342900"/>
                <a:gridCol w="317500"/>
                <a:gridCol w="317500"/>
                <a:gridCol w="21209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14.130.432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14.157.059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26.627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14.114.784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11.270.258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10.871.540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-398.718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10.844.247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2.446.412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2.313.989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-132.423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2.306.693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413.752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413.752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406.066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41.574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41.574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40.961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155.246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155.246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154.848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93.420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93.420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89.489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Otros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123.512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123.512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120.768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557.778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557.768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557.778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5577780,0%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557.778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557.768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557.778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5577780,0%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667374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46891" y="5445224"/>
            <a:ext cx="7344816"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17</a:t>
            </a:fld>
            <a:endParaRPr lang="es-CL">
              <a:solidFill>
                <a:prstClr val="black">
                  <a:tint val="75000"/>
                </a:prstClr>
              </a:solidFill>
            </a:endParaRPr>
          </a:p>
        </p:txBody>
      </p:sp>
      <p:sp>
        <p:nvSpPr>
          <p:cNvPr id="7" name="1 Título"/>
          <p:cNvSpPr txBox="1">
            <a:spLocks/>
          </p:cNvSpPr>
          <p:nvPr/>
        </p:nvSpPr>
        <p:spPr>
          <a:xfrm>
            <a:off x="38317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08</a:t>
            </a:r>
            <a:r>
              <a:rPr lang="es-CL" sz="1800" b="1" dirty="0">
                <a:solidFill>
                  <a:prstClr val="black"/>
                </a:solidFill>
                <a:ea typeface="Verdana" pitchFamily="34" charset="0"/>
                <a:cs typeface="Verdana" pitchFamily="34" charset="0"/>
              </a:rPr>
              <a:t>: PROGRAMA GESTIÓN Y CONSERVACIÓN DE RECURSOS NATURALES RENOVABLES</a:t>
            </a:r>
          </a:p>
        </p:txBody>
      </p:sp>
      <p:sp>
        <p:nvSpPr>
          <p:cNvPr id="8" name="1 Título"/>
          <p:cNvSpPr txBox="1">
            <a:spLocks/>
          </p:cNvSpPr>
          <p:nvPr/>
        </p:nvSpPr>
        <p:spPr>
          <a:xfrm>
            <a:off x="827584" y="1849273"/>
            <a:ext cx="7569634"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6" name="5 Tabla"/>
          <p:cNvGraphicFramePr>
            <a:graphicFrameLocks noGrp="1"/>
          </p:cNvGraphicFramePr>
          <p:nvPr/>
        </p:nvGraphicFramePr>
        <p:xfrm>
          <a:off x="679451" y="2377281"/>
          <a:ext cx="7785098" cy="2971800"/>
        </p:xfrm>
        <a:graphic>
          <a:graphicData uri="http://schemas.openxmlformats.org/drawingml/2006/table">
            <a:tbl>
              <a:tblPr/>
              <a:tblGrid>
                <a:gridCol w="342760"/>
                <a:gridCol w="317371"/>
                <a:gridCol w="317371"/>
                <a:gridCol w="2237462"/>
                <a:gridCol w="761689"/>
                <a:gridCol w="761689"/>
                <a:gridCol w="761689"/>
                <a:gridCol w="761689"/>
                <a:gridCol w="761689"/>
                <a:gridCol w="761689"/>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18.265.220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17.660.541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-604.679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17.507.761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5.458.180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5.587.142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128.962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5.585.552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557.836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504.420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-53.416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503.338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90,2%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12.111.597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11.361.597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11.212.133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12.111.597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11.361.597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11.212.133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404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Sistema de Incentivos Ley N° 20.412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12.111.597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11.361.597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11.212.133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137.597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137.597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136.953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14.563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14.563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14.491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39.963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39.963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39.543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16.089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16.089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15.937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66.982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66.982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66.982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69.785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69.775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69.785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697850,0%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69.785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69.775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69.785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697850,0%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712977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39644" y="5661248"/>
            <a:ext cx="729786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18</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04,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09</a:t>
            </a:r>
            <a:r>
              <a:rPr lang="es-CL" sz="1800" b="1" dirty="0">
                <a:solidFill>
                  <a:prstClr val="black"/>
                </a:solidFill>
                <a:ea typeface="Verdana" pitchFamily="34" charset="0"/>
                <a:cs typeface="Verdana" pitchFamily="34" charset="0"/>
              </a:rPr>
              <a:t>: LABORATORIOS</a:t>
            </a:r>
          </a:p>
        </p:txBody>
      </p:sp>
      <p:sp>
        <p:nvSpPr>
          <p:cNvPr id="8" name="1 Título"/>
          <p:cNvSpPr txBox="1">
            <a:spLocks/>
          </p:cNvSpPr>
          <p:nvPr/>
        </p:nvSpPr>
        <p:spPr>
          <a:xfrm>
            <a:off x="814388" y="1863822"/>
            <a:ext cx="7713650" cy="38292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698499" y="2616359"/>
          <a:ext cx="7747002" cy="2493645"/>
        </p:xfrm>
        <a:graphic>
          <a:graphicData uri="http://schemas.openxmlformats.org/drawingml/2006/table">
            <a:tbl>
              <a:tblPr/>
              <a:tblGrid>
                <a:gridCol w="342760"/>
                <a:gridCol w="317370"/>
                <a:gridCol w="317370"/>
                <a:gridCol w="2199374"/>
                <a:gridCol w="761688"/>
                <a:gridCol w="761688"/>
                <a:gridCol w="761688"/>
                <a:gridCol w="761688"/>
                <a:gridCol w="761688"/>
                <a:gridCol w="761688"/>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6.304.617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6.676.945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372.328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6.672.971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4.408.465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4.611.926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203.461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4.610.286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1.770.957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1.737.177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-33.780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1.735.526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125.185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120.875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-4.310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120.192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16.037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16.037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15.667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72.660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72.660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72.347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32.178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32.178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32.178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Otros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4.310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-4.310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206.967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206.957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206.967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2069670,0%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206.967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206.957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206.967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2069670,0%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37347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11770" y="6165304"/>
            <a:ext cx="7353610"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19</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05, </a:t>
            </a:r>
            <a:r>
              <a:rPr lang="es-CL" sz="1800" b="1" dirty="0">
                <a:solidFill>
                  <a:prstClr val="black"/>
                </a:solidFill>
                <a:ea typeface="Verdana" pitchFamily="34" charset="0"/>
                <a:cs typeface="Verdana" pitchFamily="34" charset="0"/>
              </a:rPr>
              <a:t>Programa 01: CORPORACIÓN NACIONAL FORESTAL </a:t>
            </a:r>
          </a:p>
        </p:txBody>
      </p:sp>
      <p:sp>
        <p:nvSpPr>
          <p:cNvPr id="8" name="1 Título"/>
          <p:cNvSpPr txBox="1">
            <a:spLocks/>
          </p:cNvSpPr>
          <p:nvPr/>
        </p:nvSpPr>
        <p:spPr>
          <a:xfrm>
            <a:off x="784169" y="1201327"/>
            <a:ext cx="735361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28374" y="1600203"/>
          <a:ext cx="7687251" cy="4525957"/>
        </p:xfrm>
        <a:graphic>
          <a:graphicData uri="http://schemas.openxmlformats.org/drawingml/2006/table">
            <a:tbl>
              <a:tblPr/>
              <a:tblGrid>
                <a:gridCol w="338039"/>
                <a:gridCol w="312999"/>
                <a:gridCol w="312999"/>
                <a:gridCol w="2216032"/>
                <a:gridCol w="751197"/>
                <a:gridCol w="751197"/>
                <a:gridCol w="751197"/>
                <a:gridCol w="751197"/>
                <a:gridCol w="751197"/>
                <a:gridCol w="751197"/>
              </a:tblGrid>
              <a:tr h="187799">
                <a:tc>
                  <a:txBody>
                    <a:bodyPr/>
                    <a:lstStyle/>
                    <a:p>
                      <a:pPr algn="l" fontAlgn="ctr"/>
                      <a:r>
                        <a:rPr lang="es-CL" sz="900" b="1" i="0" u="none" strike="noStrike">
                          <a:solidFill>
                            <a:srgbClr val="FFFFFF"/>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390" marR="9390" marT="9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390" marR="9390" marT="9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390" marR="9390" marT="9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390" marR="9390" marT="9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0479">
                <a:tc>
                  <a:txBody>
                    <a:bodyPr/>
                    <a:lstStyle/>
                    <a:p>
                      <a:pPr algn="l" fontAlgn="ctr"/>
                      <a:r>
                        <a:rPr lang="es-CL" sz="900" b="1" i="0" u="none" strike="noStrike">
                          <a:solidFill>
                            <a:srgbClr val="FFFFFF"/>
                          </a:solidFill>
                          <a:effectLst/>
                          <a:latin typeface="Calibri"/>
                        </a:rPr>
                        <a:t>Subt.</a:t>
                      </a:r>
                    </a:p>
                  </a:txBody>
                  <a:tcPr marL="9390" marR="9390" marT="9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390" marR="9390" marT="9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390" marR="9390" marT="9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390" marR="9390" marT="9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390" marR="9390" marT="9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390" marR="9390" marT="9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7799">
                <a:tc>
                  <a:txBody>
                    <a:bodyPr/>
                    <a:lstStyle/>
                    <a:p>
                      <a:pPr algn="l" fontAlgn="ctr"/>
                      <a:r>
                        <a:rPr lang="es-CL" sz="1100" b="1"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390" marR="9390" marT="9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390" marR="9390" marT="9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18.754.542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32.623.422 </a:t>
                      </a:r>
                    </a:p>
                  </a:txBody>
                  <a:tcPr marL="9390" marR="9390" marT="9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13.868.880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32.304.995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172,3%</a:t>
                      </a:r>
                    </a:p>
                  </a:txBody>
                  <a:tcPr marL="9390" marR="9390" marT="9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99,0%</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900" b="1" i="0" u="none" strike="noStrike">
                          <a:solidFill>
                            <a:srgbClr val="000000"/>
                          </a:solidFill>
                          <a:effectLst/>
                          <a:latin typeface="Calibri"/>
                        </a:rPr>
                        <a:t>21</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13.718.763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23.409.208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9.690.445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23.327.956</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170,0%</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900" b="1" i="0" u="none" strike="noStrike">
                          <a:solidFill>
                            <a:srgbClr val="000000"/>
                          </a:solidFill>
                          <a:effectLst/>
                          <a:latin typeface="Calibri"/>
                        </a:rPr>
                        <a:t>22</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4.848.909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6.427.836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1.578.927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6.341.824</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130,8%</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98,7%</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900" b="1" i="0" u="none" strike="noStrike">
                          <a:solidFill>
                            <a:srgbClr val="000000"/>
                          </a:solidFill>
                          <a:effectLst/>
                          <a:latin typeface="Calibri"/>
                        </a:rPr>
                        <a:t>23</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1.407.279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1.407.269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1.407.269</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14072690,0%</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Previsionales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1.407.269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1.407.269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1.407.269</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Sociales del Empleador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900" b="1" i="0" u="none" strike="noStrike">
                          <a:solidFill>
                            <a:srgbClr val="000000"/>
                          </a:solidFill>
                          <a:effectLst/>
                          <a:latin typeface="Calibri"/>
                        </a:rPr>
                        <a:t>24</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14.364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14.354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14.364</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143640,0%</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14.364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14.354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14.364</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143640,0%</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006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Otras Transferencias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14.364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14.354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14.364</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143640,0%</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900" b="1" i="0" u="none" strike="noStrike">
                          <a:solidFill>
                            <a:srgbClr val="000000"/>
                          </a:solidFill>
                          <a:effectLst/>
                          <a:latin typeface="Calibri"/>
                        </a:rPr>
                        <a:t>26</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OTROS GASTOS CORRIENTES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30.250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30.250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30.250</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16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Compensaciones por Daños a Terceros y/o a la Propiedad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30.250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30.250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30.250</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900" b="1" i="0" u="none" strike="noStrike">
                          <a:solidFill>
                            <a:srgbClr val="000000"/>
                          </a:solidFill>
                          <a:effectLst/>
                          <a:latin typeface="Calibri"/>
                        </a:rPr>
                        <a:t>29</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331.980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331.980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326.782</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98,4%</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Edificios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178.000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178.000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174.972</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98,3%</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1"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47.030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47.030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45.882</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97,6%</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53.550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53.550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52.820</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98,6%</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3.400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3.400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3.247</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95,5%</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99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Otros Activos no Financieros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50.000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50.000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49.861</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99,7%</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900" b="1" i="0" u="none" strike="noStrike">
                          <a:solidFill>
                            <a:srgbClr val="000000"/>
                          </a:solidFill>
                          <a:effectLst/>
                          <a:latin typeface="Calibri"/>
                        </a:rPr>
                        <a:t>31</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186.840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186.840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40.997</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21,9%</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21,9%</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Proyectos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186.840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186.840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40.997</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21,9%</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21,9%</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900" b="1" i="0" u="none" strike="noStrike">
                          <a:solidFill>
                            <a:srgbClr val="000000"/>
                          </a:solidFill>
                          <a:effectLst/>
                          <a:latin typeface="Calibri"/>
                        </a:rPr>
                        <a:t>34</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815.665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815.655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815.553</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8155530,0%</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7799">
                <a:tc>
                  <a:txBody>
                    <a:bodyPr/>
                    <a:lstStyle/>
                    <a:p>
                      <a:pPr algn="ctr" fontAlgn="ctr"/>
                      <a:r>
                        <a:rPr lang="es-CL" sz="800" b="0" i="0" u="none" strike="noStrike">
                          <a:solidFill>
                            <a:srgbClr val="000000"/>
                          </a:solidFill>
                          <a:effectLst/>
                          <a:latin typeface="Calibri"/>
                        </a:rPr>
                        <a:t>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815.665 </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815.655 </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815.553</a:t>
                      </a:r>
                    </a:p>
                  </a:txBody>
                  <a:tcPr marL="9390" marR="9390" marT="9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8155530,0%</a:t>
                      </a:r>
                    </a:p>
                  </a:txBody>
                  <a:tcPr marL="9390" marR="9390" marT="9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390" marR="9390" marT="9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996485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Ministerio </a:t>
            </a:r>
            <a:r>
              <a:rPr lang="es-CL" sz="1800" b="1" dirty="0" smtClean="0">
                <a:solidFill>
                  <a:schemeClr val="tx1"/>
                </a:solidFill>
                <a:ea typeface="Verdana" pitchFamily="34" charset="0"/>
                <a:cs typeface="Verdana" pitchFamily="34" charset="0"/>
              </a:rPr>
              <a:t>de Agricultura</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2</a:t>
            </a:fld>
            <a:endParaRPr lang="es-CL" dirty="0">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smtClean="0">
                <a:solidFill>
                  <a:prstClr val="black"/>
                </a:solidFill>
                <a:ea typeface="Verdana" pitchFamily="34" charset="0"/>
                <a:cs typeface="Verdana" pitchFamily="34" charset="0"/>
              </a:rPr>
              <a:t>Principales hallazgos</a:t>
            </a:r>
          </a:p>
          <a:p>
            <a:pPr algn="just"/>
            <a:endParaRPr lang="es-CL" sz="1600" b="1" dirty="0" smtClean="0">
              <a:solidFill>
                <a:prstClr val="black"/>
              </a:solidFill>
              <a:ea typeface="Verdana" pitchFamily="34" charset="0"/>
              <a:cs typeface="Verdana" pitchFamily="34" charset="0"/>
            </a:endParaRPr>
          </a:p>
          <a:p>
            <a:pPr marL="342900" lvl="0" indent="-342900" algn="just">
              <a:spcBef>
                <a:spcPts val="0"/>
              </a:spcBef>
              <a:buFont typeface="+mj-lt"/>
              <a:buAutoNum type="arabicPeriod"/>
            </a:pPr>
            <a:r>
              <a:rPr lang="es-CL" sz="1600" dirty="0">
                <a:solidFill>
                  <a:prstClr val="black"/>
                </a:solidFill>
                <a:ea typeface="+mn-ea"/>
                <a:cs typeface="+mn-cs"/>
              </a:rPr>
              <a:t>La Ejecución del Ministerio, </a:t>
            </a:r>
            <a:r>
              <a:rPr lang="es-CL" sz="1600" dirty="0" smtClean="0">
                <a:solidFill>
                  <a:prstClr val="black"/>
                </a:solidFill>
                <a:ea typeface="+mn-ea"/>
                <a:cs typeface="+mn-cs"/>
              </a:rPr>
              <a:t>en el </a:t>
            </a:r>
            <a:r>
              <a:rPr lang="es-CL" sz="1600" dirty="0">
                <a:solidFill>
                  <a:prstClr val="black"/>
                </a:solidFill>
                <a:ea typeface="+mn-ea"/>
                <a:cs typeface="+mn-cs"/>
              </a:rPr>
              <a:t>mes de diciembre </a:t>
            </a:r>
            <a:r>
              <a:rPr lang="es-CL" sz="1600" dirty="0" smtClean="0">
                <a:solidFill>
                  <a:prstClr val="black"/>
                </a:solidFill>
                <a:ea typeface="+mn-ea"/>
                <a:cs typeface="+mn-cs"/>
              </a:rPr>
              <a:t>fue de</a:t>
            </a:r>
            <a:r>
              <a:rPr lang="es-CL" sz="1600" b="1" dirty="0" smtClean="0">
                <a:solidFill>
                  <a:prstClr val="black"/>
                </a:solidFill>
                <a:ea typeface="+mn-ea"/>
                <a:cs typeface="+mn-cs"/>
              </a:rPr>
              <a:t> </a:t>
            </a:r>
            <a:r>
              <a:rPr lang="es-CL" sz="1600" b="1" dirty="0">
                <a:solidFill>
                  <a:prstClr val="black"/>
                </a:solidFill>
                <a:ea typeface="+mn-ea"/>
                <a:cs typeface="+mn-cs"/>
              </a:rPr>
              <a:t>$</a:t>
            </a:r>
            <a:r>
              <a:rPr lang="es-CL" sz="1600" b="1" dirty="0" smtClean="0">
                <a:solidFill>
                  <a:prstClr val="black"/>
                </a:solidFill>
                <a:ea typeface="+mn-ea"/>
                <a:cs typeface="+mn-cs"/>
              </a:rPr>
              <a:t>77.309 millones</a:t>
            </a:r>
            <a:r>
              <a:rPr lang="es-CL" sz="1600" dirty="0">
                <a:solidFill>
                  <a:prstClr val="black"/>
                </a:solidFill>
                <a:ea typeface="+mn-ea"/>
                <a:cs typeface="+mn-cs"/>
              </a:rPr>
              <a:t>, es decir, un </a:t>
            </a:r>
            <a:r>
              <a:rPr lang="es-CL" sz="1600" dirty="0" smtClean="0">
                <a:solidFill>
                  <a:prstClr val="black"/>
                </a:solidFill>
                <a:ea typeface="+mn-ea"/>
                <a:cs typeface="+mn-cs"/>
              </a:rPr>
              <a:t>14,2% </a:t>
            </a:r>
            <a:r>
              <a:rPr lang="es-CL" sz="1600" dirty="0">
                <a:solidFill>
                  <a:prstClr val="black"/>
                </a:solidFill>
                <a:ea typeface="+mn-ea"/>
                <a:cs typeface="+mn-cs"/>
              </a:rPr>
              <a:t>respecto de la ley inicial</a:t>
            </a:r>
            <a:r>
              <a:rPr lang="es-CL" sz="1600" dirty="0" smtClean="0">
                <a:solidFill>
                  <a:prstClr val="black"/>
                </a:solidFill>
                <a:ea typeface="+mn-ea"/>
                <a:cs typeface="+mn-cs"/>
              </a:rPr>
              <a:t>.</a:t>
            </a:r>
          </a:p>
          <a:p>
            <a:pPr marL="342900" lvl="0" indent="-342900" algn="just">
              <a:spcBef>
                <a:spcPts val="0"/>
              </a:spcBef>
              <a:buFont typeface="+mj-lt"/>
              <a:buAutoNum type="arabicPeriod"/>
            </a:pPr>
            <a:endParaRPr lang="es-CL" sz="1600" dirty="0">
              <a:solidFill>
                <a:prstClr val="black"/>
              </a:solidFill>
              <a:ea typeface="+mn-ea"/>
              <a:cs typeface="+mn-cs"/>
            </a:endParaRPr>
          </a:p>
          <a:p>
            <a:pPr marL="342900" lvl="0" indent="-342900" algn="just">
              <a:spcBef>
                <a:spcPts val="0"/>
              </a:spcBef>
              <a:buFont typeface="+mj-lt"/>
              <a:buAutoNum type="arabicPeriod"/>
            </a:pPr>
            <a:r>
              <a:rPr lang="es-CL" sz="1600" dirty="0">
                <a:solidFill>
                  <a:prstClr val="black"/>
                </a:solidFill>
                <a:ea typeface="+mn-ea"/>
                <a:cs typeface="+mn-cs"/>
              </a:rPr>
              <a:t>Con ello, la ejecución acumulada ascendió a </a:t>
            </a:r>
            <a:r>
              <a:rPr lang="es-CL" sz="1600" b="1" dirty="0">
                <a:solidFill>
                  <a:prstClr val="black"/>
                </a:solidFill>
                <a:ea typeface="+mn-ea"/>
                <a:cs typeface="+mn-cs"/>
              </a:rPr>
              <a:t>$</a:t>
            </a:r>
            <a:r>
              <a:rPr lang="es-CL" sz="1600" b="1" dirty="0" smtClean="0">
                <a:solidFill>
                  <a:prstClr val="black"/>
                </a:solidFill>
                <a:ea typeface="+mn-ea"/>
                <a:cs typeface="+mn-cs"/>
              </a:rPr>
              <a:t>577.268 millones</a:t>
            </a:r>
            <a:r>
              <a:rPr lang="es-CL" sz="1600" b="1" dirty="0">
                <a:solidFill>
                  <a:prstClr val="black"/>
                </a:solidFill>
                <a:ea typeface="+mn-ea"/>
                <a:cs typeface="+mn-cs"/>
              </a:rPr>
              <a:t>, equivalente a un </a:t>
            </a:r>
            <a:r>
              <a:rPr lang="es-CL" sz="1600" b="1" dirty="0" smtClean="0">
                <a:solidFill>
                  <a:prstClr val="black"/>
                </a:solidFill>
                <a:ea typeface="+mn-ea"/>
                <a:cs typeface="+mn-cs"/>
              </a:rPr>
              <a:t>99,5%</a:t>
            </a:r>
            <a:r>
              <a:rPr lang="es-CL" sz="1600" dirty="0" smtClean="0">
                <a:solidFill>
                  <a:prstClr val="black"/>
                </a:solidFill>
                <a:ea typeface="+mn-ea"/>
                <a:cs typeface="+mn-cs"/>
              </a:rPr>
              <a:t> </a:t>
            </a:r>
            <a:r>
              <a:rPr lang="es-CL" sz="1600" dirty="0">
                <a:solidFill>
                  <a:prstClr val="black"/>
                </a:solidFill>
                <a:ea typeface="+mn-ea"/>
                <a:cs typeface="+mn-cs"/>
              </a:rPr>
              <a:t>del presupuesto vigente, pero un </a:t>
            </a:r>
            <a:r>
              <a:rPr lang="es-CL" sz="1600" b="1" dirty="0" smtClean="0">
                <a:solidFill>
                  <a:prstClr val="black"/>
                </a:solidFill>
                <a:ea typeface="+mn-ea"/>
                <a:cs typeface="+mn-cs"/>
              </a:rPr>
              <a:t>105,9</a:t>
            </a:r>
            <a:r>
              <a:rPr lang="es-CL" sz="1600" b="1" dirty="0">
                <a:solidFill>
                  <a:prstClr val="black"/>
                </a:solidFill>
                <a:ea typeface="+mn-ea"/>
                <a:cs typeface="+mn-cs"/>
              </a:rPr>
              <a:t>% de la ley aprobada</a:t>
            </a:r>
            <a:r>
              <a:rPr lang="es-CL" sz="1600" dirty="0">
                <a:solidFill>
                  <a:prstClr val="black"/>
                </a:solidFill>
                <a:ea typeface="+mn-ea"/>
                <a:cs typeface="+mn-cs"/>
              </a:rPr>
              <a:t>. </a:t>
            </a:r>
            <a:endParaRPr lang="es-CL" sz="1600" dirty="0" smtClean="0">
              <a:solidFill>
                <a:prstClr val="black"/>
              </a:solidFill>
              <a:ea typeface="+mn-ea"/>
              <a:cs typeface="+mn-cs"/>
            </a:endParaRPr>
          </a:p>
          <a:p>
            <a:pPr marL="342900" lvl="0" indent="-342900" algn="just">
              <a:spcBef>
                <a:spcPts val="0"/>
              </a:spcBef>
              <a:buFont typeface="+mj-lt"/>
              <a:buAutoNum type="arabicPeriod"/>
            </a:pPr>
            <a:endParaRPr lang="es-MX" sz="1600" dirty="0">
              <a:solidFill>
                <a:prstClr val="black"/>
              </a:solidFill>
              <a:ea typeface="+mn-ea"/>
              <a:cs typeface="+mn-cs"/>
            </a:endParaRPr>
          </a:p>
          <a:p>
            <a:pPr marL="342900" lvl="0" indent="-342900" algn="just">
              <a:spcBef>
                <a:spcPts val="0"/>
              </a:spcBef>
              <a:buFont typeface="+mj-lt"/>
              <a:buAutoNum type="arabicPeriod"/>
            </a:pPr>
            <a:r>
              <a:rPr lang="es-MX" sz="1600" dirty="0">
                <a:solidFill>
                  <a:prstClr val="black"/>
                </a:solidFill>
                <a:ea typeface="+mn-ea"/>
                <a:cs typeface="+mn-cs"/>
              </a:rPr>
              <a:t>De esta forma, la ley de presupuestos 2016 para la Partida </a:t>
            </a:r>
            <a:r>
              <a:rPr lang="es-MX" sz="1600" dirty="0" smtClean="0">
                <a:solidFill>
                  <a:prstClr val="black"/>
                </a:solidFill>
                <a:ea typeface="+mn-ea"/>
                <a:cs typeface="+mn-cs"/>
              </a:rPr>
              <a:t>13 </a:t>
            </a:r>
            <a:r>
              <a:rPr lang="es-MX" sz="1600" dirty="0">
                <a:solidFill>
                  <a:prstClr val="black"/>
                </a:solidFill>
                <a:ea typeface="+mn-ea"/>
                <a:cs typeface="+mn-cs"/>
              </a:rPr>
              <a:t>se sobre-ejecutó en $</a:t>
            </a:r>
            <a:r>
              <a:rPr lang="es-MX" sz="1600" dirty="0" smtClean="0">
                <a:solidFill>
                  <a:prstClr val="black"/>
                </a:solidFill>
                <a:ea typeface="+mn-ea"/>
                <a:cs typeface="+mn-cs"/>
              </a:rPr>
              <a:t>32.324 </a:t>
            </a:r>
            <a:r>
              <a:rPr lang="es-MX" sz="1600" dirty="0">
                <a:solidFill>
                  <a:prstClr val="black"/>
                </a:solidFill>
                <a:ea typeface="+mn-ea"/>
                <a:cs typeface="+mn-cs"/>
              </a:rPr>
              <a:t>millones, un </a:t>
            </a:r>
            <a:r>
              <a:rPr lang="es-MX" sz="1600" dirty="0" smtClean="0">
                <a:solidFill>
                  <a:prstClr val="black"/>
                </a:solidFill>
                <a:ea typeface="+mn-ea"/>
                <a:cs typeface="+mn-cs"/>
              </a:rPr>
              <a:t>5,9</a:t>
            </a:r>
            <a:r>
              <a:rPr lang="es-MX" sz="1600" dirty="0">
                <a:solidFill>
                  <a:prstClr val="black"/>
                </a:solidFill>
                <a:ea typeface="+mn-ea"/>
                <a:cs typeface="+mn-cs"/>
              </a:rPr>
              <a:t>% por sobre lo aprobado inicialmente. Sin embargo, cabe destacar que la ejecución así calculada incluye la deuda flotante, proveniente de operaciones de años anteriores. Excluyendo estas operaciones de años anteriores, la sobre ejecución alcanzaría a un </a:t>
            </a:r>
            <a:r>
              <a:rPr lang="es-MX" sz="1600" dirty="0" smtClean="0">
                <a:solidFill>
                  <a:prstClr val="black"/>
                </a:solidFill>
                <a:ea typeface="+mn-ea"/>
                <a:cs typeface="+mn-cs"/>
              </a:rPr>
              <a:t>$21,619 millones</a:t>
            </a:r>
            <a:r>
              <a:rPr lang="es-MX" sz="1600" dirty="0">
                <a:solidFill>
                  <a:prstClr val="black"/>
                </a:solidFill>
                <a:ea typeface="+mn-ea"/>
                <a:cs typeface="+mn-cs"/>
              </a:rPr>
              <a:t>, equivalentes a un </a:t>
            </a:r>
            <a:r>
              <a:rPr lang="es-MX" sz="1600" dirty="0" smtClean="0">
                <a:solidFill>
                  <a:prstClr val="black"/>
                </a:solidFill>
                <a:ea typeface="+mn-ea"/>
                <a:cs typeface="+mn-cs"/>
              </a:rPr>
              <a:t>4% </a:t>
            </a:r>
            <a:r>
              <a:rPr lang="es-MX" sz="1600" dirty="0">
                <a:solidFill>
                  <a:prstClr val="black"/>
                </a:solidFill>
                <a:ea typeface="+mn-ea"/>
                <a:cs typeface="+mn-cs"/>
              </a:rPr>
              <a:t>de sobre-ejecución.</a:t>
            </a:r>
          </a:p>
          <a:p>
            <a:pPr marL="342900" lvl="0" indent="-342900" algn="just">
              <a:spcBef>
                <a:spcPts val="0"/>
              </a:spcBef>
              <a:buFont typeface="+mj-lt"/>
              <a:buAutoNum type="arabicPeriod"/>
            </a:pPr>
            <a:endParaRPr lang="es-MX" sz="1600" dirty="0" smtClean="0">
              <a:solidFill>
                <a:prstClr val="black"/>
              </a:solidFill>
              <a:ea typeface="+mn-ea"/>
              <a:cs typeface="+mn-cs"/>
            </a:endParaRPr>
          </a:p>
          <a:p>
            <a:pPr marL="342900" lvl="0" indent="-342900" algn="just">
              <a:spcBef>
                <a:spcPts val="0"/>
              </a:spcBef>
              <a:buFont typeface="+mj-lt"/>
              <a:buAutoNum type="arabicPeriod"/>
            </a:pPr>
            <a:r>
              <a:rPr lang="es-MX" sz="1600" dirty="0" smtClean="0">
                <a:solidFill>
                  <a:prstClr val="black"/>
                </a:solidFill>
                <a:ea typeface="+mn-ea"/>
                <a:cs typeface="+mn-cs"/>
              </a:rPr>
              <a:t>En cuanto a las </a:t>
            </a:r>
            <a:r>
              <a:rPr lang="es-MX" sz="1600" b="1" dirty="0" smtClean="0">
                <a:solidFill>
                  <a:prstClr val="black"/>
                </a:solidFill>
                <a:ea typeface="+mn-ea"/>
                <a:cs typeface="+mn-cs"/>
              </a:rPr>
              <a:t>modificaciones presupuestarias </a:t>
            </a:r>
            <a:r>
              <a:rPr lang="es-MX" sz="1600" dirty="0" smtClean="0">
                <a:solidFill>
                  <a:prstClr val="black"/>
                </a:solidFill>
                <a:ea typeface="+mn-ea"/>
                <a:cs typeface="+mn-cs"/>
              </a:rPr>
              <a:t>efectuadas durante el año, la ley inicial de presupuestos fue incrementada en </a:t>
            </a:r>
            <a:r>
              <a:rPr lang="es-MX" sz="1600" b="1" dirty="0" smtClean="0">
                <a:solidFill>
                  <a:prstClr val="black"/>
                </a:solidFill>
                <a:ea typeface="+mn-ea"/>
                <a:cs typeface="+mn-cs"/>
              </a:rPr>
              <a:t>$35 mil millones</a:t>
            </a:r>
            <a:r>
              <a:rPr lang="es-MX" sz="1600" dirty="0" smtClean="0">
                <a:solidFill>
                  <a:prstClr val="black"/>
                </a:solidFill>
                <a:ea typeface="+mn-ea"/>
                <a:cs typeface="+mn-cs"/>
              </a:rPr>
              <a:t>, destinándose este incremento  a: $18.488 millones para Gastos en Personal,  $2,276 millones en Prestaciones de Seguridad Social donde $1.400 millones corresponden a CONAF,  $3.314 millones en Adquisición de Activos No Financieros  donde  el SAG agregó $1.256 millones para Vehículos y el programa Manejo del Fuego aumentó $1.800 millones en vehículos.</a:t>
            </a:r>
            <a:endParaRPr lang="es-CL" sz="1600" dirty="0">
              <a:solidFill>
                <a:prstClr val="black"/>
              </a:solidFill>
              <a:ea typeface="+mn-ea"/>
              <a:cs typeface="+mn-cs"/>
            </a:endParaRPr>
          </a:p>
          <a:p>
            <a:pPr marL="342900" indent="-342900" algn="just">
              <a:buFont typeface="+mj-lt"/>
              <a:buAutoNum type="arabicPeriod"/>
            </a:pPr>
            <a:endParaRPr lang="es-CL" sz="1600" dirty="0">
              <a:solidFill>
                <a:prstClr val="black"/>
              </a:solidFill>
            </a:endParaRPr>
          </a:p>
        </p:txBody>
      </p:sp>
    </p:spTree>
    <p:extLst>
      <p:ext uri="{BB962C8B-B14F-4D97-AF65-F5344CB8AC3E}">
        <p14:creationId xmlns:p14="http://schemas.microsoft.com/office/powerpoint/2010/main" val="2520774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99592" y="5229200"/>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20</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05,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03</a:t>
            </a:r>
            <a:r>
              <a:rPr lang="es-CL" sz="1800" b="1" dirty="0">
                <a:solidFill>
                  <a:prstClr val="black"/>
                </a:solidFill>
                <a:ea typeface="Verdana" pitchFamily="34" charset="0"/>
                <a:cs typeface="Verdana" pitchFamily="34" charset="0"/>
              </a:rPr>
              <a:t>: PROGRAMA DE MANEJO DEL FUEGO</a:t>
            </a:r>
          </a:p>
        </p:txBody>
      </p:sp>
      <p:sp>
        <p:nvSpPr>
          <p:cNvPr id="8" name="1 Título"/>
          <p:cNvSpPr txBox="1">
            <a:spLocks/>
          </p:cNvSpPr>
          <p:nvPr/>
        </p:nvSpPr>
        <p:spPr>
          <a:xfrm>
            <a:off x="899592" y="1975173"/>
            <a:ext cx="7488832"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692150" y="2768759"/>
          <a:ext cx="7759700" cy="2188845"/>
        </p:xfrm>
        <a:graphic>
          <a:graphicData uri="http://schemas.openxmlformats.org/drawingml/2006/table">
            <a:tbl>
              <a:tblPr/>
              <a:tblGrid>
                <a:gridCol w="342900"/>
                <a:gridCol w="317500"/>
                <a:gridCol w="317500"/>
                <a:gridCol w="22098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26.044.896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29.298.723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3.253.827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29.277.128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112,4%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12.353.652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12.937.812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584.160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12.918.613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10.012.289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9.919.019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-93.270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9.918.971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3.678.935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5.478.121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1.799.186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5.475.974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148,8%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3.678.935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5.478.121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1.799.186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5.475.974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963.761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963.751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963.570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9635700,0%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963.761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963.751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963.570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9635700,0%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522280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35596" y="5661248"/>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21</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05,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04</a:t>
            </a:r>
            <a:r>
              <a:rPr lang="es-CL" sz="1800" b="1" dirty="0">
                <a:solidFill>
                  <a:prstClr val="black"/>
                </a:solidFill>
                <a:ea typeface="Verdana" pitchFamily="34" charset="0"/>
                <a:cs typeface="Verdana" pitchFamily="34" charset="0"/>
              </a:rPr>
              <a:t>: ÁREAS SILVESTRES PROTEGIDAS</a:t>
            </a:r>
          </a:p>
        </p:txBody>
      </p:sp>
      <p:sp>
        <p:nvSpPr>
          <p:cNvPr id="8" name="1 Título"/>
          <p:cNvSpPr txBox="1">
            <a:spLocks/>
          </p:cNvSpPr>
          <p:nvPr/>
        </p:nvSpPr>
        <p:spPr>
          <a:xfrm>
            <a:off x="899592" y="1844824"/>
            <a:ext cx="7488832"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654050" y="2186781"/>
          <a:ext cx="7835900" cy="3352800"/>
        </p:xfrm>
        <a:graphic>
          <a:graphicData uri="http://schemas.openxmlformats.org/drawingml/2006/table">
            <a:tbl>
              <a:tblPr/>
              <a:tblGrid>
                <a:gridCol w="342900"/>
                <a:gridCol w="317500"/>
                <a:gridCol w="317500"/>
                <a:gridCol w="22860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15.194.637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17.033.064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1.838.427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16.978.811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111,7%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10.837.806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11.799.855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962.049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11.749.488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3.429.270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3.392.810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-36.460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3.392.740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180.181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1.153.121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972.940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1.153.121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640,0%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180.181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1.153.121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972.940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1.153.121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640,0%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411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Jardín Botánico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180.181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180.181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180.181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533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Convenio Asociatividad Comunidad Ma'u Henua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972.940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972.940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972.940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51.900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51.705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-195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48.200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93,2%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51.900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51.705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-195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48.200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93,2%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695.460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-695.265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Proyectos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695.460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195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-695.265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635.368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635.358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635.262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6352620,0%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635.368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635.358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635.262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6352620,0%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294280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899592" y="5517232"/>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22</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05,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05</a:t>
            </a:r>
            <a:r>
              <a:rPr lang="es-CL" sz="1800" b="1" dirty="0">
                <a:solidFill>
                  <a:prstClr val="black"/>
                </a:solidFill>
                <a:ea typeface="Verdana" pitchFamily="34" charset="0"/>
                <a:cs typeface="Verdana" pitchFamily="34" charset="0"/>
              </a:rPr>
              <a:t>: GESTIÓN FORESTAL</a:t>
            </a:r>
          </a:p>
        </p:txBody>
      </p:sp>
      <p:sp>
        <p:nvSpPr>
          <p:cNvPr id="8" name="1 Título"/>
          <p:cNvSpPr txBox="1">
            <a:spLocks/>
          </p:cNvSpPr>
          <p:nvPr/>
        </p:nvSpPr>
        <p:spPr>
          <a:xfrm>
            <a:off x="899592" y="1844824"/>
            <a:ext cx="7488832"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717550" y="2418874"/>
          <a:ext cx="7708900" cy="2888615"/>
        </p:xfrm>
        <a:graphic>
          <a:graphicData uri="http://schemas.openxmlformats.org/drawingml/2006/table">
            <a:tbl>
              <a:tblPr/>
              <a:tblGrid>
                <a:gridCol w="342900"/>
                <a:gridCol w="317500"/>
                <a:gridCol w="317500"/>
                <a:gridCol w="21590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r>
              <a:tr h="183515">
                <a:tc>
                  <a:txBody>
                    <a:bodyPr/>
                    <a:lstStyle/>
                    <a:p>
                      <a:pPr algn="l" fontAlgn="ctr"/>
                      <a:r>
                        <a:rPr lang="es-CL" sz="11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1"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18.027.113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19.674.426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1.647.313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19.590.405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108,7%</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11.800.482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12.977.477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1.176.995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12.897.609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5.216.427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5.130.707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-85.720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5.129.721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958.284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758.284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756.896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958.284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758.284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756.896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Fondo para Investigación Ley Bosque Nativo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958.284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758.284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756.896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51.900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51.900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50.068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51.900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51.900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50.068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756.048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756.038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756.111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7561110,0%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756.048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756.038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756.111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7561110,0%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241436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1056280" y="5157192"/>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23</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05,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06</a:t>
            </a:r>
            <a:r>
              <a:rPr lang="es-CL" sz="1800" b="1" dirty="0">
                <a:solidFill>
                  <a:prstClr val="black"/>
                </a:solidFill>
                <a:ea typeface="Verdana" pitchFamily="34" charset="0"/>
                <a:cs typeface="Verdana" pitchFamily="34" charset="0"/>
              </a:rPr>
              <a:t>: PROGRAMA  DE ARBORIZACIÓN URBANA </a:t>
            </a:r>
          </a:p>
        </p:txBody>
      </p:sp>
      <p:sp>
        <p:nvSpPr>
          <p:cNvPr id="8" name="1 Título"/>
          <p:cNvSpPr txBox="1">
            <a:spLocks/>
          </p:cNvSpPr>
          <p:nvPr/>
        </p:nvSpPr>
        <p:spPr>
          <a:xfrm>
            <a:off x="984272" y="2195785"/>
            <a:ext cx="7488832"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3" name="2 Tabla"/>
          <p:cNvGraphicFramePr>
            <a:graphicFrameLocks noGrp="1"/>
          </p:cNvGraphicFramePr>
          <p:nvPr/>
        </p:nvGraphicFramePr>
        <p:xfrm>
          <a:off x="958850" y="3030696"/>
          <a:ext cx="7226300" cy="1664970"/>
        </p:xfrm>
        <a:graphic>
          <a:graphicData uri="http://schemas.openxmlformats.org/drawingml/2006/table">
            <a:tbl>
              <a:tblPr/>
              <a:tblGrid>
                <a:gridCol w="342900"/>
                <a:gridCol w="317500"/>
                <a:gridCol w="317500"/>
                <a:gridCol w="1676400"/>
                <a:gridCol w="762000"/>
                <a:gridCol w="762000"/>
                <a:gridCol w="762000"/>
                <a:gridCol w="762000"/>
                <a:gridCol w="762000"/>
                <a:gridCol w="762000"/>
              </a:tblGrid>
              <a:tr h="190500">
                <a:tc>
                  <a:txBody>
                    <a:bodyPr/>
                    <a:lstStyle/>
                    <a:p>
                      <a:pPr algn="l" fontAlgn="ctr"/>
                      <a:r>
                        <a:rPr lang="es-CL" sz="900" b="1" i="1"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1"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1"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1"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1"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1"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457200">
                <a:tc>
                  <a:txBody>
                    <a:bodyPr/>
                    <a:lstStyle/>
                    <a:p>
                      <a:pPr algn="l" fontAlgn="ctr"/>
                      <a:r>
                        <a:rPr lang="es-CL" sz="900" b="1" i="1"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1"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1"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1"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1"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1.919.394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2.016.902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97.508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2.004.978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104,5%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1.016.669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1.021.991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5.322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1.010.146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7622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902.715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893.127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-9.588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893.090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98,9%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101.784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101.774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101.742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1017420,0%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1"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101.784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101.774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101.742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1017420,0%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334692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780163" y="6237312"/>
            <a:ext cx="7416824"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24</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smtClean="0">
                <a:solidFill>
                  <a:prstClr val="black"/>
                </a:solidFill>
                <a:ea typeface="Verdana" pitchFamily="34" charset="0"/>
                <a:cs typeface="Verdana" pitchFamily="34" charset="0"/>
              </a:rPr>
              <a:t>de </a:t>
            </a:r>
            <a:r>
              <a:rPr lang="es-CL" sz="1800" b="1" dirty="0">
                <a:solidFill>
                  <a:prstClr val="black"/>
                </a:solidFill>
                <a:ea typeface="Verdana" pitchFamily="34" charset="0"/>
                <a:cs typeface="Verdana" pitchFamily="34" charset="0"/>
              </a:rPr>
              <a:t>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06,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COMISIÓN NACIONAL DE RIEGO</a:t>
            </a:r>
          </a:p>
        </p:txBody>
      </p:sp>
      <p:sp>
        <p:nvSpPr>
          <p:cNvPr id="8" name="1 Título"/>
          <p:cNvSpPr txBox="1">
            <a:spLocks/>
          </p:cNvSpPr>
          <p:nvPr/>
        </p:nvSpPr>
        <p:spPr>
          <a:xfrm>
            <a:off x="744159" y="1201326"/>
            <a:ext cx="7488832" cy="37875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1380685" y="1600200"/>
          <a:ext cx="6382630" cy="4525962"/>
        </p:xfrm>
        <a:graphic>
          <a:graphicData uri="http://schemas.openxmlformats.org/drawingml/2006/table">
            <a:tbl>
              <a:tblPr/>
              <a:tblGrid>
                <a:gridCol w="285316"/>
                <a:gridCol w="264182"/>
                <a:gridCol w="264182"/>
                <a:gridCol w="1764734"/>
                <a:gridCol w="634036"/>
                <a:gridCol w="634036"/>
                <a:gridCol w="634036"/>
                <a:gridCol w="634036"/>
                <a:gridCol w="634036"/>
                <a:gridCol w="634036"/>
              </a:tblGrid>
              <a:tr h="158509">
                <a:tc>
                  <a:txBody>
                    <a:bodyPr/>
                    <a:lstStyle/>
                    <a:p>
                      <a:pPr algn="l" fontAlgn="ctr"/>
                      <a:r>
                        <a:rPr lang="es-CL" sz="700" b="1" i="0" u="none" strike="noStrike">
                          <a:solidFill>
                            <a:srgbClr val="FFFFFF"/>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925" marR="7925" marT="79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925" marR="7925" marT="79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a:rPr>
                        <a:t>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a:rPr>
                        <a:t>Presupuesto 2016</a:t>
                      </a:r>
                    </a:p>
                  </a:txBody>
                  <a:tcPr marL="7925" marR="7925" marT="79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a:rPr>
                        <a:t>Ejecución</a:t>
                      </a:r>
                    </a:p>
                  </a:txBody>
                  <a:tcPr marL="7925" marR="7925" marT="79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253615">
                <a:tc>
                  <a:txBody>
                    <a:bodyPr/>
                    <a:lstStyle/>
                    <a:p>
                      <a:pPr algn="l" fontAlgn="ctr"/>
                      <a:r>
                        <a:rPr lang="es-CL" sz="700" b="1" i="0" u="none" strike="noStrike">
                          <a:solidFill>
                            <a:srgbClr val="FFFFFF"/>
                          </a:solidFill>
                          <a:effectLst/>
                          <a:latin typeface="Calibri"/>
                        </a:rPr>
                        <a:t>Subt.</a:t>
                      </a:r>
                    </a:p>
                  </a:txBody>
                  <a:tcPr marL="7925" marR="7925" marT="79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Ítem</a:t>
                      </a:r>
                    </a:p>
                  </a:txBody>
                  <a:tcPr marL="7925" marR="7925" marT="79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Asig.</a:t>
                      </a:r>
                    </a:p>
                  </a:txBody>
                  <a:tcPr marL="7925" marR="7925" marT="79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a:rPr>
                        <a:t>Clasificación Económica</a:t>
                      </a:r>
                    </a:p>
                  </a:txBody>
                  <a:tcPr marL="7925" marR="7925" marT="79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Ley 2016</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Vigente</a:t>
                      </a:r>
                    </a:p>
                  </a:txBody>
                  <a:tcPr marL="7925" marR="7925" marT="79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Variación</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Ejecución Acumulada</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Ley 2016</a:t>
                      </a:r>
                    </a:p>
                  </a:txBody>
                  <a:tcPr marL="7925" marR="7925" marT="79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a:rPr>
                        <a:t>% de Ejecución Ppto. Vigente</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52697">
                <a:tc>
                  <a:txBody>
                    <a:bodyPr/>
                    <a:lstStyle/>
                    <a:p>
                      <a:pPr algn="l" fontAlgn="ctr"/>
                      <a:r>
                        <a:rPr lang="es-CL" sz="900" b="1"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 </a:t>
                      </a:r>
                    </a:p>
                  </a:txBody>
                  <a:tcPr marL="7925" marR="7925" marT="79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 </a:t>
                      </a:r>
                    </a:p>
                  </a:txBody>
                  <a:tcPr marL="7925" marR="7925" marT="79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GASTOS</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11.935.752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12.372.275 </a:t>
                      </a:r>
                    </a:p>
                  </a:txBody>
                  <a:tcPr marL="7925" marR="7925" marT="79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436.523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12.340.416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103,4%</a:t>
                      </a:r>
                    </a:p>
                  </a:txBody>
                  <a:tcPr marL="7925" marR="7925" marT="79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99,7%</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2697">
                <a:tc>
                  <a:txBody>
                    <a:bodyPr/>
                    <a:lstStyle/>
                    <a:p>
                      <a:pPr algn="ctr" fontAlgn="ctr"/>
                      <a:r>
                        <a:rPr lang="es-CL" sz="700" b="1" i="0" u="none" strike="noStrike">
                          <a:solidFill>
                            <a:srgbClr val="000000"/>
                          </a:solidFill>
                          <a:effectLst/>
                          <a:latin typeface="Calibri"/>
                        </a:rPr>
                        <a:t>21</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GASTOS EN PERSONAL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4.609.946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4.718.707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108.761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4.693.043</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101,8%</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99,5%</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2697">
                <a:tc>
                  <a:txBody>
                    <a:bodyPr/>
                    <a:lstStyle/>
                    <a:p>
                      <a:pPr algn="ctr" fontAlgn="ctr"/>
                      <a:r>
                        <a:rPr lang="es-CL" sz="700" b="1" i="0" u="none" strike="noStrike">
                          <a:solidFill>
                            <a:srgbClr val="000000"/>
                          </a:solidFill>
                          <a:effectLst/>
                          <a:latin typeface="Calibri"/>
                        </a:rPr>
                        <a:t>22</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BIENES Y SERVICIOS DE CONSUMO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990.007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1.047.003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56.996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1.046.506</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105,7%</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2697">
                <a:tc>
                  <a:txBody>
                    <a:bodyPr/>
                    <a:lstStyle/>
                    <a:p>
                      <a:pPr algn="ctr" fontAlgn="ctr"/>
                      <a:r>
                        <a:rPr lang="es-CL" sz="700" b="1" i="0" u="none" strike="noStrike">
                          <a:solidFill>
                            <a:srgbClr val="000000"/>
                          </a:solidFill>
                          <a:effectLst/>
                          <a:latin typeface="Calibri"/>
                        </a:rPr>
                        <a:t>23</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PRESTACIONES DE SEGURIDAD SOCIAL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Prestaciones Sociales del Empleador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1" i="0" u="none" strike="noStrike">
                          <a:solidFill>
                            <a:srgbClr val="000000"/>
                          </a:solidFill>
                          <a:effectLst/>
                          <a:latin typeface="Calibri"/>
                        </a:rPr>
                        <a:t>24</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TRANSFERENCIAS CORRIENTES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1.556.668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1.556.668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1.553.124</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99,8%</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99,8%</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 Otras Entidades Públicas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1.556.668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1.556.668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1.553.124</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99,8%</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99,8%</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37764">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051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 Construcción y Rehabilitación Obras de Riego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1.556.668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1.556.668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1.553.124</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99,8%</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99,8%</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1" i="0" u="none" strike="noStrike">
                          <a:solidFill>
                            <a:srgbClr val="000000"/>
                          </a:solidFill>
                          <a:effectLst/>
                          <a:latin typeface="Calibri"/>
                        </a:rPr>
                        <a:t>25</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INTEGROS AL FISCO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l"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Impuestos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53615">
                <a:tc>
                  <a:txBody>
                    <a:bodyPr/>
                    <a:lstStyle/>
                    <a:p>
                      <a:pPr algn="ctr" fontAlgn="ctr"/>
                      <a:r>
                        <a:rPr lang="es-CL" sz="700" b="1" i="0" u="none" strike="noStrike">
                          <a:solidFill>
                            <a:srgbClr val="000000"/>
                          </a:solidFill>
                          <a:effectLst/>
                          <a:latin typeface="Calibri"/>
                        </a:rPr>
                        <a:t>29</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ADQUISICIÓN DE ACTIVOS NO FINANCIEROS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445.831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465.182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19.351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463.594</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104,0%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99,7%</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Vehículos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32.704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30.780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-1.924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30.780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94,1%</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04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Mobiliario y Otros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11.735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21.010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9.275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21.011</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179,0%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05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Máquinas y Equipos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11.356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23.356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12.000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23.346</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205,6%</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06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Equipos Informáticos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76.789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76.789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75.209</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97,9%</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97,9%</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07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Programas Informáticos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313.247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313.247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313.248</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1" i="0" u="none" strike="noStrike">
                          <a:solidFill>
                            <a:srgbClr val="000000"/>
                          </a:solidFill>
                          <a:effectLst/>
                          <a:latin typeface="Calibri"/>
                        </a:rPr>
                        <a:t>31</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INICIATIVAS DE INVERSIÓN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3.264.130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3.264.130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3.264.097</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01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Estudios Básicos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2.397.406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2.351.265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-46.141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2.351.232</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98,1%</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l"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02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Proyectos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482.670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60.000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-422.670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60.000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12,4%</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03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Programas de Inversión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384.054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852.865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468.811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852.865</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222,1%</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1" i="0" u="none" strike="noStrike">
                          <a:solidFill>
                            <a:srgbClr val="000000"/>
                          </a:solidFill>
                          <a:effectLst/>
                          <a:latin typeface="Calibri"/>
                        </a:rPr>
                        <a:t>33</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TRANSFERENCIAS DE CAPITAL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1.069.140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1.069.140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1.069.140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02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Al Gobierno Central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1.069.140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1.069.140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1.069.140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004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Instituto de Desarrollo Agropecuario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1.069.140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1.069.140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0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1.069.140</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100,0%</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1" i="0" u="none" strike="noStrike">
                          <a:solidFill>
                            <a:srgbClr val="000000"/>
                          </a:solidFill>
                          <a:effectLst/>
                          <a:latin typeface="Calibri"/>
                        </a:rPr>
                        <a:t>34</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a:rPr>
                        <a:t>SERVICIO DE LA DEUDA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a:rPr>
                        <a:t>10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a:rPr>
                        <a:t>251.425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251.415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250.912</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2509120,0%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a:rPr>
                        <a:t>99,8%</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58509">
                <a:tc>
                  <a:txBody>
                    <a:bodyPr/>
                    <a:lstStyle/>
                    <a:p>
                      <a:pPr algn="ctr" fontAlgn="ctr"/>
                      <a:r>
                        <a:rPr lang="es-CL" sz="700" b="0" i="0" u="none" strike="noStrike">
                          <a:solidFill>
                            <a:srgbClr val="000000"/>
                          </a:solidFill>
                          <a:effectLst/>
                          <a:latin typeface="Calibri"/>
                        </a:rPr>
                        <a:t>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07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a:rPr>
                        <a:t>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a:rPr>
                        <a:t>Deuda Flotante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a:rPr>
                        <a:t>10 </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a:rPr>
                        <a:t>251.425 </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251.415 </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250.912</a:t>
                      </a:r>
                    </a:p>
                  </a:txBody>
                  <a:tcPr marL="7925" marR="7925" marT="79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a:rPr>
                        <a:t>2509120,0%</a:t>
                      </a:r>
                    </a:p>
                  </a:txBody>
                  <a:tcPr marL="7925" marR="7925" marT="79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a:rPr>
                        <a:t>99,8%</a:t>
                      </a:r>
                    </a:p>
                  </a:txBody>
                  <a:tcPr marL="7925" marR="7925" marT="79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962465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lvl="0" indent="0" algn="just">
              <a:spcBef>
                <a:spcPts val="0"/>
              </a:spcBef>
              <a:buNone/>
            </a:pPr>
            <a:r>
              <a:rPr lang="es-CL" sz="1600" dirty="0" smtClean="0">
                <a:solidFill>
                  <a:prstClr val="black"/>
                </a:solidFill>
              </a:rPr>
              <a:t>5. En </a:t>
            </a:r>
            <a:r>
              <a:rPr lang="es-CL" sz="1600" dirty="0">
                <a:solidFill>
                  <a:prstClr val="black"/>
                </a:solidFill>
              </a:rPr>
              <a:t>el Programa 02 de Subsecretaría, el presupuesto de </a:t>
            </a:r>
            <a:r>
              <a:rPr lang="es-CL" sz="1600" b="1" dirty="0">
                <a:solidFill>
                  <a:prstClr val="black"/>
                </a:solidFill>
              </a:rPr>
              <a:t>transferencias para los Institutos Tecnológicos </a:t>
            </a:r>
            <a:r>
              <a:rPr lang="es-CL" sz="1600" b="1" dirty="0" smtClean="0">
                <a:solidFill>
                  <a:prstClr val="black"/>
                </a:solidFill>
              </a:rPr>
              <a:t>sufrió las siguientes modificaciones presupuestarias durante el año</a:t>
            </a:r>
            <a:r>
              <a:rPr lang="es-CL" sz="1600" dirty="0" smtClean="0">
                <a:solidFill>
                  <a:prstClr val="black"/>
                </a:solidFill>
              </a:rPr>
              <a:t>:</a:t>
            </a:r>
            <a:endParaRPr lang="es-CL" sz="1600" dirty="0">
              <a:solidFill>
                <a:prstClr val="black"/>
              </a:solidFill>
            </a:endParaRPr>
          </a:p>
          <a:p>
            <a:pPr lvl="0" algn="just">
              <a:spcBef>
                <a:spcPts val="0"/>
              </a:spcBef>
              <a:buFont typeface="+mj-lt"/>
              <a:buAutoNum type="arabicPeriod"/>
            </a:pPr>
            <a:endParaRPr lang="es-CL" sz="1600" dirty="0">
              <a:solidFill>
                <a:prstClr val="black"/>
              </a:solidFill>
            </a:endParaRPr>
          </a:p>
          <a:p>
            <a:pPr marL="0" lvl="0" indent="0" algn="just">
              <a:spcBef>
                <a:spcPts val="0"/>
              </a:spcBef>
              <a:buNone/>
            </a:pPr>
            <a:r>
              <a:rPr lang="es-CL" sz="1600" dirty="0">
                <a:solidFill>
                  <a:prstClr val="black"/>
                </a:solidFill>
              </a:rPr>
              <a:t>                             </a:t>
            </a:r>
            <a:r>
              <a:rPr lang="es-CL" sz="1600" b="1" dirty="0">
                <a:solidFill>
                  <a:prstClr val="black"/>
                </a:solidFill>
              </a:rPr>
              <a:t>Instituto de Investigaciones Agropecuarias </a:t>
            </a:r>
            <a:r>
              <a:rPr lang="es-CL" sz="1600" dirty="0">
                <a:solidFill>
                  <a:prstClr val="black"/>
                </a:solidFill>
              </a:rPr>
              <a:t>(INIA) se redujo en $220 millones</a:t>
            </a:r>
          </a:p>
          <a:p>
            <a:pPr marL="0" lvl="0" indent="0" algn="just">
              <a:spcBef>
                <a:spcPts val="0"/>
              </a:spcBef>
              <a:buNone/>
            </a:pPr>
            <a:endParaRPr lang="es-CL" sz="1600" dirty="0">
              <a:solidFill>
                <a:prstClr val="black"/>
              </a:solidFill>
            </a:endParaRPr>
          </a:p>
          <a:p>
            <a:pPr marL="0" lvl="0" indent="0" algn="just">
              <a:spcBef>
                <a:spcPts val="0"/>
              </a:spcBef>
              <a:buNone/>
            </a:pPr>
            <a:r>
              <a:rPr lang="es-CL" sz="1600" dirty="0">
                <a:solidFill>
                  <a:prstClr val="black"/>
                </a:solidFill>
              </a:rPr>
              <a:t>                             </a:t>
            </a:r>
            <a:r>
              <a:rPr lang="es-CL" sz="1600" b="1" dirty="0">
                <a:solidFill>
                  <a:prstClr val="black"/>
                </a:solidFill>
              </a:rPr>
              <a:t>Fundación para la Innovación Agraria </a:t>
            </a:r>
            <a:r>
              <a:rPr lang="es-CL" sz="1600" dirty="0">
                <a:solidFill>
                  <a:prstClr val="black"/>
                </a:solidFill>
              </a:rPr>
              <a:t>(FIA)   </a:t>
            </a:r>
            <a:r>
              <a:rPr lang="es-CL" sz="1600" dirty="0" smtClean="0">
                <a:solidFill>
                  <a:prstClr val="black"/>
                </a:solidFill>
              </a:rPr>
              <a:t>se suplementó en </a:t>
            </a:r>
            <a:r>
              <a:rPr lang="es-CL" sz="1600" dirty="0">
                <a:solidFill>
                  <a:prstClr val="black"/>
                </a:solidFill>
              </a:rPr>
              <a:t>$</a:t>
            </a:r>
            <a:r>
              <a:rPr lang="es-CL" sz="1600" dirty="0" smtClean="0">
                <a:solidFill>
                  <a:prstClr val="black"/>
                </a:solidFill>
              </a:rPr>
              <a:t>1.346 </a:t>
            </a:r>
            <a:r>
              <a:rPr lang="es-CL" sz="1600" dirty="0">
                <a:solidFill>
                  <a:prstClr val="black"/>
                </a:solidFill>
              </a:rPr>
              <a:t>millones</a:t>
            </a:r>
          </a:p>
          <a:p>
            <a:pPr marL="0" lvl="0" indent="0" algn="just">
              <a:spcBef>
                <a:spcPts val="0"/>
              </a:spcBef>
              <a:buNone/>
            </a:pPr>
            <a:endParaRPr lang="es-CL" sz="1600" dirty="0">
              <a:solidFill>
                <a:prstClr val="black"/>
              </a:solidFill>
            </a:endParaRPr>
          </a:p>
          <a:p>
            <a:pPr marL="0" lvl="0" indent="0" algn="just">
              <a:spcBef>
                <a:spcPts val="0"/>
              </a:spcBef>
              <a:buNone/>
            </a:pPr>
            <a:r>
              <a:rPr lang="es-CL" sz="1600" dirty="0">
                <a:solidFill>
                  <a:prstClr val="black"/>
                </a:solidFill>
              </a:rPr>
              <a:t>                             </a:t>
            </a:r>
            <a:r>
              <a:rPr lang="es-CL" sz="1600" b="1" dirty="0">
                <a:solidFill>
                  <a:prstClr val="black"/>
                </a:solidFill>
              </a:rPr>
              <a:t>Instituto Forestal </a:t>
            </a:r>
            <a:r>
              <a:rPr lang="es-CL" sz="1600" dirty="0">
                <a:solidFill>
                  <a:prstClr val="black"/>
                </a:solidFill>
              </a:rPr>
              <a:t>(INFOR) </a:t>
            </a:r>
            <a:r>
              <a:rPr lang="es-CL" sz="1600" dirty="0" smtClean="0">
                <a:solidFill>
                  <a:prstClr val="black"/>
                </a:solidFill>
              </a:rPr>
              <a:t>se agregó $1.470 </a:t>
            </a:r>
            <a:r>
              <a:rPr lang="es-CL" sz="1600" dirty="0">
                <a:solidFill>
                  <a:prstClr val="black"/>
                </a:solidFill>
              </a:rPr>
              <a:t>millones, y</a:t>
            </a:r>
          </a:p>
          <a:p>
            <a:pPr marL="0" lvl="0" indent="0" algn="just">
              <a:spcBef>
                <a:spcPts val="0"/>
              </a:spcBef>
              <a:buNone/>
            </a:pPr>
            <a:endParaRPr lang="es-CL" sz="1600" dirty="0">
              <a:solidFill>
                <a:prstClr val="black"/>
              </a:solidFill>
            </a:endParaRPr>
          </a:p>
          <a:p>
            <a:pPr marL="0" lvl="0" indent="0" algn="just">
              <a:spcBef>
                <a:spcPts val="0"/>
              </a:spcBef>
              <a:buNone/>
            </a:pPr>
            <a:r>
              <a:rPr lang="es-CL" sz="1600" b="1" dirty="0">
                <a:solidFill>
                  <a:prstClr val="black"/>
                </a:solidFill>
              </a:rPr>
              <a:t>                             Centro de Información de Recursos Naturales</a:t>
            </a:r>
            <a:r>
              <a:rPr lang="es-CL" sz="1600" dirty="0">
                <a:solidFill>
                  <a:prstClr val="black"/>
                </a:solidFill>
              </a:rPr>
              <a:t> (CIREN) </a:t>
            </a:r>
            <a:r>
              <a:rPr lang="es-CL" sz="1600" dirty="0" smtClean="0">
                <a:solidFill>
                  <a:prstClr val="black"/>
                </a:solidFill>
              </a:rPr>
              <a:t>creció en  $214 </a:t>
            </a:r>
            <a:r>
              <a:rPr lang="es-CL" sz="1600" dirty="0">
                <a:solidFill>
                  <a:prstClr val="black"/>
                </a:solidFill>
              </a:rPr>
              <a:t>millones</a:t>
            </a:r>
          </a:p>
          <a:p>
            <a:pPr lvl="0" algn="just">
              <a:spcBef>
                <a:spcPts val="0"/>
              </a:spcBef>
              <a:buFont typeface="+mj-lt"/>
              <a:buAutoNum type="arabicPeriod"/>
            </a:pPr>
            <a:endParaRPr lang="es-CL" sz="1600" dirty="0">
              <a:solidFill>
                <a:prstClr val="black"/>
              </a:solidFill>
            </a:endParaRPr>
          </a:p>
          <a:p>
            <a:pPr marL="0" lvl="0" indent="0" algn="just">
              <a:spcBef>
                <a:spcPts val="0"/>
              </a:spcBef>
              <a:buNone/>
            </a:pPr>
            <a:r>
              <a:rPr lang="es-CL" sz="1600" dirty="0" smtClean="0">
                <a:solidFill>
                  <a:prstClr val="black"/>
                </a:solidFill>
              </a:rPr>
              <a:t>6. El </a:t>
            </a:r>
            <a:r>
              <a:rPr lang="es-CL" sz="1600" b="1" dirty="0">
                <a:solidFill>
                  <a:prstClr val="black"/>
                </a:solidFill>
              </a:rPr>
              <a:t>INDAP</a:t>
            </a:r>
            <a:r>
              <a:rPr lang="es-CL" sz="1600" dirty="0">
                <a:solidFill>
                  <a:prstClr val="black"/>
                </a:solidFill>
              </a:rPr>
              <a:t>, que concentra el 48% de los recursos ministeriales, </a:t>
            </a:r>
            <a:r>
              <a:rPr lang="es-CL" sz="1600" dirty="0" smtClean="0">
                <a:solidFill>
                  <a:prstClr val="black"/>
                </a:solidFill>
              </a:rPr>
              <a:t>presentó variaciones presupuestarias radicadas en: </a:t>
            </a:r>
            <a:r>
              <a:rPr lang="es-CL" sz="1600" dirty="0">
                <a:solidFill>
                  <a:prstClr val="black"/>
                </a:solidFill>
              </a:rPr>
              <a:t>una </a:t>
            </a:r>
            <a:r>
              <a:rPr lang="es-CL" sz="1600" b="1" dirty="0">
                <a:solidFill>
                  <a:prstClr val="black"/>
                </a:solidFill>
              </a:rPr>
              <a:t>rebaja</a:t>
            </a:r>
            <a:r>
              <a:rPr lang="es-CL" sz="1600" dirty="0">
                <a:solidFill>
                  <a:prstClr val="black"/>
                </a:solidFill>
              </a:rPr>
              <a:t> </a:t>
            </a:r>
            <a:r>
              <a:rPr lang="es-CL" sz="1600" dirty="0" smtClean="0">
                <a:solidFill>
                  <a:prstClr val="black"/>
                </a:solidFill>
              </a:rPr>
              <a:t>de </a:t>
            </a:r>
            <a:r>
              <a:rPr lang="es-CL" sz="1600" dirty="0">
                <a:solidFill>
                  <a:prstClr val="black"/>
                </a:solidFill>
              </a:rPr>
              <a:t>$</a:t>
            </a:r>
            <a:r>
              <a:rPr lang="es-CL" sz="1600" dirty="0" smtClean="0">
                <a:solidFill>
                  <a:prstClr val="black"/>
                </a:solidFill>
              </a:rPr>
              <a:t>2.145 </a:t>
            </a:r>
            <a:r>
              <a:rPr lang="es-CL" sz="1600" dirty="0">
                <a:solidFill>
                  <a:prstClr val="black"/>
                </a:solidFill>
              </a:rPr>
              <a:t>millones </a:t>
            </a:r>
            <a:r>
              <a:rPr lang="es-CL" sz="1600" dirty="0" smtClean="0">
                <a:solidFill>
                  <a:prstClr val="black"/>
                </a:solidFill>
              </a:rPr>
              <a:t>en </a:t>
            </a:r>
            <a:r>
              <a:rPr lang="es-CL" sz="1600" b="1" dirty="0" smtClean="0">
                <a:solidFill>
                  <a:prstClr val="black"/>
                </a:solidFill>
              </a:rPr>
              <a:t>Sistema Incentivos Ley N°20.412</a:t>
            </a:r>
            <a:r>
              <a:rPr lang="es-CL" sz="1600" dirty="0" smtClean="0">
                <a:solidFill>
                  <a:prstClr val="black"/>
                </a:solidFill>
              </a:rPr>
              <a:t>,  de $1,300 millones en </a:t>
            </a:r>
            <a:r>
              <a:rPr lang="es-CL" sz="1600" b="1" dirty="0" smtClean="0">
                <a:solidFill>
                  <a:prstClr val="black"/>
                </a:solidFill>
              </a:rPr>
              <a:t>Programa Desarrollo Territorial Indígena </a:t>
            </a:r>
            <a:r>
              <a:rPr lang="es-CL" sz="1600" dirty="0" smtClean="0">
                <a:solidFill>
                  <a:prstClr val="black"/>
                </a:solidFill>
              </a:rPr>
              <a:t>y en </a:t>
            </a:r>
            <a:r>
              <a:rPr lang="es-CL" sz="1600" b="1" dirty="0" smtClean="0">
                <a:solidFill>
                  <a:prstClr val="black"/>
                </a:solidFill>
              </a:rPr>
              <a:t>Alianzas Productivas </a:t>
            </a:r>
            <a:r>
              <a:rPr lang="es-CL" sz="1600" dirty="0" smtClean="0">
                <a:solidFill>
                  <a:prstClr val="black"/>
                </a:solidFill>
              </a:rPr>
              <a:t>por $635 millones. Se </a:t>
            </a:r>
            <a:r>
              <a:rPr lang="es-CL" sz="1600" b="1" dirty="0" smtClean="0">
                <a:solidFill>
                  <a:prstClr val="black"/>
                </a:solidFill>
              </a:rPr>
              <a:t>incrementó</a:t>
            </a:r>
            <a:r>
              <a:rPr lang="es-CL" sz="1600" dirty="0" smtClean="0">
                <a:solidFill>
                  <a:prstClr val="black"/>
                </a:solidFill>
              </a:rPr>
              <a:t> </a:t>
            </a:r>
            <a:r>
              <a:rPr lang="es-CL" sz="1600" dirty="0">
                <a:solidFill>
                  <a:prstClr val="black"/>
                </a:solidFill>
              </a:rPr>
              <a:t>los recursos para </a:t>
            </a:r>
            <a:r>
              <a:rPr lang="es-CL" sz="1600" b="1" dirty="0">
                <a:solidFill>
                  <a:prstClr val="black"/>
                </a:solidFill>
              </a:rPr>
              <a:t>Programa de Desarrollo de Acción Local </a:t>
            </a:r>
            <a:r>
              <a:rPr lang="es-CL" sz="1600" b="1" dirty="0" smtClean="0">
                <a:solidFill>
                  <a:prstClr val="black"/>
                </a:solidFill>
              </a:rPr>
              <a:t> </a:t>
            </a:r>
            <a:r>
              <a:rPr lang="es-CL" sz="1600" dirty="0" smtClean="0">
                <a:solidFill>
                  <a:prstClr val="black"/>
                </a:solidFill>
              </a:rPr>
              <a:t>por $1,197 millones.</a:t>
            </a:r>
            <a:endParaRPr lang="es-CL" sz="1600" dirty="0">
              <a:solidFill>
                <a:prstClr val="black"/>
              </a:solidFill>
            </a:endParaRPr>
          </a:p>
          <a:p>
            <a:pPr lvl="0" algn="just">
              <a:spcBef>
                <a:spcPts val="0"/>
              </a:spcBef>
              <a:buFont typeface="+mj-lt"/>
              <a:buAutoNum type="arabicPeriod"/>
            </a:pPr>
            <a:endParaRPr lang="es-CL" sz="1600" dirty="0">
              <a:solidFill>
                <a:prstClr val="black"/>
              </a:solidFill>
            </a:endParaRP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3</a:t>
            </a:fld>
            <a:endParaRPr lang="es-CL">
              <a:solidFill>
                <a:prstClr val="black">
                  <a:tint val="75000"/>
                </a:prstClr>
              </a:solidFill>
            </a:endParaRPr>
          </a:p>
        </p:txBody>
      </p:sp>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7" y="620688"/>
            <a:ext cx="8351837" cy="896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6319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 Acumulada al Mes de </a:t>
            </a:r>
            <a:r>
              <a:rPr lang="es-CL" sz="1800" b="1" dirty="0" smtClean="0">
                <a:solidFill>
                  <a:schemeClr val="tx1"/>
                </a:solidFill>
                <a:ea typeface="Verdana" pitchFamily="34" charset="0"/>
                <a:cs typeface="Verdana" pitchFamily="34" charset="0"/>
              </a:rPr>
              <a:t>Diciembre </a:t>
            </a:r>
            <a:r>
              <a:rPr lang="es-CL" sz="1800" b="1" dirty="0" smtClean="0">
                <a:solidFill>
                  <a:schemeClr val="tx1"/>
                </a:solidFill>
                <a:ea typeface="Verdana" pitchFamily="34" charset="0"/>
                <a:cs typeface="Verdana" pitchFamily="34" charset="0"/>
              </a:rPr>
              <a:t>de </a:t>
            </a:r>
            <a:r>
              <a:rPr lang="es-CL" sz="1800" b="1" dirty="0">
                <a:solidFill>
                  <a:schemeClr val="tx1"/>
                </a:solidFill>
                <a:ea typeface="Verdana" pitchFamily="34" charset="0"/>
                <a:cs typeface="Verdana" pitchFamily="34" charset="0"/>
              </a:rPr>
              <a:t>2016 </a:t>
            </a:r>
            <a:br>
              <a:rPr lang="es-CL" sz="1800" b="1" dirty="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13 Ministerio de Agricultura</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971600" y="5733256"/>
            <a:ext cx="7758063" cy="365125"/>
          </a:xfrm>
        </p:spPr>
        <p:txBody>
          <a:bodyPr/>
          <a:lstStyle/>
          <a:p>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6" name="1 Título"/>
          <p:cNvSpPr txBox="1">
            <a:spLocks/>
          </p:cNvSpPr>
          <p:nvPr/>
        </p:nvSpPr>
        <p:spPr>
          <a:xfrm>
            <a:off x="750889" y="1335815"/>
            <a:ext cx="7493520"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graphicFrame>
        <p:nvGraphicFramePr>
          <p:cNvPr id="3" name="2 Tabla"/>
          <p:cNvGraphicFramePr>
            <a:graphicFrameLocks noGrp="1"/>
          </p:cNvGraphicFramePr>
          <p:nvPr/>
        </p:nvGraphicFramePr>
        <p:xfrm>
          <a:off x="889000" y="2413476"/>
          <a:ext cx="7366000" cy="2899410"/>
        </p:xfrm>
        <a:graphic>
          <a:graphicData uri="http://schemas.openxmlformats.org/drawingml/2006/table">
            <a:tbl>
              <a:tblPr/>
              <a:tblGrid>
                <a:gridCol w="731376"/>
                <a:gridCol w="1906801"/>
                <a:gridCol w="742985"/>
                <a:gridCol w="824249"/>
                <a:gridCol w="824249"/>
                <a:gridCol w="754594"/>
                <a:gridCol w="789422"/>
                <a:gridCol w="792324"/>
              </a:tblGrid>
              <a:tr h="190500">
                <a:tc rowSpan="2" gridSpan="2">
                  <a:txBody>
                    <a:bodyPr/>
                    <a:lstStyle/>
                    <a:p>
                      <a:pPr algn="ctr" fontAlgn="ctr"/>
                      <a:r>
                        <a:rPr lang="es-CL" sz="900" b="1" i="0" u="none" strike="noStrike">
                          <a:solidFill>
                            <a:srgbClr val="FFFFFF"/>
                          </a:solidFill>
                          <a:effectLst/>
                          <a:latin typeface="Calibri"/>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544.943.412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579.958.350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35.014.938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577.268.203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105,9%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180.514.351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199.002.719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18.488.368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197.994.099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61.469.995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61.481.163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11.168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61.271.493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2.276.377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2.276.287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2.276.276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2529195,6%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149.883.087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150.498.083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614.996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150.067.266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INTEGROS AL FISCO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131.258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201.258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200.067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152,4%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0"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589.967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589.947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583.461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2917305,0%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98,9%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57505">
                <a:tc>
                  <a:txBody>
                    <a:bodyPr/>
                    <a:lstStyle/>
                    <a:p>
                      <a:pPr algn="ctr" fontAlgn="ctr"/>
                      <a:r>
                        <a:rPr lang="es-CL" sz="900" b="0"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8.007.383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11.321.887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3.314.504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11.275.756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140,8%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INICIATIVAS DE INVERSIÓN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4.652.185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3.702.053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-950.132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3.543.148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76,2%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95,7%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PRÉSTAMOS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76.032.045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76.062.905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30.860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75.449.974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TRANSFERENCIAS DE CAPITAL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64.252.828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63.933.616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-319.212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63.901.659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99,5%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0"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a:rPr>
                        <a:t>10.888.322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10.888.152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10.705.004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a:rPr>
                        <a:t>6297061,2%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a:rPr>
                        <a:t>98,3%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884351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latin typeface="+mn-lt"/>
                <a:ea typeface="Verdana" pitchFamily="34" charset="0"/>
                <a:cs typeface="Verdana" pitchFamily="34" charset="0"/>
              </a:rPr>
              <a:t>Ejecución </a:t>
            </a:r>
            <a:r>
              <a:rPr lang="es-CL" sz="1800" b="1" dirty="0" smtClean="0">
                <a:solidFill>
                  <a:schemeClr val="tx1"/>
                </a:solidFill>
                <a:latin typeface="+mn-lt"/>
                <a:ea typeface="Verdana" pitchFamily="34" charset="0"/>
                <a:cs typeface="Verdana" pitchFamily="34" charset="0"/>
              </a:rPr>
              <a:t>Presupuestaria </a:t>
            </a:r>
            <a:r>
              <a:rPr lang="es-CL" sz="1800" b="1" dirty="0">
                <a:solidFill>
                  <a:schemeClr val="tx1"/>
                </a:solidFill>
                <a:ea typeface="Verdana" pitchFamily="34" charset="0"/>
                <a:cs typeface="Verdana" pitchFamily="34" charset="0"/>
              </a:rPr>
              <a:t>de </a:t>
            </a:r>
            <a:r>
              <a:rPr lang="es-CL" sz="1800" b="1" dirty="0" smtClean="0">
                <a:solidFill>
                  <a:schemeClr val="tx1"/>
                </a:solidFill>
                <a:ea typeface="Verdana" pitchFamily="34" charset="0"/>
                <a:cs typeface="Verdana" pitchFamily="34" charset="0"/>
              </a:rPr>
              <a:t>Gastos</a:t>
            </a:r>
            <a:r>
              <a:rPr lang="es-CL" sz="1800" b="1" dirty="0" smtClean="0">
                <a:solidFill>
                  <a:schemeClr val="tx1"/>
                </a:solidFill>
                <a:latin typeface="+mn-lt"/>
                <a:ea typeface="Verdana" pitchFamily="34" charset="0"/>
                <a:cs typeface="Verdana" pitchFamily="34" charset="0"/>
              </a:rPr>
              <a:t> Acumulada al Mes de  </a:t>
            </a:r>
            <a:r>
              <a:rPr lang="es-CL" sz="1800" b="1" dirty="0" smtClean="0">
                <a:solidFill>
                  <a:schemeClr val="tx1"/>
                </a:solidFill>
                <a:latin typeface="+mn-lt"/>
                <a:ea typeface="Verdana" pitchFamily="34" charset="0"/>
                <a:cs typeface="Verdana" pitchFamily="34" charset="0"/>
              </a:rPr>
              <a:t>Diciembre </a:t>
            </a:r>
            <a:r>
              <a:rPr lang="es-CL" sz="1800" b="1" dirty="0" smtClean="0">
                <a:solidFill>
                  <a:schemeClr val="tx1"/>
                </a:solidFill>
                <a:latin typeface="+mn-lt"/>
                <a:ea typeface="Verdana" pitchFamily="34" charset="0"/>
                <a:cs typeface="Verdana" pitchFamily="34" charset="0"/>
              </a:rPr>
              <a:t>de </a:t>
            </a:r>
            <a:r>
              <a:rPr lang="es-CL" sz="1800" b="1" dirty="0">
                <a:solidFill>
                  <a:schemeClr val="tx1"/>
                </a:solidFill>
                <a:latin typeface="+mn-lt"/>
                <a:ea typeface="Verdana" pitchFamily="34" charset="0"/>
                <a:cs typeface="Verdana" pitchFamily="34" charset="0"/>
              </a:rPr>
              <a:t>2016 </a:t>
            </a:r>
            <a:br>
              <a:rPr lang="es-CL" sz="1800" b="1" dirty="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13, Resumen </a:t>
            </a:r>
            <a:r>
              <a:rPr lang="es-CL" sz="1800" b="1" dirty="0">
                <a:solidFill>
                  <a:schemeClr val="tx1"/>
                </a:solidFill>
                <a:latin typeface="+mn-lt"/>
                <a:ea typeface="Verdana" pitchFamily="34" charset="0"/>
                <a:cs typeface="Verdana" pitchFamily="34" charset="0"/>
              </a:rPr>
              <a:t>por </a:t>
            </a:r>
            <a:r>
              <a:rPr lang="es-CL" sz="1800" b="1" dirty="0" smtClean="0">
                <a:solidFill>
                  <a:schemeClr val="tx1"/>
                </a:solidFill>
                <a:latin typeface="+mn-lt"/>
                <a:ea typeface="Verdana" pitchFamily="34" charset="0"/>
                <a:cs typeface="Verdana" pitchFamily="34" charset="0"/>
              </a:rPr>
              <a:t>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5</a:t>
            </a:fld>
            <a:endParaRPr lang="es-CL" dirty="0">
              <a:solidFill>
                <a:prstClr val="black">
                  <a:tint val="75000"/>
                </a:prstClr>
              </a:solidFill>
            </a:endParaRPr>
          </a:p>
        </p:txBody>
      </p:sp>
      <p:sp>
        <p:nvSpPr>
          <p:cNvPr id="8" name="3 Marcador de pie de página"/>
          <p:cNvSpPr txBox="1">
            <a:spLocks/>
          </p:cNvSpPr>
          <p:nvPr/>
        </p:nvSpPr>
        <p:spPr>
          <a:xfrm>
            <a:off x="878223" y="6086687"/>
            <a:ext cx="752179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785319" y="1207987"/>
            <a:ext cx="7543582" cy="3350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solidFill>
                  <a:prstClr val="black"/>
                </a:solidFill>
                <a:ea typeface="Verdana" pitchFamily="34" charset="0"/>
                <a:cs typeface="Verdana" pitchFamily="34" charset="0"/>
              </a:rPr>
              <a:t>en miles de pesos de </a:t>
            </a:r>
            <a:r>
              <a:rPr lang="es-CL" sz="1600" b="1" dirty="0">
                <a:solidFill>
                  <a:prstClr val="black"/>
                </a:solidFill>
                <a:ea typeface="Verdana" pitchFamily="34" charset="0"/>
                <a:cs typeface="Verdana" pitchFamily="34" charset="0"/>
              </a:rPr>
              <a:t>2016</a:t>
            </a:r>
          </a:p>
        </p:txBody>
      </p:sp>
      <p:graphicFrame>
        <p:nvGraphicFramePr>
          <p:cNvPr id="3" name="2 Tabla"/>
          <p:cNvGraphicFramePr>
            <a:graphicFrameLocks noGrp="1"/>
          </p:cNvGraphicFramePr>
          <p:nvPr/>
        </p:nvGraphicFramePr>
        <p:xfrm>
          <a:off x="1339849" y="1648301"/>
          <a:ext cx="6464301" cy="4429760"/>
        </p:xfrm>
        <a:graphic>
          <a:graphicData uri="http://schemas.openxmlformats.org/drawingml/2006/table">
            <a:tbl>
              <a:tblPr/>
              <a:tblGrid>
                <a:gridCol w="332885"/>
                <a:gridCol w="380439"/>
                <a:gridCol w="1521758"/>
                <a:gridCol w="760879"/>
                <a:gridCol w="672110"/>
                <a:gridCol w="646747"/>
                <a:gridCol w="637236"/>
                <a:gridCol w="751368"/>
                <a:gridCol w="760879"/>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457200">
                <a:tc>
                  <a:txBody>
                    <a:bodyPr/>
                    <a:lstStyle/>
                    <a:p>
                      <a:pPr algn="ctr" fontAlgn="ctr"/>
                      <a:r>
                        <a:rPr lang="es-CL" sz="900" b="1" i="0" u="none" strike="noStrike">
                          <a:solidFill>
                            <a:srgbClr val="FFFFFF"/>
                          </a:solidFill>
                          <a:effectLst/>
                          <a:latin typeface="Calibri"/>
                        </a:rPr>
                        <a:t>Cap.</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Prog.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Programa Presupuestario</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ctr" fontAlgn="ctr"/>
                      <a:r>
                        <a:rPr lang="es-CL" sz="900" b="1" i="0" u="none" strike="noStrike">
                          <a:solidFill>
                            <a:srgbClr val="000000"/>
                          </a:solidFill>
                          <a:effectLst/>
                          <a:latin typeface="Calibri"/>
                        </a:rPr>
                        <a:t>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SUBSECRETARÍA DE AGRICULTURA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64.398.199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66.154.229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1.756.030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66.104.886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Subsecretaría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31.475.063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30.109.020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-1.366.043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30.059.686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95,5%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Inv. e Inn.Tec. Silvoagropecuaria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32.923.136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36.045.209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3.122.073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36.045.200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ODEPA</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5.884.706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6.099.422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214.716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6.082.467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103,4%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INDAP</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261.118.658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264.124.469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3.005.811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262.571.597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SAG</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1"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122.734.655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131.630.558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8.895.903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131.081.660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106,8%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Servicio Agrícola y Ganadero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25.036.198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31.896.447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6.860.249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31.802.929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127,0%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Insp. Eexp. Silvoagropecuarias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17.044.604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18.796.734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1.752.130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18.671.856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109,5%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Desarrollo Ganadero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14.250.354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13.960.636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-289.718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13.904.250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Vig. y Control Silvoagrícola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27.703.230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28.482.196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778.966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28.407.109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102,5%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Controles Fronterizos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14.130.432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14.157.059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26.627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14.114.784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Gestión RRNN Renovables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18.265.220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17.660.541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-604.679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17.507.761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95,9%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1"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Laboratorios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6.304.617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6.676.945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372.328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6.672.971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105,8%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a:rPr>
                        <a:t>CONAF</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79.940.582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100.646.537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20.705.955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100.156.317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125,3%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1" u="none" strike="noStrike">
                          <a:solidFill>
                            <a:srgbClr val="000000"/>
                          </a:solidFill>
                          <a:effectLst/>
                          <a:latin typeface="Calibri"/>
                        </a:rPr>
                        <a:t>99,5%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Conaf</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18.754.542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32.623.422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13.868.880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32.304.995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172,3%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Manejo del Fuego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26.044.896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29.298.723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3.253.827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29.277.128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Areas Silvestres Protegidas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15.194.637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17.033.064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1.838.427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16.978.811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111,7%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Gestión Forestal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18.027.113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19.674.426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1.647.313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19.590.405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108,7%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a:rPr>
                        <a:t>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a:rPr>
                        <a:t>Arborización Urbana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FFFFFF"/>
                          </a:solidFill>
                          <a:effectLst/>
                          <a:latin typeface="Calibri"/>
                        </a:rPr>
                        <a:t>1.919.394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1" u="none" strike="noStrike">
                          <a:solidFill>
                            <a:srgbClr val="000000"/>
                          </a:solidFill>
                          <a:effectLst/>
                          <a:latin typeface="Calibri"/>
                        </a:rPr>
                        <a:t>2.016.902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97.508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2.004.978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104,5%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1" u="none" strike="noStrike">
                          <a:solidFill>
                            <a:srgbClr val="000000"/>
                          </a:solidFill>
                          <a:effectLst/>
                          <a:latin typeface="Calibri"/>
                        </a:rPr>
                        <a:t>99,4%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06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l" fontAlgn="ctr"/>
                      <a:r>
                        <a:rPr lang="es-CL" sz="900" b="1" i="0" u="none" strike="noStrike">
                          <a:solidFill>
                            <a:srgbClr val="000000"/>
                          </a:solidFill>
                          <a:effectLst/>
                          <a:latin typeface="Calibri"/>
                        </a:rPr>
                        <a:t>COMISION NACIONAL DE RIEGO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CL"/>
                    </a:p>
                  </a:txBody>
                  <a:tcPr/>
                </a:tc>
                <a:tc>
                  <a:txBody>
                    <a:bodyPr/>
                    <a:lstStyle/>
                    <a:p>
                      <a:pPr algn="r" fontAlgn="ctr"/>
                      <a:r>
                        <a:rPr lang="es-CL" sz="900" b="1" i="0" u="none" strike="noStrike">
                          <a:solidFill>
                            <a:srgbClr val="FFFFFF"/>
                          </a:solidFill>
                          <a:effectLst/>
                          <a:latin typeface="Calibri"/>
                        </a:rPr>
                        <a:t>11.935.752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12.372.275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436.523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12.340.416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103,4%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dirty="0">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819848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54238" y="6021288"/>
            <a:ext cx="764164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6</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a:t>
            </a:r>
            <a:r>
              <a:rPr lang="es-CL" sz="1800" b="1" dirty="0">
                <a:solidFill>
                  <a:prstClr val="black"/>
                </a:solidFill>
                <a:ea typeface="Verdana" pitchFamily="34" charset="0"/>
                <a:cs typeface="Verdana" pitchFamily="34" charset="0"/>
              </a:rPr>
              <a:t>01, Programa 01: SUBSECRETARÍA DE AGRICULTURA</a:t>
            </a:r>
          </a:p>
        </p:txBody>
      </p:sp>
      <p:sp>
        <p:nvSpPr>
          <p:cNvPr id="8" name="1 Título"/>
          <p:cNvSpPr txBox="1">
            <a:spLocks/>
          </p:cNvSpPr>
          <p:nvPr/>
        </p:nvSpPr>
        <p:spPr>
          <a:xfrm>
            <a:off x="854628" y="1412776"/>
            <a:ext cx="7641642"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1 de 2</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590551" y="1948656"/>
          <a:ext cx="7962897" cy="3829050"/>
        </p:xfrm>
        <a:graphic>
          <a:graphicData uri="http://schemas.openxmlformats.org/drawingml/2006/table">
            <a:tbl>
              <a:tblPr/>
              <a:tblGrid>
                <a:gridCol w="342763"/>
                <a:gridCol w="317373"/>
                <a:gridCol w="317373"/>
                <a:gridCol w="2475513"/>
                <a:gridCol w="736306"/>
                <a:gridCol w="736306"/>
                <a:gridCol w="752175"/>
                <a:gridCol w="761696"/>
                <a:gridCol w="761696"/>
                <a:gridCol w="761696"/>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31.475.063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30.109.020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-1.366.043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30.059.686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95,5%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5.609.514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5.765.137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155.623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5.765.121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1.412.468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1.330.418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-82.050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1.325.184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93,8%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24.163.658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22.316.853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-1.846.805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22.282.251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92,2%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1.165.633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1.165.633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1.163.609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368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Fundación de Comunicaciones del Agro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570.758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570.758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570.758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Emergencias Agrícolas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370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 de Apoyo a la Educación Agrícola y Rural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275.304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275.304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273.291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l"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377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Red Agroclimática Nacional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273.889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273.889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273.888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381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Consorcio Lechero S.A.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12.456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12.456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12.456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382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Corporación Cinco al Día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33.216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33.216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33.216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Gobierno Central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21.664.365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19.564.165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-2.100.200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19.564.166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 Promoción de Exportaciones - DIRECON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10.532.088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9.771.088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-761.000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9.771.089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92,8%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Corporación de Fomento de la Producción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5.583.257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4.933.257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-650.000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4.933.257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Corporación de Fomento de la Producción - Seguro Agrícola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5.549.020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4.859.820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-689.200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4.859.820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87,6%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3113533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52333" y="5733256"/>
            <a:ext cx="7641642"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7</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a:t>
            </a:r>
            <a:r>
              <a:rPr lang="es-CL" sz="1800" b="1" dirty="0">
                <a:solidFill>
                  <a:prstClr val="black"/>
                </a:solidFill>
                <a:ea typeface="Verdana" pitchFamily="34" charset="0"/>
                <a:cs typeface="Verdana" pitchFamily="34" charset="0"/>
              </a:rPr>
              <a:t>01, Programa 01: SUBSECRETARÍA DE AGRICULTURA</a:t>
            </a:r>
          </a:p>
        </p:txBody>
      </p:sp>
      <p:sp>
        <p:nvSpPr>
          <p:cNvPr id="8" name="1 Título"/>
          <p:cNvSpPr txBox="1">
            <a:spLocks/>
          </p:cNvSpPr>
          <p:nvPr/>
        </p:nvSpPr>
        <p:spPr>
          <a:xfrm>
            <a:off x="925935" y="1522113"/>
            <a:ext cx="7641642"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2016                                                                                                2 de 2</a:t>
            </a:r>
            <a:endParaRPr lang="es-CL" sz="1600" b="1" dirty="0">
              <a:solidFill>
                <a:prstClr val="black"/>
              </a:solidFill>
              <a:ea typeface="Verdana" pitchFamily="34" charset="0"/>
              <a:cs typeface="Verdana" pitchFamily="34" charset="0"/>
            </a:endParaRPr>
          </a:p>
        </p:txBody>
      </p:sp>
      <p:graphicFrame>
        <p:nvGraphicFramePr>
          <p:cNvPr id="2" name="1 Tabla"/>
          <p:cNvGraphicFramePr>
            <a:graphicFrameLocks noGrp="1"/>
          </p:cNvGraphicFramePr>
          <p:nvPr/>
        </p:nvGraphicFramePr>
        <p:xfrm>
          <a:off x="590551" y="2282031"/>
          <a:ext cx="7962897" cy="3162300"/>
        </p:xfrm>
        <a:graphic>
          <a:graphicData uri="http://schemas.openxmlformats.org/drawingml/2006/table">
            <a:tbl>
              <a:tblPr/>
              <a:tblGrid>
                <a:gridCol w="342763"/>
                <a:gridCol w="317373"/>
                <a:gridCol w="317373"/>
                <a:gridCol w="2475513"/>
                <a:gridCol w="736306"/>
                <a:gridCol w="736306"/>
                <a:gridCol w="752175"/>
                <a:gridCol w="761696"/>
                <a:gridCol w="761696"/>
                <a:gridCol w="761696"/>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770.850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1.031.027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260.177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998.919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Agencia Chilena para la Inocuidad Alimentaria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770.850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1.031.027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260.177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998.919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129,6%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Empresas Públicas no Financieras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550.607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543.825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-6.782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543.824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l"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361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pt-BR" sz="800" b="0" i="0" u="none" strike="noStrike">
                          <a:solidFill>
                            <a:srgbClr val="000000"/>
                          </a:solidFill>
                          <a:effectLst/>
                          <a:latin typeface="Calibri"/>
                        </a:rPr>
                        <a:t>Comercializadora de Trigo S.A. (COTRISA)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550.607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543.825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-6.782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543.824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 Organismos Internacionales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12.203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12.203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11.733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Fondo Latinoamericano de Arroces para Riego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12.203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12.203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11.733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96,1%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289.403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250.691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-38.712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241.232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83,4%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96,2%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32.704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32.704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32.368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12.601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12.601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12.559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59.873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59.873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51.237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85,6%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85,6%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147.396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68.684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-78.712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68.403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46,4%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36.829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76.829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76.665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208,2%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445.911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445.901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445.898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4458980,0%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l"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445.911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445.901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445.898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4458980,0%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790106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63613" y="5589240"/>
            <a:ext cx="7155518"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8</a:t>
            </a:fld>
            <a:endParaRPr lang="es-CL">
              <a:solidFill>
                <a:prstClr val="black">
                  <a:tint val="75000"/>
                </a:prstClr>
              </a:solidFill>
            </a:endParaRPr>
          </a:p>
        </p:txBody>
      </p:sp>
      <p:sp>
        <p:nvSpPr>
          <p:cNvPr id="7" name="1 Título"/>
          <p:cNvSpPr txBox="1">
            <a:spLocks/>
          </p:cNvSpPr>
          <p:nvPr/>
        </p:nvSpPr>
        <p:spPr>
          <a:xfrm>
            <a:off x="398819" y="5486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01,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02</a:t>
            </a:r>
            <a:r>
              <a:rPr lang="es-CL" sz="1800" b="1" dirty="0">
                <a:solidFill>
                  <a:prstClr val="black"/>
                </a:solidFill>
                <a:ea typeface="Verdana" pitchFamily="34" charset="0"/>
                <a:cs typeface="Verdana" pitchFamily="34" charset="0"/>
              </a:rPr>
              <a:t>: INVESTIGACIÓN E INNOVACIÓN TECNOLÓGICA SILVOAGROPECUARIA </a:t>
            </a:r>
          </a:p>
        </p:txBody>
      </p:sp>
      <p:sp>
        <p:nvSpPr>
          <p:cNvPr id="8" name="1 Título"/>
          <p:cNvSpPr txBox="1">
            <a:spLocks/>
          </p:cNvSpPr>
          <p:nvPr/>
        </p:nvSpPr>
        <p:spPr>
          <a:xfrm>
            <a:off x="963613" y="1742755"/>
            <a:ext cx="7155518"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850900" y="2348706"/>
          <a:ext cx="7442200" cy="3028950"/>
        </p:xfrm>
        <a:graphic>
          <a:graphicData uri="http://schemas.openxmlformats.org/drawingml/2006/table">
            <a:tbl>
              <a:tblPr/>
              <a:tblGrid>
                <a:gridCol w="342754"/>
                <a:gridCol w="317365"/>
                <a:gridCol w="317365"/>
                <a:gridCol w="2310414"/>
                <a:gridCol w="714070"/>
                <a:gridCol w="698202"/>
                <a:gridCol w="660118"/>
                <a:gridCol w="609340"/>
                <a:gridCol w="736286"/>
                <a:gridCol w="736286"/>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4572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90500">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32.923.136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36.045.209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3.122.073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36.045.200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109,5%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32.923.126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35.734.199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2.811.073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35.734.200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32.923.126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35.734.199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2.811.073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35.734.200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108,5%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371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Instituto de Investigaciones Agropecuarias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16.556.183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16.336.183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-220.000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16.336.186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372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Fundación para la Innovación Agraria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9.570.260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10.917.133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1.346.873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10.917.131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114,1%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Instituto Forestal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3.577.097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5.047.097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1.470.000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5.047.098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141,1%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374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Centro de Información de Recursos Naturales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3.054.403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3.268.603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214.200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3.268.603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107,0%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376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 de Apoyo a la Investigación para la Competitividad Agroalimentaria y Forestal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165.183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165.183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165.182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OTROS GASTOS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311.000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311.000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311.000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Devoluciones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311.000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311.000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311.000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1792803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901360" y="5949280"/>
            <a:ext cx="7174429" cy="365125"/>
          </a:xfrm>
        </p:spPr>
        <p:txBody>
          <a:bodyPr/>
          <a:lstStyle/>
          <a:p>
            <a:r>
              <a:rPr lang="es-CL" sz="1050" b="1" dirty="0">
                <a:solidFill>
                  <a:prstClr val="black"/>
                </a:solidFill>
              </a:rPr>
              <a:t>Fuente</a:t>
            </a:r>
            <a:r>
              <a:rPr lang="es-CL" sz="1050" dirty="0">
                <a:solidFill>
                  <a:prstClr val="black"/>
                </a:solidFill>
              </a:rPr>
              <a:t>: Elaboración </a:t>
            </a:r>
            <a:r>
              <a:rPr lang="es-CL" sz="1050" dirty="0" smtClean="0">
                <a:solidFill>
                  <a:prstClr val="black"/>
                </a:solidFill>
              </a:rPr>
              <a:t>propia en </a:t>
            </a:r>
            <a:r>
              <a:rPr lang="es-CL" sz="1050" dirty="0">
                <a:solidFill>
                  <a:prstClr val="black"/>
                </a:solidFill>
              </a:rPr>
              <a:t>base </a:t>
            </a:r>
            <a:r>
              <a:rPr lang="es-CL" sz="1050" dirty="0" smtClean="0">
                <a:solidFill>
                  <a:prstClr val="black"/>
                </a:solidFill>
              </a:rPr>
              <a:t> a Informes de </a:t>
            </a:r>
            <a:r>
              <a:rPr lang="es-CL" sz="1050" dirty="0">
                <a:solidFill>
                  <a:prstClr val="black"/>
                </a:solidFill>
              </a:rPr>
              <a:t>e</a:t>
            </a:r>
            <a:r>
              <a:rPr lang="es-CL" sz="1050" dirty="0" smtClean="0">
                <a:solidFill>
                  <a:prstClr val="black"/>
                </a:solidFill>
              </a:rPr>
              <a:t>jecución </a:t>
            </a:r>
            <a:r>
              <a:rPr lang="es-CL" sz="1050" dirty="0">
                <a:solidFill>
                  <a:prstClr val="black"/>
                </a:solidFill>
              </a:rPr>
              <a:t>p</a:t>
            </a:r>
            <a:r>
              <a:rPr lang="es-CL" sz="1050" dirty="0" smtClean="0">
                <a:solidFill>
                  <a:prstClr val="black"/>
                </a:solidFill>
              </a:rPr>
              <a:t>resupuestaria mensual de DIPRES</a:t>
            </a:r>
            <a:endParaRPr lang="es-CL" sz="105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9</a:t>
            </a:fld>
            <a:endParaRPr lang="es-CL">
              <a:solidFill>
                <a:prstClr val="black">
                  <a:tint val="75000"/>
                </a:prstClr>
              </a:solidFill>
            </a:endParaRPr>
          </a:p>
        </p:txBody>
      </p:sp>
      <p:sp>
        <p:nvSpPr>
          <p:cNvPr id="7" name="1 Título"/>
          <p:cNvSpPr txBox="1">
            <a:spLocks/>
          </p:cNvSpPr>
          <p:nvPr/>
        </p:nvSpPr>
        <p:spPr>
          <a:xfrm>
            <a:off x="38317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prstClr val="black"/>
                </a:solidFill>
                <a:ea typeface="Verdana" pitchFamily="34" charset="0"/>
                <a:cs typeface="Verdana" pitchFamily="34" charset="0"/>
              </a:rPr>
              <a:t>Ejecución Presupuestaria de </a:t>
            </a:r>
            <a:r>
              <a:rPr lang="es-CL" sz="1800" b="1" dirty="0" smtClean="0">
                <a:solidFill>
                  <a:prstClr val="black"/>
                </a:solidFill>
                <a:ea typeface="Verdana" pitchFamily="34" charset="0"/>
                <a:cs typeface="Verdana" pitchFamily="34" charset="0"/>
              </a:rPr>
              <a:t>Gastos Acumulada al Mes de </a:t>
            </a:r>
            <a:r>
              <a:rPr lang="es-CL" sz="1800" b="1" dirty="0" smtClean="0">
                <a:solidFill>
                  <a:prstClr val="black"/>
                </a:solidFill>
                <a:ea typeface="Verdana" pitchFamily="34" charset="0"/>
                <a:cs typeface="Verdana" pitchFamily="34" charset="0"/>
              </a:rPr>
              <a:t>Diciembre </a:t>
            </a:r>
            <a:r>
              <a:rPr lang="es-CL" sz="1800" b="1" dirty="0">
                <a:solidFill>
                  <a:prstClr val="black"/>
                </a:solidFill>
                <a:ea typeface="Verdana" pitchFamily="34" charset="0"/>
                <a:cs typeface="Verdana" pitchFamily="34" charset="0"/>
              </a:rPr>
              <a:t>de 2016 </a:t>
            </a:r>
            <a:br>
              <a:rPr lang="es-CL" sz="1800" b="1" dirty="0">
                <a:solidFill>
                  <a:prstClr val="black"/>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13, Capítulo 02, </a:t>
            </a:r>
            <a:r>
              <a:rPr lang="es-CL" sz="1800" b="1" dirty="0">
                <a:solidFill>
                  <a:prstClr val="black"/>
                </a:solidFill>
                <a:ea typeface="Verdana" pitchFamily="34" charset="0"/>
                <a:cs typeface="Verdana" pitchFamily="34" charset="0"/>
              </a:rPr>
              <a:t>Programa </a:t>
            </a:r>
            <a:r>
              <a:rPr lang="es-CL" sz="1800" b="1" dirty="0" smtClean="0">
                <a:solidFill>
                  <a:prstClr val="black"/>
                </a:solidFill>
                <a:ea typeface="Verdana" pitchFamily="34" charset="0"/>
                <a:cs typeface="Verdana" pitchFamily="34" charset="0"/>
              </a:rPr>
              <a:t>01</a:t>
            </a:r>
            <a:r>
              <a:rPr lang="es-CL" sz="1800" b="1" dirty="0">
                <a:solidFill>
                  <a:prstClr val="black"/>
                </a:solidFill>
                <a:ea typeface="Verdana" pitchFamily="34" charset="0"/>
                <a:cs typeface="Verdana" pitchFamily="34" charset="0"/>
              </a:rPr>
              <a:t>: OFICINA DE ESTUDIOS Y POLÍTICAS AGRARIAS</a:t>
            </a:r>
          </a:p>
        </p:txBody>
      </p:sp>
      <p:sp>
        <p:nvSpPr>
          <p:cNvPr id="8" name="1 Título"/>
          <p:cNvSpPr txBox="1">
            <a:spLocks/>
          </p:cNvSpPr>
          <p:nvPr/>
        </p:nvSpPr>
        <p:spPr>
          <a:xfrm>
            <a:off x="703456" y="1367346"/>
            <a:ext cx="7200800" cy="31564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600" b="1" dirty="0">
                <a:solidFill>
                  <a:prstClr val="black"/>
                </a:solidFill>
                <a:ea typeface="Verdana" pitchFamily="34" charset="0"/>
                <a:cs typeface="Verdana" pitchFamily="34" charset="0"/>
              </a:rPr>
              <a:t>en miles de pesos de 2016</a:t>
            </a:r>
          </a:p>
        </p:txBody>
      </p:sp>
      <p:graphicFrame>
        <p:nvGraphicFramePr>
          <p:cNvPr id="2" name="1 Tabla"/>
          <p:cNvGraphicFramePr>
            <a:graphicFrameLocks noGrp="1"/>
          </p:cNvGraphicFramePr>
          <p:nvPr/>
        </p:nvGraphicFramePr>
        <p:xfrm>
          <a:off x="806450" y="1905476"/>
          <a:ext cx="7531100" cy="3915410"/>
        </p:xfrm>
        <a:graphic>
          <a:graphicData uri="http://schemas.openxmlformats.org/drawingml/2006/table">
            <a:tbl>
              <a:tblPr/>
              <a:tblGrid>
                <a:gridCol w="342900"/>
                <a:gridCol w="317500"/>
                <a:gridCol w="317500"/>
                <a:gridCol w="1981200"/>
                <a:gridCol w="762000"/>
                <a:gridCol w="762000"/>
                <a:gridCol w="762000"/>
                <a:gridCol w="762000"/>
                <a:gridCol w="762000"/>
                <a:gridCol w="762000"/>
              </a:tblGrid>
              <a:tr h="190500">
                <a:tc>
                  <a:txBody>
                    <a:bodyPr/>
                    <a:lstStyle/>
                    <a:p>
                      <a:pPr algn="l" fontAlgn="ctr"/>
                      <a:r>
                        <a:rPr lang="es-CL" sz="900" b="1" i="0" u="none" strike="noStrike">
                          <a:solidFill>
                            <a:srgbClr val="FFFFFF"/>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900" b="1" i="0" u="none" strike="noStrike">
                          <a:solidFill>
                            <a:srgbClr val="FFFFFF"/>
                          </a:solidFill>
                          <a:effectLst/>
                          <a:latin typeface="Calibri"/>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900" b="1" i="0" u="none" strike="noStrike">
                          <a:solidFill>
                            <a:srgbClr val="FFFFFF"/>
                          </a:solidFill>
                          <a:effectLst/>
                          <a:latin typeface="Calibri"/>
                        </a:rPr>
                        <a:t>Presupuesto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a:rPr>
                        <a:t>Ejecución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CL"/>
                    </a:p>
                  </a:txBody>
                  <a:tcPr/>
                </a:tc>
                <a:tc hMerge="1">
                  <a:txBody>
                    <a:bodyPr/>
                    <a:lstStyle/>
                    <a:p>
                      <a:endParaRPr lang="es-CL"/>
                    </a:p>
                  </a:txBody>
                  <a:tcPr/>
                </a:tc>
              </a:tr>
              <a:tr h="304800">
                <a:tc>
                  <a:txBody>
                    <a:bodyPr/>
                    <a:lstStyle/>
                    <a:p>
                      <a:pPr algn="l" fontAlgn="ctr"/>
                      <a:r>
                        <a:rPr lang="es-CL" sz="900" b="1" i="0" u="none" strike="noStrike">
                          <a:solidFill>
                            <a:srgbClr val="FFFFFF"/>
                          </a:solidFill>
                          <a:effectLst/>
                          <a:latin typeface="Calibri"/>
                        </a:rPr>
                        <a:t>Subt.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Ítem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Asig.</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900" b="1" i="0" u="none" strike="noStrike">
                          <a:solidFill>
                            <a:srgbClr val="FFFFFF"/>
                          </a:solidFill>
                          <a:effectLst/>
                          <a:latin typeface="Calibri"/>
                        </a:rPr>
                        <a:t>Clasificación Económica</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Ley 2016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Vigente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Variación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Ley 2016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a:rPr>
                        <a:t>% de Ejecución Ppto. Vigente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183515">
                <a:tc>
                  <a:txBody>
                    <a:bodyPr/>
                    <a:lstStyle/>
                    <a:p>
                      <a:pPr algn="l" fontAlgn="ctr"/>
                      <a:r>
                        <a:rPr lang="es-CL" sz="11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5.884.706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6.099.422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214.716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6.082.467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103,4%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3.845.227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3.953.640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108.413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3.937.646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102,4%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99,6%</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1.119.063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1.213.746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94.683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1.212.981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108,4%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11.630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11.620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11.630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116300,0%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11.630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11.620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11.630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116300,0%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83515">
                <a:tc>
                  <a:txBody>
                    <a:bodyPr/>
                    <a:lstStyle/>
                    <a:p>
                      <a:pPr algn="ctr" fontAlgn="ctr"/>
                      <a:r>
                        <a:rPr lang="es-CL" sz="900" b="1" i="0" u="none" strike="noStrike">
                          <a:solidFill>
                            <a:srgbClr val="000000"/>
                          </a:solidFill>
                          <a:effectLst/>
                          <a:latin typeface="Calibri"/>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828.949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828.949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828.949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Sector Privado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506.559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506.559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506.559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8575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011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Centro de Información de Recursos Naturales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506.559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506.559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506.559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Al Gobierno Central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322.390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322.390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322.390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Instituto Nacional de Estadísticas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322.390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322.390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322.390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04800">
                <a:tc>
                  <a:txBody>
                    <a:bodyPr/>
                    <a:lstStyle/>
                    <a:p>
                      <a:pPr algn="ctr" fontAlgn="ctr"/>
                      <a:r>
                        <a:rPr lang="es-CL" sz="900" b="1" i="0" u="none" strike="noStrike">
                          <a:solidFill>
                            <a:srgbClr val="000000"/>
                          </a:solidFill>
                          <a:effectLst/>
                          <a:latin typeface="Calibri"/>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1"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91.447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91.447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91.261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17.873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17.873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17.841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5.507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5.507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5.498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4.716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4.716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4.632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98,2%</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98,2%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63.351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63.351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63.290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99,9%</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99,9%</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900" b="1" i="0" u="none" strike="noStrike">
                          <a:solidFill>
                            <a:srgbClr val="000000"/>
                          </a:solidFill>
                          <a:effectLst/>
                          <a:latin typeface="Calibri"/>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90500">
                <a:tc>
                  <a:txBody>
                    <a:bodyPr/>
                    <a:lstStyle/>
                    <a:p>
                      <a:pPr algn="ctr" fontAlgn="ctr"/>
                      <a:r>
                        <a:rPr lang="es-CL" sz="800" b="0" i="0" u="none" strike="noStrike">
                          <a:solidFill>
                            <a:srgbClr val="000000"/>
                          </a:solidFill>
                          <a:effectLst/>
                          <a:latin typeface="Calibri"/>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a:rPr>
                        <a:t>10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a:rPr>
                        <a:t>10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a:rPr>
                        <a:t>0,0%</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628742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8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9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0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TotalTime>
  <Words>6115</Words>
  <Application>Microsoft Office PowerPoint</Application>
  <PresentationFormat>Presentación en pantalla (4:3)</PresentationFormat>
  <Paragraphs>3573</Paragraphs>
  <Slides>24</Slides>
  <Notes>1</Notes>
  <HiddenSlides>0</HiddenSlides>
  <MMClips>0</MMClips>
  <ScaleCrop>false</ScaleCrop>
  <HeadingPairs>
    <vt:vector size="6" baseType="variant">
      <vt:variant>
        <vt:lpstr>Tema</vt:lpstr>
      </vt:variant>
      <vt:variant>
        <vt:i4>17</vt:i4>
      </vt:variant>
      <vt:variant>
        <vt:lpstr>Servidores OLE incrustados</vt:lpstr>
      </vt:variant>
      <vt:variant>
        <vt:i4>1</vt:i4>
      </vt:variant>
      <vt:variant>
        <vt:lpstr>Títulos de diapositiva</vt:lpstr>
      </vt:variant>
      <vt:variant>
        <vt:i4>24</vt:i4>
      </vt:variant>
    </vt:vector>
  </HeadingPairs>
  <TitlesOfParts>
    <vt:vector size="42" baseType="lpstr">
      <vt:lpstr>1_Tema de Office</vt:lpstr>
      <vt:lpstr>16_Tema de Office</vt:lpstr>
      <vt:lpstr>2_Tema de Office</vt:lpstr>
      <vt:lpstr>3_Tema de Office</vt:lpstr>
      <vt:lpstr>4_Tema de Office</vt:lpstr>
      <vt:lpstr>17_Tema de Office</vt:lpstr>
      <vt:lpstr>5_Tema de Office</vt:lpstr>
      <vt:lpstr>6_Tema de Office</vt:lpstr>
      <vt:lpstr>7_Tema de Office</vt:lpstr>
      <vt:lpstr>8_Tema de Office</vt:lpstr>
      <vt:lpstr>9_Tema de Office</vt:lpstr>
      <vt:lpstr>10_Tema de Office</vt:lpstr>
      <vt:lpstr>11_Tema de Office</vt:lpstr>
      <vt:lpstr>12_Tema de Office</vt:lpstr>
      <vt:lpstr>13_Tema de Office</vt:lpstr>
      <vt:lpstr>14_Tema de Office</vt:lpstr>
      <vt:lpstr>15_Tema de Office</vt:lpstr>
      <vt:lpstr>Imagen de mapa de bits</vt:lpstr>
      <vt:lpstr>EJECUCIÓN PRESUPUESTARIA DE GASTOS ACUMULADA AL MES DE DICIEMBRE DE 2016 PARTIDA 13: MINISTERIO DE AGRICULTURA</vt:lpstr>
      <vt:lpstr>Ejecución Presupuestaria de Gastos Acumulada al Mes de Diciembre de 2016  Ministerio de Agricultura</vt:lpstr>
      <vt:lpstr>Presentación de PowerPoint</vt:lpstr>
      <vt:lpstr>Ejecución Presupuestaria de Gastos Acumulada al Mes de Diciembre de 2016  Partida 13 Ministerio de Agricultura</vt:lpstr>
      <vt:lpstr>Ejecución Presupuestaria de Gastos Acumulada al Mes de  Diciembre de 2016  Partida 13,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EJECUCIÓN PRESUPUESTARIA DE GASTOS ACUMULADA AL MES DE JUNIO DE 2016 PARTIDA 13: MINISTERIO DE AGRICULTURA</dc:title>
  <dc:creator>Ruben Catalan</dc:creator>
  <cp:lastModifiedBy>RCATALAN</cp:lastModifiedBy>
  <cp:revision>24</cp:revision>
  <cp:lastPrinted>2016-08-05T21:17:59Z</cp:lastPrinted>
  <dcterms:created xsi:type="dcterms:W3CDTF">2016-08-05T20:56:34Z</dcterms:created>
  <dcterms:modified xsi:type="dcterms:W3CDTF">2017-05-11T15:35:42Z</dcterms:modified>
</cp:coreProperties>
</file>