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theme/theme9.xml" ContentType="application/vnd.openxmlformats-officedocument.theme+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theme/theme10.xml" ContentType="application/vnd.openxmlformats-officedocument.theme+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theme/theme11.xml" ContentType="application/vnd.openxmlformats-officedocument.theme+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theme/theme12.xml" ContentType="application/vnd.openxmlformats-officedocument.theme+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theme/theme13.xml" ContentType="application/vnd.openxmlformats-officedocument.theme+xml"/>
  <Override PartName="/ppt/theme/theme1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 id="2147483696" r:id="rId4"/>
    <p:sldMasterId id="2147483708" r:id="rId5"/>
    <p:sldMasterId id="2147483720" r:id="rId6"/>
    <p:sldMasterId id="2147483732" r:id="rId7"/>
    <p:sldMasterId id="2147483744" r:id="rId8"/>
    <p:sldMasterId id="2147483756" r:id="rId9"/>
    <p:sldMasterId id="2147483768" r:id="rId10"/>
    <p:sldMasterId id="2147483780" r:id="rId11"/>
    <p:sldMasterId id="2147483792" r:id="rId12"/>
    <p:sldMasterId id="2147483804" r:id="rId13"/>
  </p:sldMasterIdLst>
  <p:notesMasterIdLst>
    <p:notesMasterId r:id="rId31"/>
  </p:notesMasterIdLst>
  <p:sldIdLst>
    <p:sldId id="257" r:id="rId14"/>
    <p:sldId id="258" r:id="rId15"/>
    <p:sldId id="259" r:id="rId16"/>
    <p:sldId id="260" r:id="rId17"/>
    <p:sldId id="261" r:id="rId18"/>
    <p:sldId id="262" r:id="rId19"/>
    <p:sldId id="263" r:id="rId20"/>
    <p:sldId id="264" r:id="rId21"/>
    <p:sldId id="265" r:id="rId22"/>
    <p:sldId id="266" r:id="rId23"/>
    <p:sldId id="267" r:id="rId24"/>
    <p:sldId id="268" r:id="rId25"/>
    <p:sldId id="269" r:id="rId26"/>
    <p:sldId id="270" r:id="rId27"/>
    <p:sldId id="271" r:id="rId28"/>
    <p:sldId id="272" r:id="rId29"/>
    <p:sldId id="273" r:id="rId30"/>
  </p:sldIdLst>
  <p:sldSz cx="9144000" cy="6858000" type="screen4x3"/>
  <p:notesSz cx="7077075" cy="9363075"/>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77" d="100"/>
          <a:sy n="77" d="100"/>
        </p:scale>
        <p:origin x="-1848"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Master" Target="slideMasters/slideMaster13.xml"/><Relationship Id="rId18" Type="http://schemas.openxmlformats.org/officeDocument/2006/relationships/slide" Target="slides/slide5.xml"/><Relationship Id="rId26" Type="http://schemas.openxmlformats.org/officeDocument/2006/relationships/slide" Target="slides/slide13.xml"/><Relationship Id="rId3" Type="http://schemas.openxmlformats.org/officeDocument/2006/relationships/slideMaster" Target="slideMasters/slideMaster3.xml"/><Relationship Id="rId21" Type="http://schemas.openxmlformats.org/officeDocument/2006/relationships/slide" Target="slides/slide8.xml"/><Relationship Id="rId34" Type="http://schemas.openxmlformats.org/officeDocument/2006/relationships/theme" Target="theme/theme1.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4.xml"/><Relationship Id="rId25" Type="http://schemas.openxmlformats.org/officeDocument/2006/relationships/slide" Target="slides/slide12.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3.xml"/><Relationship Id="rId20" Type="http://schemas.openxmlformats.org/officeDocument/2006/relationships/slide" Target="slides/slide7.xml"/><Relationship Id="rId29" Type="http://schemas.openxmlformats.org/officeDocument/2006/relationships/slide" Target="slides/slide16.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11.xml"/><Relationship Id="rId32"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2.xml"/><Relationship Id="rId23" Type="http://schemas.openxmlformats.org/officeDocument/2006/relationships/slide" Target="slides/slide10.xml"/><Relationship Id="rId28" Type="http://schemas.openxmlformats.org/officeDocument/2006/relationships/slide" Target="slides/slide15.xml"/><Relationship Id="rId10" Type="http://schemas.openxmlformats.org/officeDocument/2006/relationships/slideMaster" Target="slideMasters/slideMaster10.xml"/><Relationship Id="rId19" Type="http://schemas.openxmlformats.org/officeDocument/2006/relationships/slide" Target="slides/slide6.xml"/><Relationship Id="rId31"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1.xml"/><Relationship Id="rId22" Type="http://schemas.openxmlformats.org/officeDocument/2006/relationships/slide" Target="slides/slide9.xml"/><Relationship Id="rId27" Type="http://schemas.openxmlformats.org/officeDocument/2006/relationships/slide" Target="slides/slide14.xml"/><Relationship Id="rId30" Type="http://schemas.openxmlformats.org/officeDocument/2006/relationships/slide" Target="slides/slide17.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66733" cy="468154"/>
          </a:xfrm>
          <a:prstGeom prst="rect">
            <a:avLst/>
          </a:prstGeom>
        </p:spPr>
        <p:txBody>
          <a:bodyPr vert="horz" lIns="93936" tIns="46968" rIns="93936" bIns="46968" rtlCol="0"/>
          <a:lstStyle>
            <a:lvl1pPr algn="l">
              <a:defRPr sz="1200"/>
            </a:lvl1pPr>
          </a:lstStyle>
          <a:p>
            <a:endParaRPr lang="es-CL"/>
          </a:p>
        </p:txBody>
      </p:sp>
      <p:sp>
        <p:nvSpPr>
          <p:cNvPr id="3" name="2 Marcador de fecha"/>
          <p:cNvSpPr>
            <a:spLocks noGrp="1"/>
          </p:cNvSpPr>
          <p:nvPr>
            <p:ph type="dt" idx="1"/>
          </p:nvPr>
        </p:nvSpPr>
        <p:spPr>
          <a:xfrm>
            <a:off x="4008705" y="0"/>
            <a:ext cx="3066733" cy="468154"/>
          </a:xfrm>
          <a:prstGeom prst="rect">
            <a:avLst/>
          </a:prstGeom>
        </p:spPr>
        <p:txBody>
          <a:bodyPr vert="horz" lIns="93936" tIns="46968" rIns="93936" bIns="46968" rtlCol="0"/>
          <a:lstStyle>
            <a:lvl1pPr algn="r">
              <a:defRPr sz="1200"/>
            </a:lvl1pPr>
          </a:lstStyle>
          <a:p>
            <a:fld id="{FC2E9137-73A8-480D-9CAD-21A5888B7EED}" type="datetimeFigureOut">
              <a:rPr lang="es-CL" smtClean="0"/>
              <a:t>31-03-2017</a:t>
            </a:fld>
            <a:endParaRPr lang="es-CL"/>
          </a:p>
        </p:txBody>
      </p:sp>
      <p:sp>
        <p:nvSpPr>
          <p:cNvPr id="4" name="3 Marcador de imagen de diapositiva"/>
          <p:cNvSpPr>
            <a:spLocks noGrp="1" noRot="1" noChangeAspect="1"/>
          </p:cNvSpPr>
          <p:nvPr>
            <p:ph type="sldImg" idx="2"/>
          </p:nvPr>
        </p:nvSpPr>
        <p:spPr>
          <a:xfrm>
            <a:off x="1196975" y="701675"/>
            <a:ext cx="4683125" cy="3511550"/>
          </a:xfrm>
          <a:prstGeom prst="rect">
            <a:avLst/>
          </a:prstGeom>
          <a:noFill/>
          <a:ln w="12700">
            <a:solidFill>
              <a:prstClr val="black"/>
            </a:solidFill>
          </a:ln>
        </p:spPr>
        <p:txBody>
          <a:bodyPr vert="horz" lIns="93936" tIns="46968" rIns="93936" bIns="46968" rtlCol="0" anchor="ctr"/>
          <a:lstStyle/>
          <a:p>
            <a:endParaRPr lang="es-CL"/>
          </a:p>
        </p:txBody>
      </p:sp>
      <p:sp>
        <p:nvSpPr>
          <p:cNvPr id="5" name="4 Marcador de notas"/>
          <p:cNvSpPr>
            <a:spLocks noGrp="1"/>
          </p:cNvSpPr>
          <p:nvPr>
            <p:ph type="body" sz="quarter" idx="3"/>
          </p:nvPr>
        </p:nvSpPr>
        <p:spPr>
          <a:xfrm>
            <a:off x="707708" y="4447461"/>
            <a:ext cx="5661660" cy="4213384"/>
          </a:xfrm>
          <a:prstGeom prst="rect">
            <a:avLst/>
          </a:prstGeom>
        </p:spPr>
        <p:txBody>
          <a:bodyPr vert="horz" lIns="93936" tIns="46968" rIns="93936" bIns="46968"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6" name="5 Marcador de pie de página"/>
          <p:cNvSpPr>
            <a:spLocks noGrp="1"/>
          </p:cNvSpPr>
          <p:nvPr>
            <p:ph type="ftr" sz="quarter" idx="4"/>
          </p:nvPr>
        </p:nvSpPr>
        <p:spPr>
          <a:xfrm>
            <a:off x="0" y="8893296"/>
            <a:ext cx="3066733" cy="468154"/>
          </a:xfrm>
          <a:prstGeom prst="rect">
            <a:avLst/>
          </a:prstGeom>
        </p:spPr>
        <p:txBody>
          <a:bodyPr vert="horz" lIns="93936" tIns="46968" rIns="93936" bIns="46968"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4008705" y="8893296"/>
            <a:ext cx="3066733" cy="468154"/>
          </a:xfrm>
          <a:prstGeom prst="rect">
            <a:avLst/>
          </a:prstGeom>
        </p:spPr>
        <p:txBody>
          <a:bodyPr vert="horz" lIns="93936" tIns="46968" rIns="93936" bIns="46968" rtlCol="0" anchor="b"/>
          <a:lstStyle>
            <a:lvl1pPr algn="r">
              <a:defRPr sz="1200"/>
            </a:lvl1pPr>
          </a:lstStyle>
          <a:p>
            <a:fld id="{D0ED2EFE-CDB5-4818-BCF1-725C06B62EEC}" type="slidenum">
              <a:rPr lang="es-CL" smtClean="0"/>
              <a:t>‹Nº›</a:t>
            </a:fld>
            <a:endParaRPr lang="es-CL"/>
          </a:p>
        </p:txBody>
      </p:sp>
    </p:spTree>
    <p:extLst>
      <p:ext uri="{BB962C8B-B14F-4D97-AF65-F5344CB8AC3E}">
        <p14:creationId xmlns:p14="http://schemas.microsoft.com/office/powerpoint/2010/main" val="40812338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15CC87D2-554F-43C8-B789-DB86F48C67F4}" type="slidenum">
              <a:rPr lang="es-CL" smtClean="0">
                <a:solidFill>
                  <a:prstClr val="black"/>
                </a:solidFill>
              </a:rPr>
              <a:pPr/>
              <a:t>4</a:t>
            </a:fld>
            <a:endParaRPr lang="es-CL">
              <a:solidFill>
                <a:prstClr val="black"/>
              </a:solidFill>
            </a:endParaRPr>
          </a:p>
        </p:txBody>
      </p:sp>
    </p:spTree>
    <p:extLst>
      <p:ext uri="{BB962C8B-B14F-4D97-AF65-F5344CB8AC3E}">
        <p14:creationId xmlns:p14="http://schemas.microsoft.com/office/powerpoint/2010/main" val="2912973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smtClean="0"/>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solidFill>
                  <a:prstClr val="black">
                    <a:tint val="75000"/>
                  </a:prstClr>
                </a:solidFill>
              </a:rPr>
              <a:pPr/>
              <a:t>31-03-2017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dirty="0">
              <a:solidFill>
                <a:prstClr val="black">
                  <a:tint val="75000"/>
                </a:prstClr>
              </a:solidFill>
            </a:endParaRPr>
          </a:p>
        </p:txBody>
      </p:sp>
    </p:spTree>
    <p:extLst>
      <p:ext uri="{BB962C8B-B14F-4D97-AF65-F5344CB8AC3E}">
        <p14:creationId xmlns:p14="http://schemas.microsoft.com/office/powerpoint/2010/main" val="341988920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solidFill>
                  <a:prstClr val="black">
                    <a:tint val="75000"/>
                  </a:prstClr>
                </a:solidFill>
              </a:rPr>
              <a:pPr/>
              <a:t>31-03-2017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9674828"/>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smtClean="0"/>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solidFill>
                  <a:prstClr val="black">
                    <a:tint val="75000"/>
                  </a:prstClr>
                </a:solidFill>
              </a:rPr>
              <a:pPr/>
              <a:t>31-03-2017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dirty="0">
              <a:solidFill>
                <a:prstClr val="black">
                  <a:tint val="75000"/>
                </a:prstClr>
              </a:solidFill>
            </a:endParaRPr>
          </a:p>
        </p:txBody>
      </p:sp>
    </p:spTree>
    <p:extLst>
      <p:ext uri="{BB962C8B-B14F-4D97-AF65-F5344CB8AC3E}">
        <p14:creationId xmlns:p14="http://schemas.microsoft.com/office/powerpoint/2010/main" val="3131635248"/>
      </p:ext>
    </p:extLst>
  </p:cSld>
  <p:clrMapOvr>
    <a:masterClrMapping/>
  </p:clrMapOvr>
  <p:timing>
    <p:tnLst>
      <p:par>
        <p:cTn id="1" dur="indefinite" restart="never" nodeType="tmRoot"/>
      </p:par>
    </p:tnLst>
  </p:timing>
</p:sldLayout>
</file>

<file path=ppt/slideLayouts/slideLayout101.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smtClean="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solidFill>
                  <a:prstClr val="black">
                    <a:tint val="75000"/>
                  </a:prstClr>
                </a:solidFill>
              </a:rPr>
              <a:pPr/>
              <a:t>31-03-2017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4177742756"/>
      </p:ext>
    </p:extLst>
  </p:cSld>
  <p:clrMapOvr>
    <a:masterClrMapping/>
  </p:clrMapOvr>
  <p:timing>
    <p:tnLst>
      <p:par>
        <p:cTn id="1" dur="indefinite" restart="never" nodeType="tmRoot"/>
      </p:par>
    </p:tnLst>
  </p:timing>
</p:sldLayout>
</file>

<file path=ppt/slideLayouts/slideLayout102.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solidFill>
                  <a:prstClr val="black">
                    <a:tint val="75000"/>
                  </a:prstClr>
                </a:solidFill>
              </a:rPr>
              <a:pPr/>
              <a:t>31-03-2017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634856771"/>
      </p:ext>
    </p:extLst>
  </p:cSld>
  <p:clrMapOvr>
    <a:masterClrMapping/>
  </p:clrMapOvr>
  <p:timing>
    <p:tnLst>
      <p:par>
        <p:cTn id="1" dur="indefinite" restart="never" nodeType="tmRoot"/>
      </p:par>
    </p:tnLst>
  </p:timing>
</p:sldLayout>
</file>

<file path=ppt/slideLayouts/slideLayout103.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solidFill>
                  <a:prstClr val="black">
                    <a:tint val="75000"/>
                  </a:prstClr>
                </a:solidFill>
              </a:rPr>
              <a:pPr/>
              <a:t>31-03-2017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162722742"/>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solidFill>
                  <a:prstClr val="black">
                    <a:tint val="75000"/>
                  </a:prstClr>
                </a:solidFill>
              </a:rPr>
              <a:pPr/>
              <a:t>31-03-2017</a:t>
            </a:fld>
            <a:endParaRPr lang="es-CL">
              <a:solidFill>
                <a:prstClr val="black">
                  <a:tint val="75000"/>
                </a:prstClr>
              </a:solidFill>
            </a:endParaRPr>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9" name="8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49205562"/>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solidFill>
                  <a:prstClr val="black">
                    <a:tint val="75000"/>
                  </a:prstClr>
                </a:solidFill>
              </a:rPr>
              <a:pPr/>
              <a:t>31-03-2017</a:t>
            </a:fld>
            <a:endParaRPr lang="es-CL">
              <a:solidFill>
                <a:prstClr val="black">
                  <a:tint val="75000"/>
                </a:prstClr>
              </a:solidFill>
            </a:endParaRPr>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673235972"/>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solidFill>
                  <a:prstClr val="black">
                    <a:tint val="75000"/>
                  </a:prstClr>
                </a:solidFill>
              </a:rPr>
              <a:pPr/>
              <a:t>31-03-2017</a:t>
            </a:fld>
            <a:endParaRPr lang="es-CL">
              <a:solidFill>
                <a:prstClr val="black">
                  <a:tint val="75000"/>
                </a:prstClr>
              </a:solidFill>
            </a:endParaRPr>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4" name="3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4196756647"/>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solidFill>
                  <a:prstClr val="black">
                    <a:tint val="75000"/>
                  </a:prstClr>
                </a:solidFill>
              </a:rPr>
              <a:pPr/>
              <a:t>31-03-2017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772986921"/>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solidFill>
                  <a:prstClr val="black">
                    <a:tint val="75000"/>
                  </a:prstClr>
                </a:solidFill>
              </a:rPr>
              <a:pPr/>
              <a:t>31-03-2017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223477210"/>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solidFill>
                  <a:prstClr val="black">
                    <a:tint val="75000"/>
                  </a:prstClr>
                </a:solidFill>
              </a:rPr>
              <a:pPr/>
              <a:t>31-03-2017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8649861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solidFill>
                  <a:prstClr val="black">
                    <a:tint val="75000"/>
                  </a:prstClr>
                </a:solidFill>
              </a:rPr>
              <a:pPr/>
              <a:t>31-03-2017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246374830"/>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solidFill>
                  <a:prstClr val="black">
                    <a:tint val="75000"/>
                  </a:prstClr>
                </a:solidFill>
              </a:rPr>
              <a:pPr/>
              <a:t>31-03-2017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716717413"/>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smtClean="0"/>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solidFill>
                  <a:prstClr val="black">
                    <a:tint val="75000"/>
                  </a:prstClr>
                </a:solidFill>
              </a:rPr>
              <a:pPr/>
              <a:t>31-03-2017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dirty="0">
              <a:solidFill>
                <a:prstClr val="black">
                  <a:tint val="75000"/>
                </a:prstClr>
              </a:solidFill>
            </a:endParaRPr>
          </a:p>
        </p:txBody>
      </p:sp>
    </p:spTree>
    <p:extLst>
      <p:ext uri="{BB962C8B-B14F-4D97-AF65-F5344CB8AC3E}">
        <p14:creationId xmlns:p14="http://schemas.microsoft.com/office/powerpoint/2010/main" val="2347053877"/>
      </p:ext>
    </p:extLst>
  </p:cSld>
  <p:clrMapOvr>
    <a:masterClrMapping/>
  </p:clrMapOvr>
  <p:timing>
    <p:tnLst>
      <p:par>
        <p:cTn id="1" dur="indefinite" restart="never" nodeType="tmRoot"/>
      </p:par>
    </p:tnLst>
  </p:timing>
</p:sldLayout>
</file>

<file path=ppt/slideLayouts/slideLayout11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smtClean="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solidFill>
                  <a:prstClr val="black">
                    <a:tint val="75000"/>
                  </a:prstClr>
                </a:solidFill>
              </a:rPr>
              <a:pPr/>
              <a:t>31-03-2017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03936696"/>
      </p:ext>
    </p:extLst>
  </p:cSld>
  <p:clrMapOvr>
    <a:masterClrMapping/>
  </p:clrMapOvr>
  <p:timing>
    <p:tnLst>
      <p:par>
        <p:cTn id="1" dur="indefinite" restart="never" nodeType="tmRoot"/>
      </p:par>
    </p:tnLst>
  </p:timing>
</p:sldLayout>
</file>

<file path=ppt/slideLayouts/slideLayout11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solidFill>
                  <a:prstClr val="black">
                    <a:tint val="75000"/>
                  </a:prstClr>
                </a:solidFill>
              </a:rPr>
              <a:pPr/>
              <a:t>31-03-2017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616991750"/>
      </p:ext>
    </p:extLst>
  </p:cSld>
  <p:clrMapOvr>
    <a:masterClrMapping/>
  </p:clrMapOvr>
  <p:timing>
    <p:tnLst>
      <p:par>
        <p:cTn id="1" dur="indefinite" restart="never" nodeType="tmRoot"/>
      </p:par>
    </p:tnLst>
  </p:timing>
</p:sldLayout>
</file>

<file path=ppt/slideLayouts/slideLayout11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solidFill>
                  <a:prstClr val="black">
                    <a:tint val="75000"/>
                  </a:prstClr>
                </a:solidFill>
              </a:rPr>
              <a:pPr/>
              <a:t>31-03-2017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968265067"/>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solidFill>
                  <a:prstClr val="black">
                    <a:tint val="75000"/>
                  </a:prstClr>
                </a:solidFill>
              </a:rPr>
              <a:pPr/>
              <a:t>31-03-2017</a:t>
            </a:fld>
            <a:endParaRPr lang="es-CL">
              <a:solidFill>
                <a:prstClr val="black">
                  <a:tint val="75000"/>
                </a:prstClr>
              </a:solidFill>
            </a:endParaRPr>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9" name="8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427361062"/>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solidFill>
                  <a:prstClr val="black">
                    <a:tint val="75000"/>
                  </a:prstClr>
                </a:solidFill>
              </a:rPr>
              <a:pPr/>
              <a:t>31-03-2017</a:t>
            </a:fld>
            <a:endParaRPr lang="es-CL">
              <a:solidFill>
                <a:prstClr val="black">
                  <a:tint val="75000"/>
                </a:prstClr>
              </a:solidFill>
            </a:endParaRPr>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198018829"/>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solidFill>
                  <a:prstClr val="black">
                    <a:tint val="75000"/>
                  </a:prstClr>
                </a:solidFill>
              </a:rPr>
              <a:pPr/>
              <a:t>31-03-2017</a:t>
            </a:fld>
            <a:endParaRPr lang="es-CL">
              <a:solidFill>
                <a:prstClr val="black">
                  <a:tint val="75000"/>
                </a:prstClr>
              </a:solidFill>
            </a:endParaRPr>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4" name="3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4258307988"/>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solidFill>
                  <a:prstClr val="black">
                    <a:tint val="75000"/>
                  </a:prstClr>
                </a:solidFill>
              </a:rPr>
              <a:pPr/>
              <a:t>31-03-2017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863158872"/>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solidFill>
                  <a:prstClr val="black">
                    <a:tint val="75000"/>
                  </a:prstClr>
                </a:solidFill>
              </a:rPr>
              <a:pPr/>
              <a:t>31-03-2017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5707742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smtClean="0"/>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solidFill>
                  <a:prstClr val="black">
                    <a:tint val="75000"/>
                  </a:prstClr>
                </a:solidFill>
              </a:rPr>
              <a:pPr/>
              <a:t>31-03-2017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dirty="0">
              <a:solidFill>
                <a:prstClr val="black">
                  <a:tint val="75000"/>
                </a:prstClr>
              </a:solidFill>
            </a:endParaRPr>
          </a:p>
        </p:txBody>
      </p:sp>
    </p:spTree>
    <p:extLst>
      <p:ext uri="{BB962C8B-B14F-4D97-AF65-F5344CB8AC3E}">
        <p14:creationId xmlns:p14="http://schemas.microsoft.com/office/powerpoint/2010/main" val="72536699"/>
      </p:ext>
    </p:extLst>
  </p:cSld>
  <p:clrMapOvr>
    <a:masterClrMapping/>
  </p:clrMapOvr>
  <p:timing>
    <p:tnLst>
      <p:par>
        <p:cTn id="1" dur="indefinite" restart="never" nodeType="tmRoot"/>
      </p:par>
    </p:tnLst>
  </p:timing>
</p:sldLayout>
</file>

<file path=ppt/slideLayouts/slideLayout12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solidFill>
                  <a:prstClr val="black">
                    <a:tint val="75000"/>
                  </a:prstClr>
                </a:solidFill>
              </a:rPr>
              <a:pPr/>
              <a:t>31-03-2017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798727221"/>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solidFill>
                  <a:prstClr val="black">
                    <a:tint val="75000"/>
                  </a:prstClr>
                </a:solidFill>
              </a:rPr>
              <a:pPr/>
              <a:t>31-03-2017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416969514"/>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smtClean="0"/>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solidFill>
                  <a:prstClr val="black">
                    <a:tint val="75000"/>
                  </a:prstClr>
                </a:solidFill>
              </a:rPr>
              <a:pPr/>
              <a:t>31-03-2017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dirty="0">
              <a:solidFill>
                <a:prstClr val="black">
                  <a:tint val="75000"/>
                </a:prstClr>
              </a:solidFill>
            </a:endParaRPr>
          </a:p>
        </p:txBody>
      </p:sp>
    </p:spTree>
    <p:extLst>
      <p:ext uri="{BB962C8B-B14F-4D97-AF65-F5344CB8AC3E}">
        <p14:creationId xmlns:p14="http://schemas.microsoft.com/office/powerpoint/2010/main" val="24189949"/>
      </p:ext>
    </p:extLst>
  </p:cSld>
  <p:clrMapOvr>
    <a:masterClrMapping/>
  </p:clrMapOvr>
  <p:timing>
    <p:tnLst>
      <p:par>
        <p:cTn id="1" dur="indefinite" restart="never" nodeType="tmRoot"/>
      </p:par>
    </p:tnLst>
  </p:timing>
</p:sldLayout>
</file>

<file path=ppt/slideLayouts/slideLayout12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smtClean="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solidFill>
                  <a:prstClr val="black">
                    <a:tint val="75000"/>
                  </a:prstClr>
                </a:solidFill>
              </a:rPr>
              <a:pPr/>
              <a:t>31-03-2017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71835940"/>
      </p:ext>
    </p:extLst>
  </p:cSld>
  <p:clrMapOvr>
    <a:masterClrMapping/>
  </p:clrMapOvr>
  <p:timing>
    <p:tnLst>
      <p:par>
        <p:cTn id="1" dur="indefinite" restart="never" nodeType="tmRoot"/>
      </p:par>
    </p:tnLst>
  </p:timing>
</p:sldLayout>
</file>

<file path=ppt/slideLayouts/slideLayout12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solidFill>
                  <a:prstClr val="black">
                    <a:tint val="75000"/>
                  </a:prstClr>
                </a:solidFill>
              </a:rPr>
              <a:pPr/>
              <a:t>31-03-2017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86996075"/>
      </p:ext>
    </p:extLst>
  </p:cSld>
  <p:clrMapOvr>
    <a:masterClrMapping/>
  </p:clrMapOvr>
  <p:timing>
    <p:tnLst>
      <p:par>
        <p:cTn id="1" dur="indefinite" restart="never" nodeType="tmRoot"/>
      </p:par>
    </p:tnLst>
  </p:timing>
</p:sldLayout>
</file>

<file path=ppt/slideLayouts/slideLayout12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solidFill>
                  <a:prstClr val="black">
                    <a:tint val="75000"/>
                  </a:prstClr>
                </a:solidFill>
              </a:rPr>
              <a:pPr/>
              <a:t>31-03-2017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858559262"/>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solidFill>
                  <a:prstClr val="black">
                    <a:tint val="75000"/>
                  </a:prstClr>
                </a:solidFill>
              </a:rPr>
              <a:pPr/>
              <a:t>31-03-2017</a:t>
            </a:fld>
            <a:endParaRPr lang="es-CL">
              <a:solidFill>
                <a:prstClr val="black">
                  <a:tint val="75000"/>
                </a:prstClr>
              </a:solidFill>
            </a:endParaRPr>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9" name="8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598784314"/>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solidFill>
                  <a:prstClr val="black">
                    <a:tint val="75000"/>
                  </a:prstClr>
                </a:solidFill>
              </a:rPr>
              <a:pPr/>
              <a:t>31-03-2017</a:t>
            </a:fld>
            <a:endParaRPr lang="es-CL">
              <a:solidFill>
                <a:prstClr val="black">
                  <a:tint val="75000"/>
                </a:prstClr>
              </a:solidFill>
            </a:endParaRPr>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794506591"/>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solidFill>
                  <a:prstClr val="black">
                    <a:tint val="75000"/>
                  </a:prstClr>
                </a:solidFill>
              </a:rPr>
              <a:pPr/>
              <a:t>31-03-2017</a:t>
            </a:fld>
            <a:endParaRPr lang="es-CL">
              <a:solidFill>
                <a:prstClr val="black">
                  <a:tint val="75000"/>
                </a:prstClr>
              </a:solidFill>
            </a:endParaRPr>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4" name="3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713255777"/>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solidFill>
                  <a:prstClr val="black">
                    <a:tint val="75000"/>
                  </a:prstClr>
                </a:solidFill>
              </a:rPr>
              <a:pPr/>
              <a:t>31-03-2017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6434707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smtClean="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solidFill>
                  <a:prstClr val="black">
                    <a:tint val="75000"/>
                  </a:prstClr>
                </a:solidFill>
              </a:rPr>
              <a:pPr/>
              <a:t>31-03-2017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550036953"/>
      </p:ext>
    </p:extLst>
  </p:cSld>
  <p:clrMapOvr>
    <a:masterClrMapping/>
  </p:clrMapOvr>
  <p:timing>
    <p:tnLst>
      <p:par>
        <p:cTn id="1" dur="indefinite" restart="never" nodeType="tmRoot"/>
      </p:par>
    </p:tnLst>
  </p:timing>
</p:sldLayout>
</file>

<file path=ppt/slideLayouts/slideLayout13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solidFill>
                  <a:prstClr val="black">
                    <a:tint val="75000"/>
                  </a:prstClr>
                </a:solidFill>
              </a:rPr>
              <a:pPr/>
              <a:t>31-03-2017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165271534"/>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solidFill>
                  <a:prstClr val="black">
                    <a:tint val="75000"/>
                  </a:prstClr>
                </a:solidFill>
              </a:rPr>
              <a:pPr/>
              <a:t>31-03-2017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762747237"/>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solidFill>
                  <a:prstClr val="black">
                    <a:tint val="75000"/>
                  </a:prstClr>
                </a:solidFill>
              </a:rPr>
              <a:pPr/>
              <a:t>31-03-2017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765058018"/>
      </p:ext>
    </p:extLst>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smtClean="0"/>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solidFill>
                  <a:prstClr val="black">
                    <a:tint val="75000"/>
                  </a:prstClr>
                </a:solidFill>
              </a:rPr>
              <a:pPr/>
              <a:t>31-03-2017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dirty="0">
              <a:solidFill>
                <a:prstClr val="black">
                  <a:tint val="75000"/>
                </a:prstClr>
              </a:solidFill>
            </a:endParaRPr>
          </a:p>
        </p:txBody>
      </p:sp>
    </p:spTree>
    <p:extLst>
      <p:ext uri="{BB962C8B-B14F-4D97-AF65-F5344CB8AC3E}">
        <p14:creationId xmlns:p14="http://schemas.microsoft.com/office/powerpoint/2010/main" val="2751683717"/>
      </p:ext>
    </p:extLst>
  </p:cSld>
  <p:clrMapOvr>
    <a:masterClrMapping/>
  </p:clrMapOvr>
  <p:timing>
    <p:tnLst>
      <p:par>
        <p:cTn id="1" dur="indefinite" restart="never" nodeType="tmRoot"/>
      </p:par>
    </p:tnLst>
  </p:timing>
</p:sldLayout>
</file>

<file path=ppt/slideLayouts/slideLayout134.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smtClean="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solidFill>
                  <a:prstClr val="black">
                    <a:tint val="75000"/>
                  </a:prstClr>
                </a:solidFill>
              </a:rPr>
              <a:pPr/>
              <a:t>31-03-2017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309127741"/>
      </p:ext>
    </p:extLst>
  </p:cSld>
  <p:clrMapOvr>
    <a:masterClrMapping/>
  </p:clrMapOvr>
  <p:timing>
    <p:tnLst>
      <p:par>
        <p:cTn id="1" dur="indefinite" restart="never" nodeType="tmRoot"/>
      </p:par>
    </p:tnLst>
  </p:timing>
</p:sldLayout>
</file>

<file path=ppt/slideLayouts/slideLayout135.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solidFill>
                  <a:prstClr val="black">
                    <a:tint val="75000"/>
                  </a:prstClr>
                </a:solidFill>
              </a:rPr>
              <a:pPr/>
              <a:t>31-03-2017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043908044"/>
      </p:ext>
    </p:extLst>
  </p:cSld>
  <p:clrMapOvr>
    <a:masterClrMapping/>
  </p:clrMapOvr>
  <p:timing>
    <p:tnLst>
      <p:par>
        <p:cTn id="1" dur="indefinite" restart="never" nodeType="tmRoot"/>
      </p:par>
    </p:tnLst>
  </p:timing>
</p:sldLayout>
</file>

<file path=ppt/slideLayouts/slideLayout136.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solidFill>
                  <a:prstClr val="black">
                    <a:tint val="75000"/>
                  </a:prstClr>
                </a:solidFill>
              </a:rPr>
              <a:pPr/>
              <a:t>31-03-2017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276932818"/>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solidFill>
                  <a:prstClr val="black">
                    <a:tint val="75000"/>
                  </a:prstClr>
                </a:solidFill>
              </a:rPr>
              <a:pPr/>
              <a:t>31-03-2017</a:t>
            </a:fld>
            <a:endParaRPr lang="es-CL">
              <a:solidFill>
                <a:prstClr val="black">
                  <a:tint val="75000"/>
                </a:prstClr>
              </a:solidFill>
            </a:endParaRPr>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9" name="8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249855717"/>
      </p:ext>
    </p:extLst>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solidFill>
                  <a:prstClr val="black">
                    <a:tint val="75000"/>
                  </a:prstClr>
                </a:solidFill>
              </a:rPr>
              <a:pPr/>
              <a:t>31-03-2017</a:t>
            </a:fld>
            <a:endParaRPr lang="es-CL">
              <a:solidFill>
                <a:prstClr val="black">
                  <a:tint val="75000"/>
                </a:prstClr>
              </a:solidFill>
            </a:endParaRPr>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801904970"/>
      </p:ext>
    </p:extLst>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solidFill>
                  <a:prstClr val="black">
                    <a:tint val="75000"/>
                  </a:prstClr>
                </a:solidFill>
              </a:rPr>
              <a:pPr/>
              <a:t>31-03-2017</a:t>
            </a:fld>
            <a:endParaRPr lang="es-CL">
              <a:solidFill>
                <a:prstClr val="black">
                  <a:tint val="75000"/>
                </a:prstClr>
              </a:solidFill>
            </a:endParaRPr>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4" name="3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1362126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solidFill>
                  <a:prstClr val="black">
                    <a:tint val="75000"/>
                  </a:prstClr>
                </a:solidFill>
              </a:rPr>
              <a:pPr/>
              <a:t>31-03-2017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666762940"/>
      </p:ext>
    </p:extLst>
  </p:cSld>
  <p:clrMapOvr>
    <a:masterClrMapping/>
  </p:clrMapOvr>
  <p:timing>
    <p:tnLst>
      <p:par>
        <p:cTn id="1" dur="indefinite" restart="never" nodeType="tmRoot"/>
      </p:par>
    </p:tnLst>
  </p:timing>
</p:sldLayout>
</file>

<file path=ppt/slideLayouts/slideLayout140.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solidFill>
                  <a:prstClr val="black">
                    <a:tint val="75000"/>
                  </a:prstClr>
                </a:solidFill>
              </a:rPr>
              <a:pPr/>
              <a:t>31-03-2017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4267306102"/>
      </p:ext>
    </p:extLst>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solidFill>
                  <a:prstClr val="black">
                    <a:tint val="75000"/>
                  </a:prstClr>
                </a:solidFill>
              </a:rPr>
              <a:pPr/>
              <a:t>31-03-2017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784993282"/>
      </p:ext>
    </p:extLst>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solidFill>
                  <a:prstClr val="black">
                    <a:tint val="75000"/>
                  </a:prstClr>
                </a:solidFill>
              </a:rPr>
              <a:pPr/>
              <a:t>31-03-2017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613288768"/>
      </p:ext>
    </p:extLst>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solidFill>
                  <a:prstClr val="black">
                    <a:tint val="75000"/>
                  </a:prstClr>
                </a:solidFill>
              </a:rPr>
              <a:pPr/>
              <a:t>31-03-2017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27772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solidFill>
                  <a:prstClr val="black">
                    <a:tint val="75000"/>
                  </a:prstClr>
                </a:solidFill>
              </a:rPr>
              <a:pPr/>
              <a:t>31-03-2017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9923120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solidFill>
                  <a:prstClr val="black">
                    <a:tint val="75000"/>
                  </a:prstClr>
                </a:solidFill>
              </a:rPr>
              <a:pPr/>
              <a:t>31-03-2017</a:t>
            </a:fld>
            <a:endParaRPr lang="es-CL">
              <a:solidFill>
                <a:prstClr val="black">
                  <a:tint val="75000"/>
                </a:prstClr>
              </a:solidFill>
            </a:endParaRPr>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9" name="8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7239766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solidFill>
                  <a:prstClr val="black">
                    <a:tint val="75000"/>
                  </a:prstClr>
                </a:solidFill>
              </a:rPr>
              <a:pPr/>
              <a:t>31-03-2017</a:t>
            </a:fld>
            <a:endParaRPr lang="es-CL">
              <a:solidFill>
                <a:prstClr val="black">
                  <a:tint val="75000"/>
                </a:prstClr>
              </a:solidFill>
            </a:endParaRPr>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4373646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solidFill>
                  <a:prstClr val="black">
                    <a:tint val="75000"/>
                  </a:prstClr>
                </a:solidFill>
              </a:rPr>
              <a:pPr/>
              <a:t>31-03-2017</a:t>
            </a:fld>
            <a:endParaRPr lang="es-CL">
              <a:solidFill>
                <a:prstClr val="black">
                  <a:tint val="75000"/>
                </a:prstClr>
              </a:solidFill>
            </a:endParaRPr>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4" name="3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12983328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solidFill>
                  <a:prstClr val="black">
                    <a:tint val="75000"/>
                  </a:prstClr>
                </a:solidFill>
              </a:rPr>
              <a:pPr/>
              <a:t>31-03-2017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3351312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smtClean="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solidFill>
                  <a:prstClr val="black">
                    <a:tint val="75000"/>
                  </a:prstClr>
                </a:solidFill>
              </a:rPr>
              <a:pPr/>
              <a:t>31-03-2017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479050005"/>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solidFill>
                  <a:prstClr val="black">
                    <a:tint val="75000"/>
                  </a:prstClr>
                </a:solidFill>
              </a:rPr>
              <a:pPr/>
              <a:t>31-03-2017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9435259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solidFill>
                  <a:prstClr val="black">
                    <a:tint val="75000"/>
                  </a:prstClr>
                </a:solidFill>
              </a:rPr>
              <a:pPr/>
              <a:t>31-03-2017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78596566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solidFill>
                  <a:prstClr val="black">
                    <a:tint val="75000"/>
                  </a:prstClr>
                </a:solidFill>
              </a:rPr>
              <a:pPr/>
              <a:t>31-03-2017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427012902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smtClean="0"/>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solidFill>
                  <a:prstClr val="black">
                    <a:tint val="75000"/>
                  </a:prstClr>
                </a:solidFill>
              </a:rPr>
              <a:pPr/>
              <a:t>31-03-2017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dirty="0">
              <a:solidFill>
                <a:prstClr val="black">
                  <a:tint val="75000"/>
                </a:prstClr>
              </a:solidFill>
            </a:endParaRPr>
          </a:p>
        </p:txBody>
      </p:sp>
    </p:spTree>
    <p:extLst>
      <p:ext uri="{BB962C8B-B14F-4D97-AF65-F5344CB8AC3E}">
        <p14:creationId xmlns:p14="http://schemas.microsoft.com/office/powerpoint/2010/main" val="3005423685"/>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smtClean="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solidFill>
                  <a:prstClr val="black">
                    <a:tint val="75000"/>
                  </a:prstClr>
                </a:solidFill>
              </a:rPr>
              <a:pPr/>
              <a:t>31-03-2017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200486896"/>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solidFill>
                  <a:prstClr val="black">
                    <a:tint val="75000"/>
                  </a:prstClr>
                </a:solidFill>
              </a:rPr>
              <a:pPr/>
              <a:t>31-03-2017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208506099"/>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solidFill>
                  <a:prstClr val="black">
                    <a:tint val="75000"/>
                  </a:prstClr>
                </a:solidFill>
              </a:rPr>
              <a:pPr/>
              <a:t>31-03-2017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47591858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solidFill>
                  <a:prstClr val="black">
                    <a:tint val="75000"/>
                  </a:prstClr>
                </a:solidFill>
              </a:rPr>
              <a:pPr/>
              <a:t>31-03-2017</a:t>
            </a:fld>
            <a:endParaRPr lang="es-CL">
              <a:solidFill>
                <a:prstClr val="black">
                  <a:tint val="75000"/>
                </a:prstClr>
              </a:solidFill>
            </a:endParaRPr>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9" name="8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38144639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solidFill>
                  <a:prstClr val="black">
                    <a:tint val="75000"/>
                  </a:prstClr>
                </a:solidFill>
              </a:rPr>
              <a:pPr/>
              <a:t>31-03-2017</a:t>
            </a:fld>
            <a:endParaRPr lang="es-CL">
              <a:solidFill>
                <a:prstClr val="black">
                  <a:tint val="75000"/>
                </a:prstClr>
              </a:solidFill>
            </a:endParaRPr>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00547460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solidFill>
                  <a:prstClr val="black">
                    <a:tint val="75000"/>
                  </a:prstClr>
                </a:solidFill>
              </a:rPr>
              <a:pPr/>
              <a:t>31-03-2017</a:t>
            </a:fld>
            <a:endParaRPr lang="es-CL">
              <a:solidFill>
                <a:prstClr val="black">
                  <a:tint val="75000"/>
                </a:prstClr>
              </a:solidFill>
            </a:endParaRPr>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4" name="3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9081767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solidFill>
                  <a:prstClr val="black">
                    <a:tint val="75000"/>
                  </a:prstClr>
                </a:solidFill>
              </a:rPr>
              <a:pPr/>
              <a:t>31-03-2017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354629442"/>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solidFill>
                  <a:prstClr val="black">
                    <a:tint val="75000"/>
                  </a:prstClr>
                </a:solidFill>
              </a:rPr>
              <a:pPr/>
              <a:t>31-03-2017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03766275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solidFill>
                  <a:prstClr val="black">
                    <a:tint val="75000"/>
                  </a:prstClr>
                </a:solidFill>
              </a:rPr>
              <a:pPr/>
              <a:t>31-03-2017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54193343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solidFill>
                  <a:prstClr val="black">
                    <a:tint val="75000"/>
                  </a:prstClr>
                </a:solidFill>
              </a:rPr>
              <a:pPr/>
              <a:t>31-03-2017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86768799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solidFill>
                  <a:prstClr val="black">
                    <a:tint val="75000"/>
                  </a:prstClr>
                </a:solidFill>
              </a:rPr>
              <a:pPr/>
              <a:t>31-03-2017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35608792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smtClean="0"/>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solidFill>
                  <a:prstClr val="black">
                    <a:tint val="75000"/>
                  </a:prstClr>
                </a:solidFill>
              </a:rPr>
              <a:pPr/>
              <a:t>31-03-2017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dirty="0">
              <a:solidFill>
                <a:prstClr val="black">
                  <a:tint val="75000"/>
                </a:prstClr>
              </a:solidFill>
            </a:endParaRPr>
          </a:p>
        </p:txBody>
      </p:sp>
    </p:spTree>
    <p:extLst>
      <p:ext uri="{BB962C8B-B14F-4D97-AF65-F5344CB8AC3E}">
        <p14:creationId xmlns:p14="http://schemas.microsoft.com/office/powerpoint/2010/main" val="2532515412"/>
      </p:ext>
    </p:extLst>
  </p:cSld>
  <p:clrMapOvr>
    <a:masterClrMapping/>
  </p:clrMapOvr>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smtClean="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solidFill>
                  <a:prstClr val="black">
                    <a:tint val="75000"/>
                  </a:prstClr>
                </a:solidFill>
              </a:rPr>
              <a:pPr/>
              <a:t>31-03-2017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474529932"/>
      </p:ext>
    </p:extLst>
  </p:cSld>
  <p:clrMapOvr>
    <a:masterClrMapping/>
  </p:clrMapOvr>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solidFill>
                  <a:prstClr val="black">
                    <a:tint val="75000"/>
                  </a:prstClr>
                </a:solidFill>
              </a:rPr>
              <a:pPr/>
              <a:t>31-03-2017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836299492"/>
      </p:ext>
    </p:extLst>
  </p:cSld>
  <p:clrMapOvr>
    <a:masterClrMapping/>
  </p:clrMapOvr>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solidFill>
                  <a:prstClr val="black">
                    <a:tint val="75000"/>
                  </a:prstClr>
                </a:solidFill>
              </a:rPr>
              <a:pPr/>
              <a:t>31-03-2017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407156947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solidFill>
                  <a:prstClr val="black">
                    <a:tint val="75000"/>
                  </a:prstClr>
                </a:solidFill>
              </a:rPr>
              <a:pPr/>
              <a:t>31-03-2017</a:t>
            </a:fld>
            <a:endParaRPr lang="es-CL">
              <a:solidFill>
                <a:prstClr val="black">
                  <a:tint val="75000"/>
                </a:prstClr>
              </a:solidFill>
            </a:endParaRPr>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9" name="8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40717725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solidFill>
                  <a:prstClr val="black">
                    <a:tint val="75000"/>
                  </a:prstClr>
                </a:solidFill>
              </a:rPr>
              <a:pPr/>
              <a:t>31-03-2017</a:t>
            </a:fld>
            <a:endParaRPr lang="es-CL">
              <a:solidFill>
                <a:prstClr val="black">
                  <a:tint val="75000"/>
                </a:prstClr>
              </a:solidFill>
            </a:endParaRPr>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4217563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solidFill>
                  <a:prstClr val="black">
                    <a:tint val="75000"/>
                  </a:prstClr>
                </a:solidFill>
              </a:rPr>
              <a:pPr/>
              <a:t>31-03-2017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85155585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solidFill>
                  <a:prstClr val="black">
                    <a:tint val="75000"/>
                  </a:prstClr>
                </a:solidFill>
              </a:rPr>
              <a:pPr/>
              <a:t>31-03-2017</a:t>
            </a:fld>
            <a:endParaRPr lang="es-CL">
              <a:solidFill>
                <a:prstClr val="black">
                  <a:tint val="75000"/>
                </a:prstClr>
              </a:solidFill>
            </a:endParaRPr>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4" name="3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42753167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solidFill>
                  <a:prstClr val="black">
                    <a:tint val="75000"/>
                  </a:prstClr>
                </a:solidFill>
              </a:rPr>
              <a:pPr/>
              <a:t>31-03-2017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1402300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solidFill>
                  <a:prstClr val="black">
                    <a:tint val="75000"/>
                  </a:prstClr>
                </a:solidFill>
              </a:rPr>
              <a:pPr/>
              <a:t>31-03-2017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72853123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solidFill>
                  <a:prstClr val="black">
                    <a:tint val="75000"/>
                  </a:prstClr>
                </a:solidFill>
              </a:rPr>
              <a:pPr/>
              <a:t>31-03-2017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99278350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solidFill>
                  <a:prstClr val="black">
                    <a:tint val="75000"/>
                  </a:prstClr>
                </a:solidFill>
              </a:rPr>
              <a:pPr/>
              <a:t>31-03-2017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376308718"/>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smtClean="0"/>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solidFill>
                  <a:prstClr val="black">
                    <a:tint val="75000"/>
                  </a:prstClr>
                </a:solidFill>
              </a:rPr>
              <a:pPr/>
              <a:t>31-03-2017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dirty="0">
              <a:solidFill>
                <a:prstClr val="black">
                  <a:tint val="75000"/>
                </a:prstClr>
              </a:solidFill>
            </a:endParaRPr>
          </a:p>
        </p:txBody>
      </p:sp>
    </p:spTree>
    <p:extLst>
      <p:ext uri="{BB962C8B-B14F-4D97-AF65-F5344CB8AC3E}">
        <p14:creationId xmlns:p14="http://schemas.microsoft.com/office/powerpoint/2010/main" val="1446646849"/>
      </p:ext>
    </p:extLst>
  </p:cSld>
  <p:clrMapOvr>
    <a:masterClrMapping/>
  </p:clrMapOvr>
  <p:timing>
    <p:tnLst>
      <p:par>
        <p:cTn id="1" dur="indefinite" restart="never" nodeType="tmRoot"/>
      </p:par>
    </p:tnLst>
  </p:timing>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smtClean="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solidFill>
                  <a:prstClr val="black">
                    <a:tint val="75000"/>
                  </a:prstClr>
                </a:solidFill>
              </a:rPr>
              <a:pPr/>
              <a:t>31-03-2017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623718534"/>
      </p:ext>
    </p:extLst>
  </p:cSld>
  <p:clrMapOvr>
    <a:masterClrMapping/>
  </p:clrMapOvr>
  <p:timing>
    <p:tnLst>
      <p:par>
        <p:cTn id="1" dur="indefinite" restart="never" nodeType="tmRoot"/>
      </p:par>
    </p:tnLst>
  </p:timing>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solidFill>
                  <a:prstClr val="black">
                    <a:tint val="75000"/>
                  </a:prstClr>
                </a:solidFill>
              </a:rPr>
              <a:pPr/>
              <a:t>31-03-2017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449043391"/>
      </p:ext>
    </p:extLst>
  </p:cSld>
  <p:clrMapOvr>
    <a:masterClrMapping/>
  </p:clrMapOvr>
  <p:timing>
    <p:tnLst>
      <p:par>
        <p:cTn id="1" dur="indefinite" restart="never" nodeType="tmRoot"/>
      </p:par>
    </p:tnLst>
  </p:timing>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solidFill>
                  <a:prstClr val="black">
                    <a:tint val="75000"/>
                  </a:prstClr>
                </a:solidFill>
              </a:rPr>
              <a:pPr/>
              <a:t>31-03-2017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412178313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solidFill>
                  <a:prstClr val="black">
                    <a:tint val="75000"/>
                  </a:prstClr>
                </a:solidFill>
              </a:rPr>
              <a:pPr/>
              <a:t>31-03-2017</a:t>
            </a:fld>
            <a:endParaRPr lang="es-CL">
              <a:solidFill>
                <a:prstClr val="black">
                  <a:tint val="75000"/>
                </a:prstClr>
              </a:solidFill>
            </a:endParaRPr>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9" name="8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6363307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solidFill>
                  <a:prstClr val="black">
                    <a:tint val="75000"/>
                  </a:prstClr>
                </a:solidFill>
              </a:rPr>
              <a:pPr/>
              <a:t>31-03-2017</a:t>
            </a:fld>
            <a:endParaRPr lang="es-CL">
              <a:solidFill>
                <a:prstClr val="black">
                  <a:tint val="75000"/>
                </a:prstClr>
              </a:solidFill>
            </a:endParaRPr>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9" name="8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527293032"/>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solidFill>
                  <a:prstClr val="black">
                    <a:tint val="75000"/>
                  </a:prstClr>
                </a:solidFill>
              </a:rPr>
              <a:pPr/>
              <a:t>31-03-2017</a:t>
            </a:fld>
            <a:endParaRPr lang="es-CL">
              <a:solidFill>
                <a:prstClr val="black">
                  <a:tint val="75000"/>
                </a:prstClr>
              </a:solidFill>
            </a:endParaRPr>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438734498"/>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solidFill>
                  <a:prstClr val="black">
                    <a:tint val="75000"/>
                  </a:prstClr>
                </a:solidFill>
              </a:rPr>
              <a:pPr/>
              <a:t>31-03-2017</a:t>
            </a:fld>
            <a:endParaRPr lang="es-CL">
              <a:solidFill>
                <a:prstClr val="black">
                  <a:tint val="75000"/>
                </a:prstClr>
              </a:solidFill>
            </a:endParaRPr>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4" name="3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472445014"/>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solidFill>
                  <a:prstClr val="black">
                    <a:tint val="75000"/>
                  </a:prstClr>
                </a:solidFill>
              </a:rPr>
              <a:pPr/>
              <a:t>31-03-2017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301917061"/>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solidFill>
                  <a:prstClr val="black">
                    <a:tint val="75000"/>
                  </a:prstClr>
                </a:solidFill>
              </a:rPr>
              <a:pPr/>
              <a:t>31-03-2017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70146632"/>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solidFill>
                  <a:prstClr val="black">
                    <a:tint val="75000"/>
                  </a:prstClr>
                </a:solidFill>
              </a:rPr>
              <a:pPr/>
              <a:t>31-03-2017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432016437"/>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solidFill>
                  <a:prstClr val="black">
                    <a:tint val="75000"/>
                  </a:prstClr>
                </a:solidFill>
              </a:rPr>
              <a:pPr/>
              <a:t>31-03-2017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297725257"/>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smtClean="0"/>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solidFill>
                  <a:prstClr val="black">
                    <a:tint val="75000"/>
                  </a:prstClr>
                </a:solidFill>
              </a:rPr>
              <a:pPr/>
              <a:t>31-03-2017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dirty="0">
              <a:solidFill>
                <a:prstClr val="black">
                  <a:tint val="75000"/>
                </a:prstClr>
              </a:solidFill>
            </a:endParaRPr>
          </a:p>
        </p:txBody>
      </p:sp>
    </p:spTree>
    <p:extLst>
      <p:ext uri="{BB962C8B-B14F-4D97-AF65-F5344CB8AC3E}">
        <p14:creationId xmlns:p14="http://schemas.microsoft.com/office/powerpoint/2010/main" val="436580509"/>
      </p:ext>
    </p:extLst>
  </p:cSld>
  <p:clrMapOvr>
    <a:masterClrMapping/>
  </p:clrMapOvr>
  <p:timing>
    <p:tnLst>
      <p:par>
        <p:cTn id="1" dur="indefinite" restart="never" nodeType="tmRoot"/>
      </p:par>
    </p:tnLst>
  </p:timing>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smtClean="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solidFill>
                  <a:prstClr val="black">
                    <a:tint val="75000"/>
                  </a:prstClr>
                </a:solidFill>
              </a:rPr>
              <a:pPr/>
              <a:t>31-03-2017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890625117"/>
      </p:ext>
    </p:extLst>
  </p:cSld>
  <p:clrMapOvr>
    <a:masterClrMapping/>
  </p:clrMapOvr>
  <p:timing>
    <p:tnLst>
      <p:par>
        <p:cTn id="1" dur="indefinite" restart="never" nodeType="tmRoot"/>
      </p:par>
    </p:tnLst>
  </p:timing>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solidFill>
                  <a:prstClr val="black">
                    <a:tint val="75000"/>
                  </a:prstClr>
                </a:solidFill>
              </a:rPr>
              <a:pPr/>
              <a:t>31-03-2017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833640624"/>
      </p:ext>
    </p:extLst>
  </p:cSld>
  <p:clrMapOvr>
    <a:masterClrMapping/>
  </p:clrMapOvr>
  <p:timing>
    <p:tnLst>
      <p:par>
        <p:cTn id="1" dur="indefinite" restart="never" nodeType="tmRoot"/>
      </p:par>
    </p:tnLst>
  </p:timing>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solidFill>
                  <a:prstClr val="black">
                    <a:tint val="75000"/>
                  </a:prstClr>
                </a:solidFill>
              </a:rPr>
              <a:pPr/>
              <a:t>31-03-2017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171161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solidFill>
                  <a:prstClr val="black">
                    <a:tint val="75000"/>
                  </a:prstClr>
                </a:solidFill>
              </a:rPr>
              <a:pPr/>
              <a:t>31-03-2017</a:t>
            </a:fld>
            <a:endParaRPr lang="es-CL">
              <a:solidFill>
                <a:prstClr val="black">
                  <a:tint val="75000"/>
                </a:prstClr>
              </a:solidFill>
            </a:endParaRPr>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500786079"/>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solidFill>
                  <a:prstClr val="black">
                    <a:tint val="75000"/>
                  </a:prstClr>
                </a:solidFill>
              </a:rPr>
              <a:pPr/>
              <a:t>31-03-2017</a:t>
            </a:fld>
            <a:endParaRPr lang="es-CL">
              <a:solidFill>
                <a:prstClr val="black">
                  <a:tint val="75000"/>
                </a:prstClr>
              </a:solidFill>
            </a:endParaRPr>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9" name="8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863684818"/>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solidFill>
                  <a:prstClr val="black">
                    <a:tint val="75000"/>
                  </a:prstClr>
                </a:solidFill>
              </a:rPr>
              <a:pPr/>
              <a:t>31-03-2017</a:t>
            </a:fld>
            <a:endParaRPr lang="es-CL">
              <a:solidFill>
                <a:prstClr val="black">
                  <a:tint val="75000"/>
                </a:prstClr>
              </a:solidFill>
            </a:endParaRPr>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664588855"/>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solidFill>
                  <a:prstClr val="black">
                    <a:tint val="75000"/>
                  </a:prstClr>
                </a:solidFill>
              </a:rPr>
              <a:pPr/>
              <a:t>31-03-2017</a:t>
            </a:fld>
            <a:endParaRPr lang="es-CL">
              <a:solidFill>
                <a:prstClr val="black">
                  <a:tint val="75000"/>
                </a:prstClr>
              </a:solidFill>
            </a:endParaRPr>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4" name="3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155090458"/>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solidFill>
                  <a:prstClr val="black">
                    <a:tint val="75000"/>
                  </a:prstClr>
                </a:solidFill>
              </a:rPr>
              <a:pPr/>
              <a:t>31-03-2017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328182714"/>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solidFill>
                  <a:prstClr val="black">
                    <a:tint val="75000"/>
                  </a:prstClr>
                </a:solidFill>
              </a:rPr>
              <a:pPr/>
              <a:t>31-03-2017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930924485"/>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solidFill>
                  <a:prstClr val="black">
                    <a:tint val="75000"/>
                  </a:prstClr>
                </a:solidFill>
              </a:rPr>
              <a:pPr/>
              <a:t>31-03-2017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206179624"/>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solidFill>
                  <a:prstClr val="black">
                    <a:tint val="75000"/>
                  </a:prstClr>
                </a:solidFill>
              </a:rPr>
              <a:pPr/>
              <a:t>31-03-2017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621103680"/>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smtClean="0"/>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solidFill>
                  <a:prstClr val="black">
                    <a:tint val="75000"/>
                  </a:prstClr>
                </a:solidFill>
              </a:rPr>
              <a:pPr/>
              <a:t>31-03-2017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dirty="0">
              <a:solidFill>
                <a:prstClr val="black">
                  <a:tint val="75000"/>
                </a:prstClr>
              </a:solidFill>
            </a:endParaRPr>
          </a:p>
        </p:txBody>
      </p:sp>
    </p:spTree>
    <p:extLst>
      <p:ext uri="{BB962C8B-B14F-4D97-AF65-F5344CB8AC3E}">
        <p14:creationId xmlns:p14="http://schemas.microsoft.com/office/powerpoint/2010/main" val="1489397130"/>
      </p:ext>
    </p:extLst>
  </p:cSld>
  <p:clrMapOvr>
    <a:masterClrMapping/>
  </p:clrMapOvr>
  <p:timing>
    <p:tnLst>
      <p:par>
        <p:cTn id="1" dur="indefinite" restart="never" nodeType="tmRoot"/>
      </p:par>
    </p:tnLst>
  </p:timing>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smtClean="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solidFill>
                  <a:prstClr val="black">
                    <a:tint val="75000"/>
                  </a:prstClr>
                </a:solidFill>
              </a:rPr>
              <a:pPr/>
              <a:t>31-03-2017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094734507"/>
      </p:ext>
    </p:extLst>
  </p:cSld>
  <p:clrMapOvr>
    <a:masterClrMapping/>
  </p:clrMapOvr>
  <p:timing>
    <p:tnLst>
      <p:par>
        <p:cTn id="1" dur="indefinite" restart="never" nodeType="tmRoot"/>
      </p:par>
    </p:tnLst>
  </p:timing>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solidFill>
                  <a:prstClr val="black">
                    <a:tint val="75000"/>
                  </a:prstClr>
                </a:solidFill>
              </a:rPr>
              <a:pPr/>
              <a:t>31-03-2017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74661605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solidFill>
                  <a:prstClr val="black">
                    <a:tint val="75000"/>
                  </a:prstClr>
                </a:solidFill>
              </a:rPr>
              <a:pPr/>
              <a:t>31-03-2017</a:t>
            </a:fld>
            <a:endParaRPr lang="es-CL">
              <a:solidFill>
                <a:prstClr val="black">
                  <a:tint val="75000"/>
                </a:prstClr>
              </a:solidFill>
            </a:endParaRPr>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4" name="3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866923859"/>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solidFill>
                  <a:prstClr val="black">
                    <a:tint val="75000"/>
                  </a:prstClr>
                </a:solidFill>
              </a:rPr>
              <a:pPr/>
              <a:t>31-03-2017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57480061"/>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solidFill>
                  <a:prstClr val="black">
                    <a:tint val="75000"/>
                  </a:prstClr>
                </a:solidFill>
              </a:rPr>
              <a:pPr/>
              <a:t>31-03-2017</a:t>
            </a:fld>
            <a:endParaRPr lang="es-CL">
              <a:solidFill>
                <a:prstClr val="black">
                  <a:tint val="75000"/>
                </a:prstClr>
              </a:solidFill>
            </a:endParaRPr>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9" name="8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023159711"/>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solidFill>
                  <a:prstClr val="black">
                    <a:tint val="75000"/>
                  </a:prstClr>
                </a:solidFill>
              </a:rPr>
              <a:pPr/>
              <a:t>31-03-2017</a:t>
            </a:fld>
            <a:endParaRPr lang="es-CL">
              <a:solidFill>
                <a:prstClr val="black">
                  <a:tint val="75000"/>
                </a:prstClr>
              </a:solidFill>
            </a:endParaRPr>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630240523"/>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solidFill>
                  <a:prstClr val="black">
                    <a:tint val="75000"/>
                  </a:prstClr>
                </a:solidFill>
              </a:rPr>
              <a:pPr/>
              <a:t>31-03-2017</a:t>
            </a:fld>
            <a:endParaRPr lang="es-CL">
              <a:solidFill>
                <a:prstClr val="black">
                  <a:tint val="75000"/>
                </a:prstClr>
              </a:solidFill>
            </a:endParaRPr>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4" name="3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941787553"/>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solidFill>
                  <a:prstClr val="black">
                    <a:tint val="75000"/>
                  </a:prstClr>
                </a:solidFill>
              </a:rPr>
              <a:pPr/>
              <a:t>31-03-2017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726127608"/>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solidFill>
                  <a:prstClr val="black">
                    <a:tint val="75000"/>
                  </a:prstClr>
                </a:solidFill>
              </a:rPr>
              <a:pPr/>
              <a:t>31-03-2017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730033152"/>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solidFill>
                  <a:prstClr val="black">
                    <a:tint val="75000"/>
                  </a:prstClr>
                </a:solidFill>
              </a:rPr>
              <a:pPr/>
              <a:t>31-03-2017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149778435"/>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solidFill>
                  <a:prstClr val="black">
                    <a:tint val="75000"/>
                  </a:prstClr>
                </a:solidFill>
              </a:rPr>
              <a:pPr/>
              <a:t>31-03-2017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566361189"/>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smtClean="0"/>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solidFill>
                  <a:prstClr val="black">
                    <a:tint val="75000"/>
                  </a:prstClr>
                </a:solidFill>
              </a:rPr>
              <a:pPr/>
              <a:t>31-03-2017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dirty="0">
              <a:solidFill>
                <a:prstClr val="black">
                  <a:tint val="75000"/>
                </a:prstClr>
              </a:solidFill>
            </a:endParaRPr>
          </a:p>
        </p:txBody>
      </p:sp>
    </p:spTree>
    <p:extLst>
      <p:ext uri="{BB962C8B-B14F-4D97-AF65-F5344CB8AC3E}">
        <p14:creationId xmlns:p14="http://schemas.microsoft.com/office/powerpoint/2010/main" val="449251875"/>
      </p:ext>
    </p:extLst>
  </p:cSld>
  <p:clrMapOvr>
    <a:masterClrMapping/>
  </p:clrMapOvr>
  <p:timing>
    <p:tnLst>
      <p:par>
        <p:cTn id="1" dur="indefinite" restart="never" nodeType="tmRoot"/>
      </p:par>
    </p:tnLst>
  </p:timing>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smtClean="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solidFill>
                  <a:prstClr val="black">
                    <a:tint val="75000"/>
                  </a:prstClr>
                </a:solidFill>
              </a:rPr>
              <a:pPr/>
              <a:t>31-03-2017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85181922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solidFill>
                  <a:prstClr val="black">
                    <a:tint val="75000"/>
                  </a:prstClr>
                </a:solidFill>
              </a:rPr>
              <a:pPr/>
              <a:t>31-03-2017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801697669"/>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solidFill>
                  <a:prstClr val="black">
                    <a:tint val="75000"/>
                  </a:prstClr>
                </a:solidFill>
              </a:rPr>
              <a:pPr/>
              <a:t>31-03-2017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313072963"/>
      </p:ext>
    </p:extLst>
  </p:cSld>
  <p:clrMapOvr>
    <a:masterClrMapping/>
  </p:clrMapOvr>
  <p:timing>
    <p:tnLst>
      <p:par>
        <p:cTn id="1" dur="indefinite" restart="never" nodeType="tmRoot"/>
      </p:par>
    </p:tnLst>
  </p:timing>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solidFill>
                  <a:prstClr val="black">
                    <a:tint val="75000"/>
                  </a:prstClr>
                </a:solidFill>
              </a:rPr>
              <a:pPr/>
              <a:t>31-03-2017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695929407"/>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solidFill>
                  <a:prstClr val="black">
                    <a:tint val="75000"/>
                  </a:prstClr>
                </a:solidFill>
              </a:rPr>
              <a:pPr/>
              <a:t>31-03-2017</a:t>
            </a:fld>
            <a:endParaRPr lang="es-CL">
              <a:solidFill>
                <a:prstClr val="black">
                  <a:tint val="75000"/>
                </a:prstClr>
              </a:solidFill>
            </a:endParaRPr>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9" name="8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657753010"/>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solidFill>
                  <a:prstClr val="black">
                    <a:tint val="75000"/>
                  </a:prstClr>
                </a:solidFill>
              </a:rPr>
              <a:pPr/>
              <a:t>31-03-2017</a:t>
            </a:fld>
            <a:endParaRPr lang="es-CL">
              <a:solidFill>
                <a:prstClr val="black">
                  <a:tint val="75000"/>
                </a:prstClr>
              </a:solidFill>
            </a:endParaRPr>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489150003"/>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solidFill>
                  <a:prstClr val="black">
                    <a:tint val="75000"/>
                  </a:prstClr>
                </a:solidFill>
              </a:rPr>
              <a:pPr/>
              <a:t>31-03-2017</a:t>
            </a:fld>
            <a:endParaRPr lang="es-CL">
              <a:solidFill>
                <a:prstClr val="black">
                  <a:tint val="75000"/>
                </a:prstClr>
              </a:solidFill>
            </a:endParaRPr>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4" name="3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442202814"/>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solidFill>
                  <a:prstClr val="black">
                    <a:tint val="75000"/>
                  </a:prstClr>
                </a:solidFill>
              </a:rPr>
              <a:pPr/>
              <a:t>31-03-2017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854532072"/>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solidFill>
                  <a:prstClr val="black">
                    <a:tint val="75000"/>
                  </a:prstClr>
                </a:solidFill>
              </a:rPr>
              <a:pPr/>
              <a:t>31-03-2017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48222280"/>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solidFill>
                  <a:prstClr val="black">
                    <a:tint val="75000"/>
                  </a:prstClr>
                </a:solidFill>
              </a:rPr>
              <a:pPr/>
              <a:t>31-03-2017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528801099"/>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solidFill>
                  <a:prstClr val="black">
                    <a:tint val="75000"/>
                  </a:prstClr>
                </a:solidFill>
              </a:rPr>
              <a:pPr/>
              <a:t>31-03-2017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080703811"/>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smtClean="0"/>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solidFill>
                  <a:prstClr val="black">
                    <a:tint val="75000"/>
                  </a:prstClr>
                </a:solidFill>
              </a:rPr>
              <a:pPr/>
              <a:t>31-03-2017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dirty="0">
              <a:solidFill>
                <a:prstClr val="black">
                  <a:tint val="75000"/>
                </a:prstClr>
              </a:solidFill>
            </a:endParaRPr>
          </a:p>
        </p:txBody>
      </p:sp>
    </p:spTree>
    <p:extLst>
      <p:ext uri="{BB962C8B-B14F-4D97-AF65-F5344CB8AC3E}">
        <p14:creationId xmlns:p14="http://schemas.microsoft.com/office/powerpoint/2010/main" val="289011279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solidFill>
                  <a:prstClr val="black">
                    <a:tint val="75000"/>
                  </a:prstClr>
                </a:solidFill>
              </a:rPr>
              <a:pPr/>
              <a:t>31-03-2017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352282793"/>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smtClean="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solidFill>
                  <a:prstClr val="black">
                    <a:tint val="75000"/>
                  </a:prstClr>
                </a:solidFill>
              </a:rPr>
              <a:pPr/>
              <a:t>31-03-2017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4231206225"/>
      </p:ext>
    </p:extLst>
  </p:cSld>
  <p:clrMapOvr>
    <a:masterClrMapping/>
  </p:clrMapOvr>
  <p:timing>
    <p:tnLst>
      <p:par>
        <p:cTn id="1" dur="indefinite" restart="never" nodeType="tmRoot"/>
      </p:par>
    </p:tnLst>
  </p:timing>
</p:sldLayout>
</file>

<file path=ppt/slideLayouts/slideLayout91.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solidFill>
                  <a:prstClr val="black">
                    <a:tint val="75000"/>
                  </a:prstClr>
                </a:solidFill>
              </a:rPr>
              <a:pPr/>
              <a:t>31-03-2017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325547036"/>
      </p:ext>
    </p:extLst>
  </p:cSld>
  <p:clrMapOvr>
    <a:masterClrMapping/>
  </p:clrMapOvr>
  <p:timing>
    <p:tnLst>
      <p:par>
        <p:cTn id="1" dur="indefinite" restart="never" nodeType="tmRoot"/>
      </p:par>
    </p:tnLst>
  </p:timing>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solidFill>
                  <a:prstClr val="black">
                    <a:tint val="75000"/>
                  </a:prstClr>
                </a:solidFill>
              </a:rPr>
              <a:pPr/>
              <a:t>31-03-2017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4077472776"/>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solidFill>
                  <a:prstClr val="black">
                    <a:tint val="75000"/>
                  </a:prstClr>
                </a:solidFill>
              </a:rPr>
              <a:pPr/>
              <a:t>31-03-2017</a:t>
            </a:fld>
            <a:endParaRPr lang="es-CL">
              <a:solidFill>
                <a:prstClr val="black">
                  <a:tint val="75000"/>
                </a:prstClr>
              </a:solidFill>
            </a:endParaRPr>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9" name="8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185332162"/>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solidFill>
                  <a:prstClr val="black">
                    <a:tint val="75000"/>
                  </a:prstClr>
                </a:solidFill>
              </a:rPr>
              <a:pPr/>
              <a:t>31-03-2017</a:t>
            </a:fld>
            <a:endParaRPr lang="es-CL">
              <a:solidFill>
                <a:prstClr val="black">
                  <a:tint val="75000"/>
                </a:prstClr>
              </a:solidFill>
            </a:endParaRPr>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715676160"/>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solidFill>
                  <a:prstClr val="black">
                    <a:tint val="75000"/>
                  </a:prstClr>
                </a:solidFill>
              </a:rPr>
              <a:pPr/>
              <a:t>31-03-2017</a:t>
            </a:fld>
            <a:endParaRPr lang="es-CL">
              <a:solidFill>
                <a:prstClr val="black">
                  <a:tint val="75000"/>
                </a:prstClr>
              </a:solidFill>
            </a:endParaRPr>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4" name="3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826495161"/>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solidFill>
                  <a:prstClr val="black">
                    <a:tint val="75000"/>
                  </a:prstClr>
                </a:solidFill>
              </a:rPr>
              <a:pPr/>
              <a:t>31-03-2017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453542330"/>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solidFill>
                  <a:prstClr val="black">
                    <a:tint val="75000"/>
                  </a:prstClr>
                </a:solidFill>
              </a:rPr>
              <a:pPr/>
              <a:t>31-03-2017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09016546"/>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solidFill>
                  <a:prstClr val="black">
                    <a:tint val="75000"/>
                  </a:prstClr>
                </a:solidFill>
              </a:rPr>
              <a:pPr/>
              <a:t>31-03-2017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836465218"/>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solidFill>
                  <a:prstClr val="black">
                    <a:tint val="75000"/>
                  </a:prstClr>
                </a:solidFill>
              </a:rPr>
              <a:pPr/>
              <a:t>31-03-2017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651422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7.xml"/><Relationship Id="rId13" Type="http://schemas.openxmlformats.org/officeDocument/2006/relationships/vmlDrawing" Target="../drawings/vmlDrawing10.vml"/><Relationship Id="rId3" Type="http://schemas.openxmlformats.org/officeDocument/2006/relationships/slideLayout" Target="../slideLayouts/slideLayout102.xml"/><Relationship Id="rId7" Type="http://schemas.openxmlformats.org/officeDocument/2006/relationships/slideLayout" Target="../slideLayouts/slideLayout106.xml"/><Relationship Id="rId12" Type="http://schemas.openxmlformats.org/officeDocument/2006/relationships/theme" Target="../theme/theme10.xml"/><Relationship Id="rId2" Type="http://schemas.openxmlformats.org/officeDocument/2006/relationships/slideLayout" Target="../slideLayouts/slideLayout101.xml"/><Relationship Id="rId1" Type="http://schemas.openxmlformats.org/officeDocument/2006/relationships/slideLayout" Target="../slideLayouts/slideLayout100.xml"/><Relationship Id="rId6" Type="http://schemas.openxmlformats.org/officeDocument/2006/relationships/slideLayout" Target="../slideLayouts/slideLayout105.xml"/><Relationship Id="rId11" Type="http://schemas.openxmlformats.org/officeDocument/2006/relationships/slideLayout" Target="../slideLayouts/slideLayout110.xml"/><Relationship Id="rId5" Type="http://schemas.openxmlformats.org/officeDocument/2006/relationships/slideLayout" Target="../slideLayouts/slideLayout104.xml"/><Relationship Id="rId15" Type="http://schemas.openxmlformats.org/officeDocument/2006/relationships/image" Target="../media/image1.png"/><Relationship Id="rId10" Type="http://schemas.openxmlformats.org/officeDocument/2006/relationships/slideLayout" Target="../slideLayouts/slideLayout109.xml"/><Relationship Id="rId4" Type="http://schemas.openxmlformats.org/officeDocument/2006/relationships/slideLayout" Target="../slideLayouts/slideLayout103.xml"/><Relationship Id="rId9" Type="http://schemas.openxmlformats.org/officeDocument/2006/relationships/slideLayout" Target="../slideLayouts/slideLayout108.xml"/><Relationship Id="rId14" Type="http://schemas.openxmlformats.org/officeDocument/2006/relationships/oleObject" Target="../embeddings/oleObject10.bin"/></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18.xml"/><Relationship Id="rId13" Type="http://schemas.openxmlformats.org/officeDocument/2006/relationships/vmlDrawing" Target="../drawings/vmlDrawing11.vml"/><Relationship Id="rId3" Type="http://schemas.openxmlformats.org/officeDocument/2006/relationships/slideLayout" Target="../slideLayouts/slideLayout113.xml"/><Relationship Id="rId7" Type="http://schemas.openxmlformats.org/officeDocument/2006/relationships/slideLayout" Target="../slideLayouts/slideLayout117.xml"/><Relationship Id="rId12" Type="http://schemas.openxmlformats.org/officeDocument/2006/relationships/theme" Target="../theme/theme11.xml"/><Relationship Id="rId2" Type="http://schemas.openxmlformats.org/officeDocument/2006/relationships/slideLayout" Target="../slideLayouts/slideLayout112.xml"/><Relationship Id="rId1" Type="http://schemas.openxmlformats.org/officeDocument/2006/relationships/slideLayout" Target="../slideLayouts/slideLayout111.xml"/><Relationship Id="rId6" Type="http://schemas.openxmlformats.org/officeDocument/2006/relationships/slideLayout" Target="../slideLayouts/slideLayout116.xml"/><Relationship Id="rId11" Type="http://schemas.openxmlformats.org/officeDocument/2006/relationships/slideLayout" Target="../slideLayouts/slideLayout121.xml"/><Relationship Id="rId5" Type="http://schemas.openxmlformats.org/officeDocument/2006/relationships/slideLayout" Target="../slideLayouts/slideLayout115.xml"/><Relationship Id="rId15" Type="http://schemas.openxmlformats.org/officeDocument/2006/relationships/image" Target="../media/image1.png"/><Relationship Id="rId10" Type="http://schemas.openxmlformats.org/officeDocument/2006/relationships/slideLayout" Target="../slideLayouts/slideLayout120.xml"/><Relationship Id="rId4" Type="http://schemas.openxmlformats.org/officeDocument/2006/relationships/slideLayout" Target="../slideLayouts/slideLayout114.xml"/><Relationship Id="rId9" Type="http://schemas.openxmlformats.org/officeDocument/2006/relationships/slideLayout" Target="../slideLayouts/slideLayout119.xml"/><Relationship Id="rId14" Type="http://schemas.openxmlformats.org/officeDocument/2006/relationships/oleObject" Target="../embeddings/oleObject11.bin"/></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29.xml"/><Relationship Id="rId13" Type="http://schemas.openxmlformats.org/officeDocument/2006/relationships/vmlDrawing" Target="../drawings/vmlDrawing12.vml"/><Relationship Id="rId3" Type="http://schemas.openxmlformats.org/officeDocument/2006/relationships/slideLayout" Target="../slideLayouts/slideLayout124.xml"/><Relationship Id="rId7" Type="http://schemas.openxmlformats.org/officeDocument/2006/relationships/slideLayout" Target="../slideLayouts/slideLayout128.xml"/><Relationship Id="rId12" Type="http://schemas.openxmlformats.org/officeDocument/2006/relationships/theme" Target="../theme/theme12.xml"/><Relationship Id="rId2" Type="http://schemas.openxmlformats.org/officeDocument/2006/relationships/slideLayout" Target="../slideLayouts/slideLayout123.xml"/><Relationship Id="rId1" Type="http://schemas.openxmlformats.org/officeDocument/2006/relationships/slideLayout" Target="../slideLayouts/slideLayout122.xml"/><Relationship Id="rId6" Type="http://schemas.openxmlformats.org/officeDocument/2006/relationships/slideLayout" Target="../slideLayouts/slideLayout127.xml"/><Relationship Id="rId11" Type="http://schemas.openxmlformats.org/officeDocument/2006/relationships/slideLayout" Target="../slideLayouts/slideLayout132.xml"/><Relationship Id="rId5" Type="http://schemas.openxmlformats.org/officeDocument/2006/relationships/slideLayout" Target="../slideLayouts/slideLayout126.xml"/><Relationship Id="rId15" Type="http://schemas.openxmlformats.org/officeDocument/2006/relationships/image" Target="../media/image1.png"/><Relationship Id="rId10" Type="http://schemas.openxmlformats.org/officeDocument/2006/relationships/slideLayout" Target="../slideLayouts/slideLayout131.xml"/><Relationship Id="rId4" Type="http://schemas.openxmlformats.org/officeDocument/2006/relationships/slideLayout" Target="../slideLayouts/slideLayout125.xml"/><Relationship Id="rId9" Type="http://schemas.openxmlformats.org/officeDocument/2006/relationships/slideLayout" Target="../slideLayouts/slideLayout130.xml"/><Relationship Id="rId14" Type="http://schemas.openxmlformats.org/officeDocument/2006/relationships/oleObject" Target="../embeddings/oleObject12.bin"/></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140.xml"/><Relationship Id="rId13" Type="http://schemas.openxmlformats.org/officeDocument/2006/relationships/vmlDrawing" Target="../drawings/vmlDrawing13.vml"/><Relationship Id="rId3" Type="http://schemas.openxmlformats.org/officeDocument/2006/relationships/slideLayout" Target="../slideLayouts/slideLayout135.xml"/><Relationship Id="rId7" Type="http://schemas.openxmlformats.org/officeDocument/2006/relationships/slideLayout" Target="../slideLayouts/slideLayout139.xml"/><Relationship Id="rId12" Type="http://schemas.openxmlformats.org/officeDocument/2006/relationships/theme" Target="../theme/theme13.xml"/><Relationship Id="rId2" Type="http://schemas.openxmlformats.org/officeDocument/2006/relationships/slideLayout" Target="../slideLayouts/slideLayout134.xml"/><Relationship Id="rId1" Type="http://schemas.openxmlformats.org/officeDocument/2006/relationships/slideLayout" Target="../slideLayouts/slideLayout133.xml"/><Relationship Id="rId6" Type="http://schemas.openxmlformats.org/officeDocument/2006/relationships/slideLayout" Target="../slideLayouts/slideLayout138.xml"/><Relationship Id="rId11" Type="http://schemas.openxmlformats.org/officeDocument/2006/relationships/slideLayout" Target="../slideLayouts/slideLayout143.xml"/><Relationship Id="rId5" Type="http://schemas.openxmlformats.org/officeDocument/2006/relationships/slideLayout" Target="../slideLayouts/slideLayout137.xml"/><Relationship Id="rId15" Type="http://schemas.openxmlformats.org/officeDocument/2006/relationships/image" Target="../media/image1.png"/><Relationship Id="rId10" Type="http://schemas.openxmlformats.org/officeDocument/2006/relationships/slideLayout" Target="../slideLayouts/slideLayout142.xml"/><Relationship Id="rId4" Type="http://schemas.openxmlformats.org/officeDocument/2006/relationships/slideLayout" Target="../slideLayouts/slideLayout136.xml"/><Relationship Id="rId9" Type="http://schemas.openxmlformats.org/officeDocument/2006/relationships/slideLayout" Target="../slideLayouts/slideLayout141.xml"/><Relationship Id="rId14" Type="http://schemas.openxmlformats.org/officeDocument/2006/relationships/oleObject" Target="../embeddings/oleObject13.bin"/></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vmlDrawing" Target="../drawings/vmlDrawing2.v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oleObject" Target="../embeddings/oleObject2.bin"/></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vmlDrawing" Target="../drawings/vmlDrawing3.v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image" Target="../media/image1.png"/><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oleObject" Target="../embeddings/oleObject3.bin"/></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vmlDrawing" Target="../drawings/vmlDrawing4.v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5" Type="http://schemas.openxmlformats.org/officeDocument/2006/relationships/image" Target="../media/image1.png"/><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 Id="rId14" Type="http://schemas.openxmlformats.org/officeDocument/2006/relationships/oleObject" Target="../embeddings/oleObject4.bin"/></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vmlDrawing" Target="../drawings/vmlDrawing5.v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5" Type="http://schemas.openxmlformats.org/officeDocument/2006/relationships/image" Target="../media/image1.png"/><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 Id="rId14" Type="http://schemas.openxmlformats.org/officeDocument/2006/relationships/oleObject" Target="../embeddings/oleObject5.bin"/></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vmlDrawing" Target="../drawings/vmlDrawing6.v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5" Type="http://schemas.openxmlformats.org/officeDocument/2006/relationships/image" Target="../media/image1.png"/><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 Id="rId14" Type="http://schemas.openxmlformats.org/officeDocument/2006/relationships/oleObject" Target="../embeddings/oleObject6.bin"/></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13" Type="http://schemas.openxmlformats.org/officeDocument/2006/relationships/vmlDrawing" Target="../drawings/vmlDrawing7.v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5" Type="http://schemas.openxmlformats.org/officeDocument/2006/relationships/image" Target="../media/image1.png"/><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 Id="rId14" Type="http://schemas.openxmlformats.org/officeDocument/2006/relationships/oleObject" Target="../embeddings/oleObject7.bin"/></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13" Type="http://schemas.openxmlformats.org/officeDocument/2006/relationships/vmlDrawing" Target="../drawings/vmlDrawing8.v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5" Type="http://schemas.openxmlformats.org/officeDocument/2006/relationships/image" Target="../media/image1.png"/><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 Id="rId14" Type="http://schemas.openxmlformats.org/officeDocument/2006/relationships/oleObject" Target="../embeddings/oleObject8.bin"/></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6.xml"/><Relationship Id="rId13" Type="http://schemas.openxmlformats.org/officeDocument/2006/relationships/vmlDrawing" Target="../drawings/vmlDrawing9.vml"/><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theme" Target="../theme/theme9.xml"/><Relationship Id="rId2" Type="http://schemas.openxmlformats.org/officeDocument/2006/relationships/slideLayout" Target="../slideLayouts/slideLayout90.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5" Type="http://schemas.openxmlformats.org/officeDocument/2006/relationships/image" Target="../media/image1.png"/><Relationship Id="rId10" Type="http://schemas.openxmlformats.org/officeDocument/2006/relationships/slideLayout" Target="../slideLayouts/slideLayout98.xml"/><Relationship Id="rId4" Type="http://schemas.openxmlformats.org/officeDocument/2006/relationships/slideLayout" Target="../slideLayouts/slideLayout92.xml"/><Relationship Id="rId9" Type="http://schemas.openxmlformats.org/officeDocument/2006/relationships/slideLayout" Target="../slideLayouts/slideLayout97.xml"/><Relationship Id="rId14" Type="http://schemas.openxmlformats.org/officeDocument/2006/relationships/oleObject" Target="../embeddings/oleObject9.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solidFill>
                  <a:prstClr val="black">
                    <a:tint val="75000"/>
                  </a:prstClr>
                </a:solidFill>
              </a:rPr>
              <a:pPr/>
              <a:t>31-03-2017</a:t>
            </a:fld>
            <a:endParaRPr lang="es-CL">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
        <p:nvSpPr>
          <p:cNvPr id="10" name="4 CuadroTexto"/>
          <p:cNvSpPr txBox="1"/>
          <p:nvPr userDrawn="1"/>
        </p:nvSpPr>
        <p:spPr>
          <a:xfrm>
            <a:off x="6702727" y="82405"/>
            <a:ext cx="2189753" cy="163464"/>
          </a:xfrm>
          <a:prstGeom prst="rect">
            <a:avLst/>
          </a:prstGeom>
          <a:noFill/>
        </p:spPr>
        <p:txBody>
          <a:bodyPr wrap="square" rtlCol="0">
            <a:noAutofit/>
          </a:bodyPr>
          <a:lstStyle/>
          <a:p>
            <a:r>
              <a:rPr lang="es-CL" sz="700" b="1" dirty="0">
                <a:solidFill>
                  <a:srgbClr val="22519E"/>
                </a:solidFill>
                <a:effectLst>
                  <a:outerShdw blurRad="63500" dist="50800" dir="13500000" sx="0" sy="0">
                    <a:srgbClr val="000000">
                      <a:alpha val="50000"/>
                    </a:srgbClr>
                  </a:outerShdw>
                </a:effectLst>
                <a:latin typeface="Andalus"/>
                <a:ea typeface="Times New Roman"/>
              </a:rPr>
              <a:t>    </a:t>
            </a:r>
            <a:r>
              <a:rPr lang="es-CL" sz="700" b="1"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313698815"/>
              </p:ext>
            </p:extLst>
          </p:nvPr>
        </p:nvGraphicFramePr>
        <p:xfrm>
          <a:off x="6012160" y="44624"/>
          <a:ext cx="565001" cy="417269"/>
        </p:xfrm>
        <a:graphic>
          <a:graphicData uri="http://schemas.openxmlformats.org/presentationml/2006/ole">
            <mc:AlternateContent xmlns:mc="http://schemas.openxmlformats.org/markup-compatibility/2006">
              <mc:Choice xmlns:v="urn:schemas-microsoft-com:vml" Requires="v">
                <p:oleObj spid="_x0000_s15379"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012160" y="44624"/>
                        <a:ext cx="565001" cy="417269"/>
                      </a:xfrm>
                      <a:prstGeom prst="rect">
                        <a:avLst/>
                      </a:prstGeom>
                      <a:noFill/>
                      <a:ln>
                        <a:noFill/>
                      </a:ln>
                      <a:extLst/>
                    </p:spPr>
                  </p:pic>
                </p:oleObj>
              </mc:Fallback>
            </mc:AlternateContent>
          </a:graphicData>
        </a:graphic>
      </p:graphicFrame>
      <p:sp>
        <p:nvSpPr>
          <p:cNvPr id="5" name="4 Rectángulo"/>
          <p:cNvSpPr/>
          <p:nvPr userDrawn="1"/>
        </p:nvSpPr>
        <p:spPr>
          <a:xfrm>
            <a:off x="6516216" y="44624"/>
            <a:ext cx="2592288" cy="461665"/>
          </a:xfrm>
          <a:prstGeom prst="rect">
            <a:avLst/>
          </a:prstGeom>
        </p:spPr>
        <p:txBody>
          <a:bodyPr wrap="square">
            <a:spAutoFit/>
          </a:bodyPr>
          <a:lstStyle/>
          <a:p>
            <a:pPr>
              <a:tabLst>
                <a:tab pos="2806065" algn="ctr"/>
                <a:tab pos="5612130" algn="r"/>
              </a:tabLst>
              <a:defRPr/>
            </a:pPr>
            <a:r>
              <a:rPr lang="es-CL" sz="240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a:solidFill>
                <a:prstClr val="black"/>
              </a:solidFill>
              <a:latin typeface="Andalus" pitchFamily="18" charset="-78"/>
              <a:ea typeface="Times New Roman"/>
              <a:cs typeface="Andalus" pitchFamily="18" charset="-78"/>
            </a:endParaRPr>
          </a:p>
        </p:txBody>
      </p:sp>
    </p:spTree>
    <p:extLst>
      <p:ext uri="{BB962C8B-B14F-4D97-AF65-F5344CB8AC3E}">
        <p14:creationId xmlns:p14="http://schemas.microsoft.com/office/powerpoint/2010/main" val="225670133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solidFill>
                  <a:prstClr val="black">
                    <a:tint val="75000"/>
                  </a:prstClr>
                </a:solidFill>
              </a:rPr>
              <a:pPr/>
              <a:t>31-03-2017</a:t>
            </a:fld>
            <a:endParaRPr lang="es-CL">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
        <p:nvSpPr>
          <p:cNvPr id="10" name="4 CuadroTexto"/>
          <p:cNvSpPr txBox="1"/>
          <p:nvPr userDrawn="1"/>
        </p:nvSpPr>
        <p:spPr>
          <a:xfrm>
            <a:off x="6702727" y="82405"/>
            <a:ext cx="2189753" cy="163464"/>
          </a:xfrm>
          <a:prstGeom prst="rect">
            <a:avLst/>
          </a:prstGeom>
          <a:noFill/>
        </p:spPr>
        <p:txBody>
          <a:bodyPr wrap="square" rtlCol="0">
            <a:noAutofit/>
          </a:bodyPr>
          <a:lstStyle/>
          <a:p>
            <a:r>
              <a:rPr lang="es-CL" sz="700" b="1" dirty="0">
                <a:solidFill>
                  <a:srgbClr val="22519E"/>
                </a:solidFill>
                <a:effectLst>
                  <a:outerShdw blurRad="63500" dist="50800" dir="13500000" sx="0" sy="0">
                    <a:srgbClr val="000000">
                      <a:alpha val="50000"/>
                    </a:srgbClr>
                  </a:outerShdw>
                </a:effectLst>
                <a:latin typeface="Andalus"/>
                <a:ea typeface="Times New Roman"/>
              </a:rPr>
              <a:t>    </a:t>
            </a:r>
            <a:r>
              <a:rPr lang="es-CL" sz="700" b="1"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1897016933"/>
              </p:ext>
            </p:extLst>
          </p:nvPr>
        </p:nvGraphicFramePr>
        <p:xfrm>
          <a:off x="6012160" y="44624"/>
          <a:ext cx="565001" cy="417269"/>
        </p:xfrm>
        <a:graphic>
          <a:graphicData uri="http://schemas.openxmlformats.org/presentationml/2006/ole">
            <mc:AlternateContent xmlns:mc="http://schemas.openxmlformats.org/markup-compatibility/2006">
              <mc:Choice xmlns:v="urn:schemas-microsoft-com:vml" Requires="v">
                <p:oleObj spid="_x0000_s5139"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012160" y="44624"/>
                        <a:ext cx="565001" cy="417269"/>
                      </a:xfrm>
                      <a:prstGeom prst="rect">
                        <a:avLst/>
                      </a:prstGeom>
                      <a:noFill/>
                      <a:ln>
                        <a:noFill/>
                      </a:ln>
                      <a:extLst/>
                    </p:spPr>
                  </p:pic>
                </p:oleObj>
              </mc:Fallback>
            </mc:AlternateContent>
          </a:graphicData>
        </a:graphic>
      </p:graphicFrame>
      <p:sp>
        <p:nvSpPr>
          <p:cNvPr id="5" name="4 Rectángulo"/>
          <p:cNvSpPr/>
          <p:nvPr userDrawn="1"/>
        </p:nvSpPr>
        <p:spPr>
          <a:xfrm>
            <a:off x="6516216" y="44624"/>
            <a:ext cx="2592288" cy="461665"/>
          </a:xfrm>
          <a:prstGeom prst="rect">
            <a:avLst/>
          </a:prstGeom>
        </p:spPr>
        <p:txBody>
          <a:bodyPr wrap="square">
            <a:spAutoFit/>
          </a:bodyPr>
          <a:lstStyle/>
          <a:p>
            <a:pPr>
              <a:tabLst>
                <a:tab pos="2806065" algn="ctr"/>
                <a:tab pos="5612130" algn="r"/>
              </a:tabLst>
              <a:defRPr/>
            </a:pPr>
            <a:r>
              <a:rPr lang="es-CL" sz="240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a:solidFill>
                <a:prstClr val="black"/>
              </a:solidFill>
              <a:latin typeface="Andalus" pitchFamily="18" charset="-78"/>
              <a:ea typeface="Times New Roman"/>
              <a:cs typeface="Andalus" pitchFamily="18" charset="-78"/>
            </a:endParaRPr>
          </a:p>
        </p:txBody>
      </p:sp>
    </p:spTree>
    <p:extLst>
      <p:ext uri="{BB962C8B-B14F-4D97-AF65-F5344CB8AC3E}">
        <p14:creationId xmlns:p14="http://schemas.microsoft.com/office/powerpoint/2010/main" val="976044458"/>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iming>
    <p:tnLst>
      <p:par>
        <p:cTn id="1" dur="indefinite" restart="never" nodeType="tmRoot"/>
      </p:par>
    </p:tnLst>
  </p:timing>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solidFill>
                  <a:prstClr val="black">
                    <a:tint val="75000"/>
                  </a:prstClr>
                </a:solidFill>
              </a:rPr>
              <a:pPr/>
              <a:t>31-03-2017</a:t>
            </a:fld>
            <a:endParaRPr lang="es-CL">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
        <p:nvSpPr>
          <p:cNvPr id="10" name="4 CuadroTexto"/>
          <p:cNvSpPr txBox="1"/>
          <p:nvPr userDrawn="1"/>
        </p:nvSpPr>
        <p:spPr>
          <a:xfrm>
            <a:off x="6702727" y="82405"/>
            <a:ext cx="2189753" cy="163464"/>
          </a:xfrm>
          <a:prstGeom prst="rect">
            <a:avLst/>
          </a:prstGeom>
          <a:noFill/>
        </p:spPr>
        <p:txBody>
          <a:bodyPr wrap="square" rtlCol="0">
            <a:noAutofit/>
          </a:bodyPr>
          <a:lstStyle/>
          <a:p>
            <a:r>
              <a:rPr lang="es-CL" sz="700" b="1" dirty="0">
                <a:solidFill>
                  <a:srgbClr val="22519E"/>
                </a:solidFill>
                <a:effectLst>
                  <a:outerShdw blurRad="63500" dist="50800" dir="13500000" sx="0" sy="0">
                    <a:srgbClr val="000000">
                      <a:alpha val="50000"/>
                    </a:srgbClr>
                  </a:outerShdw>
                </a:effectLst>
                <a:latin typeface="Andalus"/>
                <a:ea typeface="Times New Roman"/>
              </a:rPr>
              <a:t>    </a:t>
            </a:r>
            <a:r>
              <a:rPr lang="es-CL" sz="700" b="1"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870904032"/>
              </p:ext>
            </p:extLst>
          </p:nvPr>
        </p:nvGraphicFramePr>
        <p:xfrm>
          <a:off x="6012160" y="44624"/>
          <a:ext cx="565001" cy="417269"/>
        </p:xfrm>
        <a:graphic>
          <a:graphicData uri="http://schemas.openxmlformats.org/presentationml/2006/ole">
            <mc:AlternateContent xmlns:mc="http://schemas.openxmlformats.org/markup-compatibility/2006">
              <mc:Choice xmlns:v="urn:schemas-microsoft-com:vml" Requires="v">
                <p:oleObj spid="_x0000_s4115"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012160" y="44624"/>
                        <a:ext cx="565001" cy="417269"/>
                      </a:xfrm>
                      <a:prstGeom prst="rect">
                        <a:avLst/>
                      </a:prstGeom>
                      <a:noFill/>
                      <a:ln>
                        <a:noFill/>
                      </a:ln>
                      <a:extLst/>
                    </p:spPr>
                  </p:pic>
                </p:oleObj>
              </mc:Fallback>
            </mc:AlternateContent>
          </a:graphicData>
        </a:graphic>
      </p:graphicFrame>
      <p:sp>
        <p:nvSpPr>
          <p:cNvPr id="5" name="4 Rectángulo"/>
          <p:cNvSpPr/>
          <p:nvPr userDrawn="1"/>
        </p:nvSpPr>
        <p:spPr>
          <a:xfrm>
            <a:off x="6516216" y="44624"/>
            <a:ext cx="2592288" cy="461665"/>
          </a:xfrm>
          <a:prstGeom prst="rect">
            <a:avLst/>
          </a:prstGeom>
        </p:spPr>
        <p:txBody>
          <a:bodyPr wrap="square">
            <a:spAutoFit/>
          </a:bodyPr>
          <a:lstStyle/>
          <a:p>
            <a:pPr>
              <a:tabLst>
                <a:tab pos="2806065" algn="ctr"/>
                <a:tab pos="5612130" algn="r"/>
              </a:tabLst>
              <a:defRPr/>
            </a:pPr>
            <a:r>
              <a:rPr lang="es-CL" sz="240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a:solidFill>
                <a:prstClr val="black"/>
              </a:solidFill>
              <a:latin typeface="Andalus" pitchFamily="18" charset="-78"/>
              <a:ea typeface="Times New Roman"/>
              <a:cs typeface="Andalus" pitchFamily="18" charset="-78"/>
            </a:endParaRPr>
          </a:p>
        </p:txBody>
      </p:sp>
    </p:spTree>
    <p:extLst>
      <p:ext uri="{BB962C8B-B14F-4D97-AF65-F5344CB8AC3E}">
        <p14:creationId xmlns:p14="http://schemas.microsoft.com/office/powerpoint/2010/main" val="3473643173"/>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iming>
    <p:tnLst>
      <p:par>
        <p:cTn id="1" dur="indefinite" restart="never" nodeType="tmRoot"/>
      </p:par>
    </p:tnLst>
  </p:timing>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solidFill>
                  <a:prstClr val="black">
                    <a:tint val="75000"/>
                  </a:prstClr>
                </a:solidFill>
              </a:rPr>
              <a:pPr/>
              <a:t>31-03-2017</a:t>
            </a:fld>
            <a:endParaRPr lang="es-CL">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
        <p:nvSpPr>
          <p:cNvPr id="10" name="4 CuadroTexto"/>
          <p:cNvSpPr txBox="1"/>
          <p:nvPr userDrawn="1"/>
        </p:nvSpPr>
        <p:spPr>
          <a:xfrm>
            <a:off x="6702727" y="82405"/>
            <a:ext cx="2189753" cy="163464"/>
          </a:xfrm>
          <a:prstGeom prst="rect">
            <a:avLst/>
          </a:prstGeom>
          <a:noFill/>
        </p:spPr>
        <p:txBody>
          <a:bodyPr wrap="square" rtlCol="0">
            <a:noAutofit/>
          </a:bodyPr>
          <a:lstStyle/>
          <a:p>
            <a:r>
              <a:rPr lang="es-CL" sz="700" b="1" dirty="0">
                <a:solidFill>
                  <a:srgbClr val="22519E"/>
                </a:solidFill>
                <a:effectLst>
                  <a:outerShdw blurRad="63500" dist="50800" dir="13500000" sx="0" sy="0">
                    <a:srgbClr val="000000">
                      <a:alpha val="50000"/>
                    </a:srgbClr>
                  </a:outerShdw>
                </a:effectLst>
                <a:latin typeface="Andalus"/>
                <a:ea typeface="Times New Roman"/>
              </a:rPr>
              <a:t>    </a:t>
            </a:r>
            <a:r>
              <a:rPr lang="es-CL" sz="700" b="1"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3092130210"/>
              </p:ext>
            </p:extLst>
          </p:nvPr>
        </p:nvGraphicFramePr>
        <p:xfrm>
          <a:off x="6012160" y="44624"/>
          <a:ext cx="565001" cy="417269"/>
        </p:xfrm>
        <a:graphic>
          <a:graphicData uri="http://schemas.openxmlformats.org/presentationml/2006/ole">
            <mc:AlternateContent xmlns:mc="http://schemas.openxmlformats.org/markup-compatibility/2006">
              <mc:Choice xmlns:v="urn:schemas-microsoft-com:vml" Requires="v">
                <p:oleObj spid="_x0000_s3091"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012160" y="44624"/>
                        <a:ext cx="565001" cy="417269"/>
                      </a:xfrm>
                      <a:prstGeom prst="rect">
                        <a:avLst/>
                      </a:prstGeom>
                      <a:noFill/>
                      <a:ln>
                        <a:noFill/>
                      </a:ln>
                      <a:extLst/>
                    </p:spPr>
                  </p:pic>
                </p:oleObj>
              </mc:Fallback>
            </mc:AlternateContent>
          </a:graphicData>
        </a:graphic>
      </p:graphicFrame>
      <p:sp>
        <p:nvSpPr>
          <p:cNvPr id="5" name="4 Rectángulo"/>
          <p:cNvSpPr/>
          <p:nvPr userDrawn="1"/>
        </p:nvSpPr>
        <p:spPr>
          <a:xfrm>
            <a:off x="6516216" y="44624"/>
            <a:ext cx="2592288" cy="461665"/>
          </a:xfrm>
          <a:prstGeom prst="rect">
            <a:avLst/>
          </a:prstGeom>
        </p:spPr>
        <p:txBody>
          <a:bodyPr wrap="square">
            <a:spAutoFit/>
          </a:bodyPr>
          <a:lstStyle/>
          <a:p>
            <a:pPr>
              <a:tabLst>
                <a:tab pos="2806065" algn="ctr"/>
                <a:tab pos="5612130" algn="r"/>
              </a:tabLst>
              <a:defRPr/>
            </a:pPr>
            <a:r>
              <a:rPr lang="es-CL" sz="240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a:solidFill>
                <a:prstClr val="black"/>
              </a:solidFill>
              <a:latin typeface="Andalus" pitchFamily="18" charset="-78"/>
              <a:ea typeface="Times New Roman"/>
              <a:cs typeface="Andalus" pitchFamily="18" charset="-78"/>
            </a:endParaRPr>
          </a:p>
        </p:txBody>
      </p:sp>
    </p:spTree>
    <p:extLst>
      <p:ext uri="{BB962C8B-B14F-4D97-AF65-F5344CB8AC3E}">
        <p14:creationId xmlns:p14="http://schemas.microsoft.com/office/powerpoint/2010/main" val="1261833316"/>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iming>
    <p:tnLst>
      <p:par>
        <p:cTn id="1" dur="indefinite" restart="never" nodeType="tmRoot"/>
      </p:par>
    </p:tnLst>
  </p:timing>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solidFill>
                  <a:prstClr val="black">
                    <a:tint val="75000"/>
                  </a:prstClr>
                </a:solidFill>
              </a:rPr>
              <a:pPr/>
              <a:t>31-03-2017</a:t>
            </a:fld>
            <a:endParaRPr lang="es-CL">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
        <p:nvSpPr>
          <p:cNvPr id="10" name="4 CuadroTexto"/>
          <p:cNvSpPr txBox="1"/>
          <p:nvPr userDrawn="1"/>
        </p:nvSpPr>
        <p:spPr>
          <a:xfrm>
            <a:off x="6702727" y="82405"/>
            <a:ext cx="2189753" cy="163464"/>
          </a:xfrm>
          <a:prstGeom prst="rect">
            <a:avLst/>
          </a:prstGeom>
          <a:noFill/>
        </p:spPr>
        <p:txBody>
          <a:bodyPr wrap="square" rtlCol="0">
            <a:noAutofit/>
          </a:bodyPr>
          <a:lstStyle/>
          <a:p>
            <a:r>
              <a:rPr lang="es-CL" sz="700" b="1" dirty="0">
                <a:solidFill>
                  <a:srgbClr val="22519E"/>
                </a:solidFill>
                <a:effectLst>
                  <a:outerShdw blurRad="63500" dist="50800" dir="13500000" sx="0" sy="0">
                    <a:srgbClr val="000000">
                      <a:alpha val="50000"/>
                    </a:srgbClr>
                  </a:outerShdw>
                </a:effectLst>
                <a:latin typeface="Andalus"/>
                <a:ea typeface="Times New Roman"/>
              </a:rPr>
              <a:t>    </a:t>
            </a:r>
            <a:r>
              <a:rPr lang="es-CL" sz="700" b="1"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3520372323"/>
              </p:ext>
            </p:extLst>
          </p:nvPr>
        </p:nvGraphicFramePr>
        <p:xfrm>
          <a:off x="6012160" y="44624"/>
          <a:ext cx="565001" cy="417269"/>
        </p:xfrm>
        <a:graphic>
          <a:graphicData uri="http://schemas.openxmlformats.org/presentationml/2006/ole">
            <mc:AlternateContent xmlns:mc="http://schemas.openxmlformats.org/markup-compatibility/2006">
              <mc:Choice xmlns:v="urn:schemas-microsoft-com:vml" Requires="v">
                <p:oleObj spid="_x0000_s2067"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012160" y="44624"/>
                        <a:ext cx="565001" cy="417269"/>
                      </a:xfrm>
                      <a:prstGeom prst="rect">
                        <a:avLst/>
                      </a:prstGeom>
                      <a:noFill/>
                      <a:ln>
                        <a:noFill/>
                      </a:ln>
                      <a:extLst/>
                    </p:spPr>
                  </p:pic>
                </p:oleObj>
              </mc:Fallback>
            </mc:AlternateContent>
          </a:graphicData>
        </a:graphic>
      </p:graphicFrame>
      <p:sp>
        <p:nvSpPr>
          <p:cNvPr id="5" name="4 Rectángulo"/>
          <p:cNvSpPr/>
          <p:nvPr userDrawn="1"/>
        </p:nvSpPr>
        <p:spPr>
          <a:xfrm>
            <a:off x="6516216" y="44624"/>
            <a:ext cx="2592288" cy="461665"/>
          </a:xfrm>
          <a:prstGeom prst="rect">
            <a:avLst/>
          </a:prstGeom>
        </p:spPr>
        <p:txBody>
          <a:bodyPr wrap="square">
            <a:spAutoFit/>
          </a:bodyPr>
          <a:lstStyle/>
          <a:p>
            <a:pPr>
              <a:tabLst>
                <a:tab pos="2806065" algn="ctr"/>
                <a:tab pos="5612130" algn="r"/>
              </a:tabLst>
              <a:defRPr/>
            </a:pPr>
            <a:r>
              <a:rPr lang="es-CL" sz="240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a:solidFill>
                <a:prstClr val="black"/>
              </a:solidFill>
              <a:latin typeface="Andalus" pitchFamily="18" charset="-78"/>
              <a:ea typeface="Times New Roman"/>
              <a:cs typeface="Andalus" pitchFamily="18" charset="-78"/>
            </a:endParaRPr>
          </a:p>
        </p:txBody>
      </p:sp>
    </p:spTree>
    <p:extLst>
      <p:ext uri="{BB962C8B-B14F-4D97-AF65-F5344CB8AC3E}">
        <p14:creationId xmlns:p14="http://schemas.microsoft.com/office/powerpoint/2010/main" val="979733250"/>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iming>
    <p:tnLst>
      <p:par>
        <p:cTn id="1" dur="indefinite" restart="never" nodeType="tmRoot"/>
      </p:par>
    </p:tnLst>
  </p:timing>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solidFill>
                  <a:prstClr val="black">
                    <a:tint val="75000"/>
                  </a:prstClr>
                </a:solidFill>
              </a:rPr>
              <a:pPr/>
              <a:t>31-03-2017</a:t>
            </a:fld>
            <a:endParaRPr lang="es-CL">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
        <p:nvSpPr>
          <p:cNvPr id="10" name="4 CuadroTexto"/>
          <p:cNvSpPr txBox="1"/>
          <p:nvPr userDrawn="1"/>
        </p:nvSpPr>
        <p:spPr>
          <a:xfrm>
            <a:off x="6702727" y="82405"/>
            <a:ext cx="2189753" cy="163464"/>
          </a:xfrm>
          <a:prstGeom prst="rect">
            <a:avLst/>
          </a:prstGeom>
          <a:noFill/>
        </p:spPr>
        <p:txBody>
          <a:bodyPr wrap="square" rtlCol="0">
            <a:noAutofit/>
          </a:bodyPr>
          <a:lstStyle/>
          <a:p>
            <a:r>
              <a:rPr lang="es-CL" sz="700" b="1" dirty="0">
                <a:solidFill>
                  <a:srgbClr val="22519E"/>
                </a:solidFill>
                <a:effectLst>
                  <a:outerShdw blurRad="63500" dist="50800" dir="13500000" sx="0" sy="0">
                    <a:srgbClr val="000000">
                      <a:alpha val="50000"/>
                    </a:srgbClr>
                  </a:outerShdw>
                </a:effectLst>
                <a:latin typeface="Andalus"/>
                <a:ea typeface="Times New Roman"/>
              </a:rPr>
              <a:t>    </a:t>
            </a:r>
            <a:r>
              <a:rPr lang="es-CL" sz="700" b="1"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855242597"/>
              </p:ext>
            </p:extLst>
          </p:nvPr>
        </p:nvGraphicFramePr>
        <p:xfrm>
          <a:off x="6012160" y="44624"/>
          <a:ext cx="565001" cy="417269"/>
        </p:xfrm>
        <a:graphic>
          <a:graphicData uri="http://schemas.openxmlformats.org/presentationml/2006/ole">
            <mc:AlternateContent xmlns:mc="http://schemas.openxmlformats.org/markup-compatibility/2006">
              <mc:Choice xmlns:v="urn:schemas-microsoft-com:vml" Requires="v">
                <p:oleObj spid="_x0000_s13331"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012160" y="44624"/>
                        <a:ext cx="565001" cy="417269"/>
                      </a:xfrm>
                      <a:prstGeom prst="rect">
                        <a:avLst/>
                      </a:prstGeom>
                      <a:noFill/>
                      <a:ln>
                        <a:noFill/>
                      </a:ln>
                      <a:extLst/>
                    </p:spPr>
                  </p:pic>
                </p:oleObj>
              </mc:Fallback>
            </mc:AlternateContent>
          </a:graphicData>
        </a:graphic>
      </p:graphicFrame>
      <p:sp>
        <p:nvSpPr>
          <p:cNvPr id="5" name="4 Rectángulo"/>
          <p:cNvSpPr/>
          <p:nvPr userDrawn="1"/>
        </p:nvSpPr>
        <p:spPr>
          <a:xfrm>
            <a:off x="6516216" y="44624"/>
            <a:ext cx="2592288" cy="461665"/>
          </a:xfrm>
          <a:prstGeom prst="rect">
            <a:avLst/>
          </a:prstGeom>
        </p:spPr>
        <p:txBody>
          <a:bodyPr wrap="square">
            <a:spAutoFit/>
          </a:bodyPr>
          <a:lstStyle/>
          <a:p>
            <a:pPr>
              <a:tabLst>
                <a:tab pos="2806065" algn="ctr"/>
                <a:tab pos="5612130" algn="r"/>
              </a:tabLst>
              <a:defRPr/>
            </a:pPr>
            <a:r>
              <a:rPr lang="es-CL" sz="240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a:solidFill>
                <a:prstClr val="black"/>
              </a:solidFill>
              <a:latin typeface="Andalus" pitchFamily="18" charset="-78"/>
              <a:ea typeface="Times New Roman"/>
              <a:cs typeface="Andalus" pitchFamily="18" charset="-78"/>
            </a:endParaRPr>
          </a:p>
        </p:txBody>
      </p:sp>
    </p:spTree>
    <p:extLst>
      <p:ext uri="{BB962C8B-B14F-4D97-AF65-F5344CB8AC3E}">
        <p14:creationId xmlns:p14="http://schemas.microsoft.com/office/powerpoint/2010/main" val="318214929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solidFill>
                  <a:prstClr val="black">
                    <a:tint val="75000"/>
                  </a:prstClr>
                </a:solidFill>
              </a:rPr>
              <a:pPr/>
              <a:t>31-03-2017</a:t>
            </a:fld>
            <a:endParaRPr lang="es-CL">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
        <p:nvSpPr>
          <p:cNvPr id="10" name="4 CuadroTexto"/>
          <p:cNvSpPr txBox="1"/>
          <p:nvPr userDrawn="1"/>
        </p:nvSpPr>
        <p:spPr>
          <a:xfrm>
            <a:off x="6702727" y="82405"/>
            <a:ext cx="2189753" cy="163464"/>
          </a:xfrm>
          <a:prstGeom prst="rect">
            <a:avLst/>
          </a:prstGeom>
          <a:noFill/>
        </p:spPr>
        <p:txBody>
          <a:bodyPr wrap="square" rtlCol="0">
            <a:noAutofit/>
          </a:bodyPr>
          <a:lstStyle/>
          <a:p>
            <a:r>
              <a:rPr lang="es-CL" sz="700" b="1" dirty="0">
                <a:solidFill>
                  <a:srgbClr val="22519E"/>
                </a:solidFill>
                <a:effectLst>
                  <a:outerShdw blurRad="63500" dist="50800" dir="13500000" sx="0" sy="0">
                    <a:srgbClr val="000000">
                      <a:alpha val="50000"/>
                    </a:srgbClr>
                  </a:outerShdw>
                </a:effectLst>
                <a:latin typeface="Andalus"/>
                <a:ea typeface="Times New Roman"/>
              </a:rPr>
              <a:t>    </a:t>
            </a:r>
            <a:r>
              <a:rPr lang="es-CL" sz="700" b="1"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3025243587"/>
              </p:ext>
            </p:extLst>
          </p:nvPr>
        </p:nvGraphicFramePr>
        <p:xfrm>
          <a:off x="6012160" y="44624"/>
          <a:ext cx="565001" cy="417269"/>
        </p:xfrm>
        <a:graphic>
          <a:graphicData uri="http://schemas.openxmlformats.org/presentationml/2006/ole">
            <mc:AlternateContent xmlns:mc="http://schemas.openxmlformats.org/markup-compatibility/2006">
              <mc:Choice xmlns:v="urn:schemas-microsoft-com:vml" Requires="v">
                <p:oleObj spid="_x0000_s12307"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012160" y="44624"/>
                        <a:ext cx="565001" cy="417269"/>
                      </a:xfrm>
                      <a:prstGeom prst="rect">
                        <a:avLst/>
                      </a:prstGeom>
                      <a:noFill/>
                      <a:ln>
                        <a:noFill/>
                      </a:ln>
                      <a:extLst/>
                    </p:spPr>
                  </p:pic>
                </p:oleObj>
              </mc:Fallback>
            </mc:AlternateContent>
          </a:graphicData>
        </a:graphic>
      </p:graphicFrame>
      <p:sp>
        <p:nvSpPr>
          <p:cNvPr id="5" name="4 Rectángulo"/>
          <p:cNvSpPr/>
          <p:nvPr userDrawn="1"/>
        </p:nvSpPr>
        <p:spPr>
          <a:xfrm>
            <a:off x="6516216" y="44624"/>
            <a:ext cx="2592288" cy="461665"/>
          </a:xfrm>
          <a:prstGeom prst="rect">
            <a:avLst/>
          </a:prstGeom>
        </p:spPr>
        <p:txBody>
          <a:bodyPr wrap="square">
            <a:spAutoFit/>
          </a:bodyPr>
          <a:lstStyle/>
          <a:p>
            <a:pPr>
              <a:tabLst>
                <a:tab pos="2806065" algn="ctr"/>
                <a:tab pos="5612130" algn="r"/>
              </a:tabLst>
              <a:defRPr/>
            </a:pPr>
            <a:r>
              <a:rPr lang="es-CL" sz="240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a:solidFill>
                <a:prstClr val="black"/>
              </a:solidFill>
              <a:latin typeface="Andalus" pitchFamily="18" charset="-78"/>
              <a:ea typeface="Times New Roman"/>
              <a:cs typeface="Andalus" pitchFamily="18" charset="-78"/>
            </a:endParaRPr>
          </a:p>
        </p:txBody>
      </p:sp>
    </p:spTree>
    <p:extLst>
      <p:ext uri="{BB962C8B-B14F-4D97-AF65-F5344CB8AC3E}">
        <p14:creationId xmlns:p14="http://schemas.microsoft.com/office/powerpoint/2010/main" val="116399416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id="1" dur="indefinite" restart="never" nodeType="tmRoot"/>
      </p:par>
    </p:tnLst>
  </p:timing>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solidFill>
                  <a:prstClr val="black">
                    <a:tint val="75000"/>
                  </a:prstClr>
                </a:solidFill>
              </a:rPr>
              <a:pPr/>
              <a:t>31-03-2017</a:t>
            </a:fld>
            <a:endParaRPr lang="es-CL">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
        <p:nvSpPr>
          <p:cNvPr id="10" name="4 CuadroTexto"/>
          <p:cNvSpPr txBox="1"/>
          <p:nvPr userDrawn="1"/>
        </p:nvSpPr>
        <p:spPr>
          <a:xfrm>
            <a:off x="6702727" y="82405"/>
            <a:ext cx="2189753" cy="163464"/>
          </a:xfrm>
          <a:prstGeom prst="rect">
            <a:avLst/>
          </a:prstGeom>
          <a:noFill/>
        </p:spPr>
        <p:txBody>
          <a:bodyPr wrap="square" rtlCol="0">
            <a:noAutofit/>
          </a:bodyPr>
          <a:lstStyle/>
          <a:p>
            <a:r>
              <a:rPr lang="es-CL" sz="700" b="1" dirty="0">
                <a:solidFill>
                  <a:srgbClr val="22519E"/>
                </a:solidFill>
                <a:effectLst>
                  <a:outerShdw blurRad="63500" dist="50800" dir="13500000" sx="0" sy="0">
                    <a:srgbClr val="000000">
                      <a:alpha val="50000"/>
                    </a:srgbClr>
                  </a:outerShdw>
                </a:effectLst>
                <a:latin typeface="Andalus"/>
                <a:ea typeface="Times New Roman"/>
              </a:rPr>
              <a:t>    </a:t>
            </a:r>
            <a:r>
              <a:rPr lang="es-CL" sz="700" b="1"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1353283360"/>
              </p:ext>
            </p:extLst>
          </p:nvPr>
        </p:nvGraphicFramePr>
        <p:xfrm>
          <a:off x="6012160" y="44624"/>
          <a:ext cx="565001" cy="417269"/>
        </p:xfrm>
        <a:graphic>
          <a:graphicData uri="http://schemas.openxmlformats.org/presentationml/2006/ole">
            <mc:AlternateContent xmlns:mc="http://schemas.openxmlformats.org/markup-compatibility/2006">
              <mc:Choice xmlns:v="urn:schemas-microsoft-com:vml" Requires="v">
                <p:oleObj spid="_x0000_s11283"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012160" y="44624"/>
                        <a:ext cx="565001" cy="417269"/>
                      </a:xfrm>
                      <a:prstGeom prst="rect">
                        <a:avLst/>
                      </a:prstGeom>
                      <a:noFill/>
                      <a:ln>
                        <a:noFill/>
                      </a:ln>
                      <a:extLst/>
                    </p:spPr>
                  </p:pic>
                </p:oleObj>
              </mc:Fallback>
            </mc:AlternateContent>
          </a:graphicData>
        </a:graphic>
      </p:graphicFrame>
      <p:sp>
        <p:nvSpPr>
          <p:cNvPr id="5" name="4 Rectángulo"/>
          <p:cNvSpPr/>
          <p:nvPr userDrawn="1"/>
        </p:nvSpPr>
        <p:spPr>
          <a:xfrm>
            <a:off x="6516216" y="44624"/>
            <a:ext cx="2592288" cy="461665"/>
          </a:xfrm>
          <a:prstGeom prst="rect">
            <a:avLst/>
          </a:prstGeom>
        </p:spPr>
        <p:txBody>
          <a:bodyPr wrap="square">
            <a:spAutoFit/>
          </a:bodyPr>
          <a:lstStyle/>
          <a:p>
            <a:pPr>
              <a:tabLst>
                <a:tab pos="2806065" algn="ctr"/>
                <a:tab pos="5612130" algn="r"/>
              </a:tabLst>
              <a:defRPr/>
            </a:pPr>
            <a:r>
              <a:rPr lang="es-CL" sz="240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a:solidFill>
                <a:prstClr val="black"/>
              </a:solidFill>
              <a:latin typeface="Andalus" pitchFamily="18" charset="-78"/>
              <a:ea typeface="Times New Roman"/>
              <a:cs typeface="Andalus" pitchFamily="18" charset="-78"/>
            </a:endParaRPr>
          </a:p>
        </p:txBody>
      </p:sp>
    </p:spTree>
    <p:extLst>
      <p:ext uri="{BB962C8B-B14F-4D97-AF65-F5344CB8AC3E}">
        <p14:creationId xmlns:p14="http://schemas.microsoft.com/office/powerpoint/2010/main" val="295212043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iming>
    <p:tnLst>
      <p:par>
        <p:cTn id="1" dur="indefinite" restart="never" nodeType="tmRoot"/>
      </p:par>
    </p:tnLst>
  </p:timing>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solidFill>
                  <a:prstClr val="black">
                    <a:tint val="75000"/>
                  </a:prstClr>
                </a:solidFill>
              </a:rPr>
              <a:pPr/>
              <a:t>31-03-2017</a:t>
            </a:fld>
            <a:endParaRPr lang="es-CL">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
        <p:nvSpPr>
          <p:cNvPr id="10" name="4 CuadroTexto"/>
          <p:cNvSpPr txBox="1"/>
          <p:nvPr userDrawn="1"/>
        </p:nvSpPr>
        <p:spPr>
          <a:xfrm>
            <a:off x="6702727" y="82405"/>
            <a:ext cx="2189753" cy="163464"/>
          </a:xfrm>
          <a:prstGeom prst="rect">
            <a:avLst/>
          </a:prstGeom>
          <a:noFill/>
        </p:spPr>
        <p:txBody>
          <a:bodyPr wrap="square" rtlCol="0">
            <a:noAutofit/>
          </a:bodyPr>
          <a:lstStyle/>
          <a:p>
            <a:r>
              <a:rPr lang="es-CL" sz="700" b="1" dirty="0">
                <a:solidFill>
                  <a:srgbClr val="22519E"/>
                </a:solidFill>
                <a:effectLst>
                  <a:outerShdw blurRad="63500" dist="50800" dir="13500000" sx="0" sy="0">
                    <a:srgbClr val="000000">
                      <a:alpha val="50000"/>
                    </a:srgbClr>
                  </a:outerShdw>
                </a:effectLst>
                <a:latin typeface="Andalus"/>
                <a:ea typeface="Times New Roman"/>
              </a:rPr>
              <a:t>    </a:t>
            </a:r>
            <a:r>
              <a:rPr lang="es-CL" sz="700" b="1"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2094031998"/>
              </p:ext>
            </p:extLst>
          </p:nvPr>
        </p:nvGraphicFramePr>
        <p:xfrm>
          <a:off x="6012160" y="44624"/>
          <a:ext cx="565001" cy="417269"/>
        </p:xfrm>
        <a:graphic>
          <a:graphicData uri="http://schemas.openxmlformats.org/presentationml/2006/ole">
            <mc:AlternateContent xmlns:mc="http://schemas.openxmlformats.org/markup-compatibility/2006">
              <mc:Choice xmlns:v="urn:schemas-microsoft-com:vml" Requires="v">
                <p:oleObj spid="_x0000_s10259"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012160" y="44624"/>
                        <a:ext cx="565001" cy="417269"/>
                      </a:xfrm>
                      <a:prstGeom prst="rect">
                        <a:avLst/>
                      </a:prstGeom>
                      <a:noFill/>
                      <a:ln>
                        <a:noFill/>
                      </a:ln>
                      <a:extLst/>
                    </p:spPr>
                  </p:pic>
                </p:oleObj>
              </mc:Fallback>
            </mc:AlternateContent>
          </a:graphicData>
        </a:graphic>
      </p:graphicFrame>
      <p:sp>
        <p:nvSpPr>
          <p:cNvPr id="5" name="4 Rectángulo"/>
          <p:cNvSpPr/>
          <p:nvPr userDrawn="1"/>
        </p:nvSpPr>
        <p:spPr>
          <a:xfrm>
            <a:off x="6516216" y="44624"/>
            <a:ext cx="2592288" cy="461665"/>
          </a:xfrm>
          <a:prstGeom prst="rect">
            <a:avLst/>
          </a:prstGeom>
        </p:spPr>
        <p:txBody>
          <a:bodyPr wrap="square">
            <a:spAutoFit/>
          </a:bodyPr>
          <a:lstStyle/>
          <a:p>
            <a:pPr>
              <a:tabLst>
                <a:tab pos="2806065" algn="ctr"/>
                <a:tab pos="5612130" algn="r"/>
              </a:tabLst>
              <a:defRPr/>
            </a:pPr>
            <a:r>
              <a:rPr lang="es-CL" sz="240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a:solidFill>
                <a:prstClr val="black"/>
              </a:solidFill>
              <a:latin typeface="Andalus" pitchFamily="18" charset="-78"/>
              <a:ea typeface="Times New Roman"/>
              <a:cs typeface="Andalus" pitchFamily="18" charset="-78"/>
            </a:endParaRPr>
          </a:p>
        </p:txBody>
      </p:sp>
    </p:spTree>
    <p:extLst>
      <p:ext uri="{BB962C8B-B14F-4D97-AF65-F5344CB8AC3E}">
        <p14:creationId xmlns:p14="http://schemas.microsoft.com/office/powerpoint/2010/main" val="523208410"/>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iming>
    <p:tnLst>
      <p:par>
        <p:cTn id="1" dur="indefinite" restart="never" nodeType="tmRoot"/>
      </p:par>
    </p:tnLst>
  </p:timing>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solidFill>
                  <a:prstClr val="black">
                    <a:tint val="75000"/>
                  </a:prstClr>
                </a:solidFill>
              </a:rPr>
              <a:pPr/>
              <a:t>31-03-2017</a:t>
            </a:fld>
            <a:endParaRPr lang="es-CL">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
        <p:nvSpPr>
          <p:cNvPr id="10" name="4 CuadroTexto"/>
          <p:cNvSpPr txBox="1"/>
          <p:nvPr userDrawn="1"/>
        </p:nvSpPr>
        <p:spPr>
          <a:xfrm>
            <a:off x="6702727" y="82405"/>
            <a:ext cx="2189753" cy="163464"/>
          </a:xfrm>
          <a:prstGeom prst="rect">
            <a:avLst/>
          </a:prstGeom>
          <a:noFill/>
        </p:spPr>
        <p:txBody>
          <a:bodyPr wrap="square" rtlCol="0">
            <a:noAutofit/>
          </a:bodyPr>
          <a:lstStyle/>
          <a:p>
            <a:r>
              <a:rPr lang="es-CL" sz="700" b="1" dirty="0">
                <a:solidFill>
                  <a:srgbClr val="22519E"/>
                </a:solidFill>
                <a:effectLst>
                  <a:outerShdw blurRad="63500" dist="50800" dir="13500000" sx="0" sy="0">
                    <a:srgbClr val="000000">
                      <a:alpha val="50000"/>
                    </a:srgbClr>
                  </a:outerShdw>
                </a:effectLst>
                <a:latin typeface="Andalus"/>
                <a:ea typeface="Times New Roman"/>
              </a:rPr>
              <a:t>    </a:t>
            </a:r>
            <a:r>
              <a:rPr lang="es-CL" sz="700" b="1"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3135733390"/>
              </p:ext>
            </p:extLst>
          </p:nvPr>
        </p:nvGraphicFramePr>
        <p:xfrm>
          <a:off x="6012160" y="44624"/>
          <a:ext cx="565001" cy="417269"/>
        </p:xfrm>
        <a:graphic>
          <a:graphicData uri="http://schemas.openxmlformats.org/presentationml/2006/ole">
            <mc:AlternateContent xmlns:mc="http://schemas.openxmlformats.org/markup-compatibility/2006">
              <mc:Choice xmlns:v="urn:schemas-microsoft-com:vml" Requires="v">
                <p:oleObj spid="_x0000_s9235"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012160" y="44624"/>
                        <a:ext cx="565001" cy="417269"/>
                      </a:xfrm>
                      <a:prstGeom prst="rect">
                        <a:avLst/>
                      </a:prstGeom>
                      <a:noFill/>
                      <a:ln>
                        <a:noFill/>
                      </a:ln>
                      <a:extLst/>
                    </p:spPr>
                  </p:pic>
                </p:oleObj>
              </mc:Fallback>
            </mc:AlternateContent>
          </a:graphicData>
        </a:graphic>
      </p:graphicFrame>
      <p:sp>
        <p:nvSpPr>
          <p:cNvPr id="5" name="4 Rectángulo"/>
          <p:cNvSpPr/>
          <p:nvPr userDrawn="1"/>
        </p:nvSpPr>
        <p:spPr>
          <a:xfrm>
            <a:off x="6516216" y="44624"/>
            <a:ext cx="2592288" cy="461665"/>
          </a:xfrm>
          <a:prstGeom prst="rect">
            <a:avLst/>
          </a:prstGeom>
        </p:spPr>
        <p:txBody>
          <a:bodyPr wrap="square">
            <a:spAutoFit/>
          </a:bodyPr>
          <a:lstStyle/>
          <a:p>
            <a:pPr>
              <a:tabLst>
                <a:tab pos="2806065" algn="ctr"/>
                <a:tab pos="5612130" algn="r"/>
              </a:tabLst>
              <a:defRPr/>
            </a:pPr>
            <a:r>
              <a:rPr lang="es-CL" sz="240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a:solidFill>
                <a:prstClr val="black"/>
              </a:solidFill>
              <a:latin typeface="Andalus" pitchFamily="18" charset="-78"/>
              <a:ea typeface="Times New Roman"/>
              <a:cs typeface="Andalus" pitchFamily="18" charset="-78"/>
            </a:endParaRPr>
          </a:p>
        </p:txBody>
      </p:sp>
    </p:spTree>
    <p:extLst>
      <p:ext uri="{BB962C8B-B14F-4D97-AF65-F5344CB8AC3E}">
        <p14:creationId xmlns:p14="http://schemas.microsoft.com/office/powerpoint/2010/main" val="1198521745"/>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iming>
    <p:tnLst>
      <p:par>
        <p:cTn id="1" dur="indefinite" restart="never" nodeType="tmRoot"/>
      </p:par>
    </p:tnLst>
  </p:timing>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solidFill>
                  <a:prstClr val="black">
                    <a:tint val="75000"/>
                  </a:prstClr>
                </a:solidFill>
              </a:rPr>
              <a:pPr/>
              <a:t>31-03-2017</a:t>
            </a:fld>
            <a:endParaRPr lang="es-CL">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
        <p:nvSpPr>
          <p:cNvPr id="10" name="4 CuadroTexto"/>
          <p:cNvSpPr txBox="1"/>
          <p:nvPr userDrawn="1"/>
        </p:nvSpPr>
        <p:spPr>
          <a:xfrm>
            <a:off x="6702727" y="82405"/>
            <a:ext cx="2189753" cy="163464"/>
          </a:xfrm>
          <a:prstGeom prst="rect">
            <a:avLst/>
          </a:prstGeom>
          <a:noFill/>
        </p:spPr>
        <p:txBody>
          <a:bodyPr wrap="square" rtlCol="0">
            <a:noAutofit/>
          </a:bodyPr>
          <a:lstStyle/>
          <a:p>
            <a:r>
              <a:rPr lang="es-CL" sz="700" b="1" dirty="0">
                <a:solidFill>
                  <a:srgbClr val="22519E"/>
                </a:solidFill>
                <a:effectLst>
                  <a:outerShdw blurRad="63500" dist="50800" dir="13500000" sx="0" sy="0">
                    <a:srgbClr val="000000">
                      <a:alpha val="50000"/>
                    </a:srgbClr>
                  </a:outerShdw>
                </a:effectLst>
                <a:latin typeface="Andalus"/>
                <a:ea typeface="Times New Roman"/>
              </a:rPr>
              <a:t>    </a:t>
            </a:r>
            <a:r>
              <a:rPr lang="es-CL" sz="700" b="1"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3765939012"/>
              </p:ext>
            </p:extLst>
          </p:nvPr>
        </p:nvGraphicFramePr>
        <p:xfrm>
          <a:off x="6012160" y="44624"/>
          <a:ext cx="565001" cy="417269"/>
        </p:xfrm>
        <a:graphic>
          <a:graphicData uri="http://schemas.openxmlformats.org/presentationml/2006/ole">
            <mc:AlternateContent xmlns:mc="http://schemas.openxmlformats.org/markup-compatibility/2006">
              <mc:Choice xmlns:v="urn:schemas-microsoft-com:vml" Requires="v">
                <p:oleObj spid="_x0000_s8211"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012160" y="44624"/>
                        <a:ext cx="565001" cy="417269"/>
                      </a:xfrm>
                      <a:prstGeom prst="rect">
                        <a:avLst/>
                      </a:prstGeom>
                      <a:noFill/>
                      <a:ln>
                        <a:noFill/>
                      </a:ln>
                      <a:extLst/>
                    </p:spPr>
                  </p:pic>
                </p:oleObj>
              </mc:Fallback>
            </mc:AlternateContent>
          </a:graphicData>
        </a:graphic>
      </p:graphicFrame>
      <p:sp>
        <p:nvSpPr>
          <p:cNvPr id="5" name="4 Rectángulo"/>
          <p:cNvSpPr/>
          <p:nvPr userDrawn="1"/>
        </p:nvSpPr>
        <p:spPr>
          <a:xfrm>
            <a:off x="6516216" y="44624"/>
            <a:ext cx="2592288" cy="461665"/>
          </a:xfrm>
          <a:prstGeom prst="rect">
            <a:avLst/>
          </a:prstGeom>
        </p:spPr>
        <p:txBody>
          <a:bodyPr wrap="square">
            <a:spAutoFit/>
          </a:bodyPr>
          <a:lstStyle/>
          <a:p>
            <a:pPr>
              <a:tabLst>
                <a:tab pos="2806065" algn="ctr"/>
                <a:tab pos="5612130" algn="r"/>
              </a:tabLst>
              <a:defRPr/>
            </a:pPr>
            <a:r>
              <a:rPr lang="es-CL" sz="240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a:solidFill>
                <a:prstClr val="black"/>
              </a:solidFill>
              <a:latin typeface="Andalus" pitchFamily="18" charset="-78"/>
              <a:ea typeface="Times New Roman"/>
              <a:cs typeface="Andalus" pitchFamily="18" charset="-78"/>
            </a:endParaRPr>
          </a:p>
        </p:txBody>
      </p:sp>
    </p:spTree>
    <p:extLst>
      <p:ext uri="{BB962C8B-B14F-4D97-AF65-F5344CB8AC3E}">
        <p14:creationId xmlns:p14="http://schemas.microsoft.com/office/powerpoint/2010/main" val="2762119442"/>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iming>
    <p:tnLst>
      <p:par>
        <p:cTn id="1" dur="indefinite" restart="never" nodeType="tmRoot"/>
      </p:par>
    </p:tnLst>
  </p:timing>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solidFill>
                  <a:prstClr val="black">
                    <a:tint val="75000"/>
                  </a:prstClr>
                </a:solidFill>
              </a:rPr>
              <a:pPr/>
              <a:t>31-03-2017</a:t>
            </a:fld>
            <a:endParaRPr lang="es-CL">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
        <p:nvSpPr>
          <p:cNvPr id="10" name="4 CuadroTexto"/>
          <p:cNvSpPr txBox="1"/>
          <p:nvPr userDrawn="1"/>
        </p:nvSpPr>
        <p:spPr>
          <a:xfrm>
            <a:off x="6702727" y="82405"/>
            <a:ext cx="2189753" cy="163464"/>
          </a:xfrm>
          <a:prstGeom prst="rect">
            <a:avLst/>
          </a:prstGeom>
          <a:noFill/>
        </p:spPr>
        <p:txBody>
          <a:bodyPr wrap="square" rtlCol="0">
            <a:noAutofit/>
          </a:bodyPr>
          <a:lstStyle/>
          <a:p>
            <a:r>
              <a:rPr lang="es-CL" sz="700" b="1" dirty="0">
                <a:solidFill>
                  <a:srgbClr val="22519E"/>
                </a:solidFill>
                <a:effectLst>
                  <a:outerShdw blurRad="63500" dist="50800" dir="13500000" sx="0" sy="0">
                    <a:srgbClr val="000000">
                      <a:alpha val="50000"/>
                    </a:srgbClr>
                  </a:outerShdw>
                </a:effectLst>
                <a:latin typeface="Andalus"/>
                <a:ea typeface="Times New Roman"/>
              </a:rPr>
              <a:t>    </a:t>
            </a:r>
            <a:r>
              <a:rPr lang="es-CL" sz="700" b="1"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4268631954"/>
              </p:ext>
            </p:extLst>
          </p:nvPr>
        </p:nvGraphicFramePr>
        <p:xfrm>
          <a:off x="6012160" y="44624"/>
          <a:ext cx="565001" cy="417269"/>
        </p:xfrm>
        <a:graphic>
          <a:graphicData uri="http://schemas.openxmlformats.org/presentationml/2006/ole">
            <mc:AlternateContent xmlns:mc="http://schemas.openxmlformats.org/markup-compatibility/2006">
              <mc:Choice xmlns:v="urn:schemas-microsoft-com:vml" Requires="v">
                <p:oleObj spid="_x0000_s7187"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012160" y="44624"/>
                        <a:ext cx="565001" cy="417269"/>
                      </a:xfrm>
                      <a:prstGeom prst="rect">
                        <a:avLst/>
                      </a:prstGeom>
                      <a:noFill/>
                      <a:ln>
                        <a:noFill/>
                      </a:ln>
                      <a:extLst/>
                    </p:spPr>
                  </p:pic>
                </p:oleObj>
              </mc:Fallback>
            </mc:AlternateContent>
          </a:graphicData>
        </a:graphic>
      </p:graphicFrame>
      <p:sp>
        <p:nvSpPr>
          <p:cNvPr id="5" name="4 Rectángulo"/>
          <p:cNvSpPr/>
          <p:nvPr userDrawn="1"/>
        </p:nvSpPr>
        <p:spPr>
          <a:xfrm>
            <a:off x="6516216" y="44624"/>
            <a:ext cx="2592288" cy="461665"/>
          </a:xfrm>
          <a:prstGeom prst="rect">
            <a:avLst/>
          </a:prstGeom>
        </p:spPr>
        <p:txBody>
          <a:bodyPr wrap="square">
            <a:spAutoFit/>
          </a:bodyPr>
          <a:lstStyle/>
          <a:p>
            <a:pPr>
              <a:tabLst>
                <a:tab pos="2806065" algn="ctr"/>
                <a:tab pos="5612130" algn="r"/>
              </a:tabLst>
              <a:defRPr/>
            </a:pPr>
            <a:r>
              <a:rPr lang="es-CL" sz="240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a:solidFill>
                <a:prstClr val="black"/>
              </a:solidFill>
              <a:latin typeface="Andalus" pitchFamily="18" charset="-78"/>
              <a:ea typeface="Times New Roman"/>
              <a:cs typeface="Andalus" pitchFamily="18" charset="-78"/>
            </a:endParaRPr>
          </a:p>
        </p:txBody>
      </p:sp>
    </p:spTree>
    <p:extLst>
      <p:ext uri="{BB962C8B-B14F-4D97-AF65-F5344CB8AC3E}">
        <p14:creationId xmlns:p14="http://schemas.microsoft.com/office/powerpoint/2010/main" val="2013351692"/>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iming>
    <p:tnLst>
      <p:par>
        <p:cTn id="1" dur="indefinite" restart="never" nodeType="tmRoot"/>
      </p:par>
    </p:tnLst>
  </p:timing>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solidFill>
                  <a:prstClr val="black">
                    <a:tint val="75000"/>
                  </a:prstClr>
                </a:solidFill>
              </a:rPr>
              <a:pPr/>
              <a:t>31-03-2017</a:t>
            </a:fld>
            <a:endParaRPr lang="es-CL">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
        <p:nvSpPr>
          <p:cNvPr id="10" name="4 CuadroTexto"/>
          <p:cNvSpPr txBox="1"/>
          <p:nvPr userDrawn="1"/>
        </p:nvSpPr>
        <p:spPr>
          <a:xfrm>
            <a:off x="6702727" y="82405"/>
            <a:ext cx="2189753" cy="163464"/>
          </a:xfrm>
          <a:prstGeom prst="rect">
            <a:avLst/>
          </a:prstGeom>
          <a:noFill/>
        </p:spPr>
        <p:txBody>
          <a:bodyPr wrap="square" rtlCol="0">
            <a:noAutofit/>
          </a:bodyPr>
          <a:lstStyle/>
          <a:p>
            <a:r>
              <a:rPr lang="es-CL" sz="700" b="1" dirty="0">
                <a:solidFill>
                  <a:srgbClr val="22519E"/>
                </a:solidFill>
                <a:effectLst>
                  <a:outerShdw blurRad="63500" dist="50800" dir="13500000" sx="0" sy="0">
                    <a:srgbClr val="000000">
                      <a:alpha val="50000"/>
                    </a:srgbClr>
                  </a:outerShdw>
                </a:effectLst>
                <a:latin typeface="Andalus"/>
                <a:ea typeface="Times New Roman"/>
              </a:rPr>
              <a:t>    </a:t>
            </a:r>
            <a:r>
              <a:rPr lang="es-CL" sz="700" b="1"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2159870892"/>
              </p:ext>
            </p:extLst>
          </p:nvPr>
        </p:nvGraphicFramePr>
        <p:xfrm>
          <a:off x="6012160" y="44624"/>
          <a:ext cx="565001" cy="417269"/>
        </p:xfrm>
        <a:graphic>
          <a:graphicData uri="http://schemas.openxmlformats.org/presentationml/2006/ole">
            <mc:AlternateContent xmlns:mc="http://schemas.openxmlformats.org/markup-compatibility/2006">
              <mc:Choice xmlns:v="urn:schemas-microsoft-com:vml" Requires="v">
                <p:oleObj spid="_x0000_s6163"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012160" y="44624"/>
                        <a:ext cx="565001" cy="417269"/>
                      </a:xfrm>
                      <a:prstGeom prst="rect">
                        <a:avLst/>
                      </a:prstGeom>
                      <a:noFill/>
                      <a:ln>
                        <a:noFill/>
                      </a:ln>
                      <a:extLst/>
                    </p:spPr>
                  </p:pic>
                </p:oleObj>
              </mc:Fallback>
            </mc:AlternateContent>
          </a:graphicData>
        </a:graphic>
      </p:graphicFrame>
      <p:sp>
        <p:nvSpPr>
          <p:cNvPr id="5" name="4 Rectángulo"/>
          <p:cNvSpPr/>
          <p:nvPr userDrawn="1"/>
        </p:nvSpPr>
        <p:spPr>
          <a:xfrm>
            <a:off x="6516216" y="44624"/>
            <a:ext cx="2592288" cy="461665"/>
          </a:xfrm>
          <a:prstGeom prst="rect">
            <a:avLst/>
          </a:prstGeom>
        </p:spPr>
        <p:txBody>
          <a:bodyPr wrap="square">
            <a:spAutoFit/>
          </a:bodyPr>
          <a:lstStyle/>
          <a:p>
            <a:pPr>
              <a:tabLst>
                <a:tab pos="2806065" algn="ctr"/>
                <a:tab pos="5612130" algn="r"/>
              </a:tabLst>
              <a:defRPr/>
            </a:pPr>
            <a:r>
              <a:rPr lang="es-CL" sz="240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a:solidFill>
                <a:prstClr val="black"/>
              </a:solidFill>
              <a:latin typeface="Andalus" pitchFamily="18" charset="-78"/>
              <a:ea typeface="Times New Roman"/>
              <a:cs typeface="Andalus" pitchFamily="18" charset="-78"/>
            </a:endParaRPr>
          </a:p>
        </p:txBody>
      </p:sp>
    </p:spTree>
    <p:extLst>
      <p:ext uri="{BB962C8B-B14F-4D97-AF65-F5344CB8AC3E}">
        <p14:creationId xmlns:p14="http://schemas.microsoft.com/office/powerpoint/2010/main" val="864886459"/>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iming>
    <p:tnLst>
      <p:par>
        <p:cTn id="1" dur="indefinite" restart="never" nodeType="tmRoot"/>
      </p:par>
    </p:tnLst>
  </p:timing>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1.xml"/><Relationship Id="rId1" Type="http://schemas.openxmlformats.org/officeDocument/2006/relationships/vmlDrawing" Target="../drawings/vmlDrawing14.v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Título"/>
          <p:cNvSpPr>
            <a:spLocks noGrp="1"/>
          </p:cNvSpPr>
          <p:nvPr>
            <p:ph type="ctrTitle"/>
          </p:nvPr>
        </p:nvSpPr>
        <p:spPr>
          <a:xfrm>
            <a:off x="395536" y="2276872"/>
            <a:ext cx="8280920" cy="2016224"/>
          </a:xfrm>
          <a:solidFill>
            <a:schemeClr val="bg1"/>
          </a:solidFill>
          <a:ln>
            <a:solidFill>
              <a:schemeClr val="bg1">
                <a:lumMod val="95000"/>
              </a:schemeClr>
            </a:solidFill>
            <a:miter lim="800000"/>
          </a:ln>
          <a:effectLst>
            <a:outerShdw blurRad="50800" dist="38100" dir="2700000" algn="tl" rotWithShape="0">
              <a:prstClr val="black">
                <a:alpha val="40000"/>
              </a:prstClr>
            </a:outerShdw>
          </a:effectLst>
          <a:scene3d>
            <a:camera prst="orthographicFront"/>
            <a:lightRig rig="threePt" dir="t">
              <a:rot lat="0" lon="0" rev="1200000"/>
            </a:lightRig>
          </a:scene3d>
          <a:sp3d>
            <a:bevelT/>
          </a:sp3d>
        </p:spPr>
        <p:txBody>
          <a:bodyPr/>
          <a:lstStyle/>
          <a:p>
            <a:pPr algn="ctr"/>
            <a:r>
              <a:rPr lang="es-CL" sz="2400" b="1" dirty="0" smtClean="0">
                <a:latin typeface="+mn-lt"/>
              </a:rPr>
              <a:t>EJECUCIÓN PRESUPUESTARIA DE GASTOS ACUMULADA</a:t>
            </a:r>
            <a:br>
              <a:rPr lang="es-CL" sz="2400" b="1" dirty="0" smtClean="0">
                <a:latin typeface="+mn-lt"/>
              </a:rPr>
            </a:br>
            <a:r>
              <a:rPr lang="es-CL" sz="2400" b="1" dirty="0" smtClean="0">
                <a:latin typeface="+mn-lt"/>
              </a:rPr>
              <a:t>AL MES DE DICIEMBRE DE 2016</a:t>
            </a:r>
            <a:br>
              <a:rPr lang="es-CL" sz="2400" b="1" dirty="0" smtClean="0">
                <a:latin typeface="+mn-lt"/>
              </a:rPr>
            </a:br>
            <a:r>
              <a:rPr lang="es-CL" sz="2400" b="1" dirty="0" smtClean="0">
                <a:latin typeface="+mn-lt"/>
              </a:rPr>
              <a:t>PARTIDA 12:</a:t>
            </a:r>
            <a:br>
              <a:rPr lang="es-CL" sz="2400" b="1" dirty="0" smtClean="0">
                <a:latin typeface="+mn-lt"/>
              </a:rPr>
            </a:br>
            <a:r>
              <a:rPr lang="es-CL" sz="2400" b="1" dirty="0" smtClean="0">
                <a:latin typeface="+mn-lt"/>
              </a:rPr>
              <a:t>MINISTERIO DE OBRAS PÚBLICAS</a:t>
            </a:r>
            <a:endParaRPr lang="es-CL" sz="2400" b="1" dirty="0">
              <a:latin typeface="+mn-lt"/>
            </a:endParaRPr>
          </a:p>
        </p:txBody>
      </p:sp>
      <p:sp>
        <p:nvSpPr>
          <p:cNvPr id="7" name="6 CuadroTexto"/>
          <p:cNvSpPr txBox="1"/>
          <p:nvPr/>
        </p:nvSpPr>
        <p:spPr>
          <a:xfrm>
            <a:off x="3923928" y="5661248"/>
            <a:ext cx="4536504" cy="369332"/>
          </a:xfrm>
          <a:prstGeom prst="rect">
            <a:avLst/>
          </a:prstGeom>
          <a:noFill/>
        </p:spPr>
        <p:txBody>
          <a:bodyPr wrap="square" rtlCol="0">
            <a:spAutoFit/>
          </a:bodyPr>
          <a:lstStyle/>
          <a:p>
            <a:pPr algn="r"/>
            <a:r>
              <a:rPr lang="es-CL" b="1" dirty="0">
                <a:solidFill>
                  <a:prstClr val="black"/>
                </a:solidFill>
              </a:rPr>
              <a:t>Valparaíso, </a:t>
            </a:r>
            <a:r>
              <a:rPr lang="es-CL" b="1" dirty="0" smtClean="0">
                <a:solidFill>
                  <a:prstClr val="black"/>
                </a:solidFill>
              </a:rPr>
              <a:t>marzo 2017</a:t>
            </a:r>
            <a:endParaRPr lang="es-CL" b="1" dirty="0">
              <a:solidFill>
                <a:prstClr val="black"/>
              </a:solidFill>
            </a:endParaRPr>
          </a:p>
        </p:txBody>
      </p:sp>
      <p:sp>
        <p:nvSpPr>
          <p:cNvPr id="3" name="2 Rectángulo"/>
          <p:cNvSpPr/>
          <p:nvPr/>
        </p:nvSpPr>
        <p:spPr>
          <a:xfrm>
            <a:off x="5292080" y="0"/>
            <a:ext cx="3851920" cy="5486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solidFill>
                <a:prstClr val="white"/>
              </a:solidFill>
            </a:endParaRPr>
          </a:p>
        </p:txBody>
      </p:sp>
      <p:sp>
        <p:nvSpPr>
          <p:cNvPr id="5" name="4 CuadroTexto"/>
          <p:cNvSpPr txBox="1"/>
          <p:nvPr/>
        </p:nvSpPr>
        <p:spPr>
          <a:xfrm>
            <a:off x="1844875" y="1064930"/>
            <a:ext cx="3771241" cy="349955"/>
          </a:xfrm>
          <a:prstGeom prst="rect">
            <a:avLst/>
          </a:prstGeom>
          <a:noFill/>
        </p:spPr>
        <p:txBody>
          <a:bodyPr wrap="square" rtlCol="0">
            <a:noAutofit/>
          </a:bodyPr>
          <a:lstStyle/>
          <a:p>
            <a:r>
              <a:rPr lang="es-CL" sz="1200" b="1" dirty="0">
                <a:solidFill>
                  <a:srgbClr val="22519E"/>
                </a:solidFill>
                <a:effectLst>
                  <a:outerShdw blurRad="63500" dist="50800" dir="13500000" sx="0" sy="0">
                    <a:srgbClr val="000000">
                      <a:alpha val="50000"/>
                    </a:srgbClr>
                  </a:outerShdw>
                </a:effectLst>
                <a:latin typeface="Andalus"/>
                <a:ea typeface="Times New Roman"/>
              </a:rPr>
              <a:t>    </a:t>
            </a:r>
            <a:r>
              <a:rPr lang="es-CL" sz="1200" b="1"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2400" dirty="0">
              <a:solidFill>
                <a:srgbClr val="3B6285"/>
              </a:solidFill>
              <a:latin typeface="Times New Roman"/>
              <a:ea typeface="Times New Roman"/>
            </a:endParaRPr>
          </a:p>
        </p:txBody>
      </p:sp>
      <p:graphicFrame>
        <p:nvGraphicFramePr>
          <p:cNvPr id="6" name="5 Objeto"/>
          <p:cNvGraphicFramePr>
            <a:graphicFrameLocks noChangeAspect="1"/>
          </p:cNvGraphicFramePr>
          <p:nvPr>
            <p:extLst>
              <p:ext uri="{D42A27DB-BD31-4B8C-83A1-F6EECF244321}">
                <p14:modId xmlns:p14="http://schemas.microsoft.com/office/powerpoint/2010/main" val="1953361221"/>
              </p:ext>
            </p:extLst>
          </p:nvPr>
        </p:nvGraphicFramePr>
        <p:xfrm>
          <a:off x="410078" y="836712"/>
          <a:ext cx="1209594" cy="893319"/>
        </p:xfrm>
        <a:graphic>
          <a:graphicData uri="http://schemas.openxmlformats.org/presentationml/2006/ole">
            <mc:AlternateContent xmlns:mc="http://schemas.openxmlformats.org/markup-compatibility/2006">
              <mc:Choice xmlns:v="urn:schemas-microsoft-com:vml" Requires="v">
                <p:oleObj spid="_x0000_s14355" name="Imagen de mapa de bits" r:id="rId3" imgW="743054" imgH="523810" progId="PBrush">
                  <p:embed/>
                </p:oleObj>
              </mc:Choice>
              <mc:Fallback>
                <p:oleObj name="Imagen de mapa de bits" r:id="rId3" imgW="743054" imgH="523810" progId="PBrush">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0078" y="836712"/>
                        <a:ext cx="1209594" cy="893319"/>
                      </a:xfrm>
                      <a:prstGeom prst="rect">
                        <a:avLst/>
                      </a:prstGeom>
                      <a:noFill/>
                      <a:ln>
                        <a:noFill/>
                      </a:ln>
                      <a:extLst/>
                    </p:spPr>
                  </p:pic>
                </p:oleObj>
              </mc:Fallback>
            </mc:AlternateContent>
          </a:graphicData>
        </a:graphic>
      </p:graphicFrame>
      <p:sp>
        <p:nvSpPr>
          <p:cNvPr id="8" name="7 Rectángulo"/>
          <p:cNvSpPr/>
          <p:nvPr/>
        </p:nvSpPr>
        <p:spPr>
          <a:xfrm>
            <a:off x="1547664" y="992922"/>
            <a:ext cx="4464496" cy="707886"/>
          </a:xfrm>
          <a:prstGeom prst="rect">
            <a:avLst/>
          </a:prstGeom>
        </p:spPr>
        <p:txBody>
          <a:bodyPr wrap="square">
            <a:spAutoFit/>
          </a:bodyPr>
          <a:lstStyle/>
          <a:p>
            <a:pPr>
              <a:tabLst>
                <a:tab pos="2806065" algn="ctr"/>
                <a:tab pos="5612130" algn="r"/>
              </a:tabLst>
              <a:defRPr/>
            </a:pPr>
            <a:r>
              <a:rPr lang="es-CL" sz="4000" b="1" dirty="0">
                <a:solidFill>
                  <a:srgbClr val="943634"/>
                </a:solidFill>
                <a:latin typeface="Andalus" pitchFamily="18" charset="-78"/>
                <a:ea typeface="Times New Roman"/>
                <a:cs typeface="Andalus" pitchFamily="18" charset="-78"/>
              </a:rPr>
              <a:t>U</a:t>
            </a:r>
            <a:r>
              <a:rPr lang="es-CL" sz="1600" b="1" dirty="0">
                <a:solidFill>
                  <a:srgbClr val="943634"/>
                </a:solidFill>
                <a:latin typeface="Andalus" pitchFamily="18" charset="-78"/>
                <a:ea typeface="Times New Roman"/>
                <a:cs typeface="Andalus" pitchFamily="18" charset="-78"/>
              </a:rPr>
              <a:t>NIDAD DE ASESORÍA PRESUPUESTARIA</a:t>
            </a:r>
            <a:endParaRPr lang="es-CL" sz="1400" dirty="0">
              <a:solidFill>
                <a:prstClr val="black"/>
              </a:solidFill>
              <a:latin typeface="Andalus" pitchFamily="18" charset="-78"/>
              <a:ea typeface="Times New Roman"/>
              <a:cs typeface="Andalus" pitchFamily="18" charset="-78"/>
            </a:endParaRPr>
          </a:p>
        </p:txBody>
      </p:sp>
    </p:spTree>
    <p:extLst>
      <p:ext uri="{BB962C8B-B14F-4D97-AF65-F5344CB8AC3E}">
        <p14:creationId xmlns:p14="http://schemas.microsoft.com/office/powerpoint/2010/main" val="30292796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768886" y="5877272"/>
            <a:ext cx="7514896" cy="365125"/>
          </a:xfrm>
        </p:spPr>
        <p:txBody>
          <a:bodyPr/>
          <a:lstStyle/>
          <a:p>
            <a:r>
              <a:rPr lang="es-CL" sz="1050" b="1" dirty="0">
                <a:solidFill>
                  <a:prstClr val="black"/>
                </a:solidFill>
              </a:rPr>
              <a:t>Fuente</a:t>
            </a:r>
            <a:r>
              <a:rPr lang="es-CL" sz="1050" dirty="0">
                <a:solidFill>
                  <a:prstClr val="black"/>
                </a:solidFill>
              </a:rPr>
              <a:t>: Elaboración </a:t>
            </a:r>
            <a:r>
              <a:rPr lang="es-CL" sz="1050" dirty="0" smtClean="0">
                <a:solidFill>
                  <a:prstClr val="black"/>
                </a:solidFill>
              </a:rPr>
              <a:t>propia en </a:t>
            </a:r>
            <a:r>
              <a:rPr lang="es-CL" sz="1050" dirty="0">
                <a:solidFill>
                  <a:prstClr val="black"/>
                </a:solidFill>
              </a:rPr>
              <a:t>base </a:t>
            </a:r>
            <a:r>
              <a:rPr lang="es-CL" sz="1050" dirty="0" smtClean="0">
                <a:solidFill>
                  <a:prstClr val="black"/>
                </a:solidFill>
              </a:rPr>
              <a:t> a Informes de </a:t>
            </a:r>
            <a:r>
              <a:rPr lang="es-CL" sz="1050" dirty="0">
                <a:solidFill>
                  <a:prstClr val="black"/>
                </a:solidFill>
              </a:rPr>
              <a:t>e</a:t>
            </a:r>
            <a:r>
              <a:rPr lang="es-CL" sz="1050" dirty="0" smtClean="0">
                <a:solidFill>
                  <a:prstClr val="black"/>
                </a:solidFill>
              </a:rPr>
              <a:t>jecución </a:t>
            </a:r>
            <a:r>
              <a:rPr lang="es-CL" sz="1050" dirty="0">
                <a:solidFill>
                  <a:prstClr val="black"/>
                </a:solidFill>
              </a:rPr>
              <a:t>p</a:t>
            </a:r>
            <a:r>
              <a:rPr lang="es-CL" sz="1050" dirty="0" smtClean="0">
                <a:solidFill>
                  <a:prstClr val="black"/>
                </a:solidFill>
              </a:rPr>
              <a:t>resupuestaria mensual de DIPRES</a:t>
            </a:r>
            <a:endParaRPr lang="es-CL" sz="1050" dirty="0">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10</a:t>
            </a:fld>
            <a:endParaRPr lang="es-CL">
              <a:solidFill>
                <a:prstClr val="black">
                  <a:tint val="75000"/>
                </a:prstClr>
              </a:solidFill>
            </a:endParaRPr>
          </a:p>
        </p:txBody>
      </p:sp>
      <p:sp>
        <p:nvSpPr>
          <p:cNvPr id="7" name="1 Título"/>
          <p:cNvSpPr txBox="1">
            <a:spLocks/>
          </p:cNvSpPr>
          <p:nvPr/>
        </p:nvSpPr>
        <p:spPr>
          <a:xfrm>
            <a:off x="38317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prstClr val="black"/>
                </a:solidFill>
                <a:ea typeface="Verdana" pitchFamily="34" charset="0"/>
                <a:cs typeface="Verdana" pitchFamily="34" charset="0"/>
              </a:rPr>
              <a:t>Ejecución Presupuestaria de </a:t>
            </a:r>
            <a:r>
              <a:rPr lang="es-CL" sz="1800" b="1" dirty="0" smtClean="0">
                <a:solidFill>
                  <a:prstClr val="black"/>
                </a:solidFill>
                <a:ea typeface="Verdana" pitchFamily="34" charset="0"/>
                <a:cs typeface="Verdana" pitchFamily="34" charset="0"/>
              </a:rPr>
              <a:t>Gastos Acumulada al Mes de Diciembre </a:t>
            </a:r>
            <a:r>
              <a:rPr lang="es-CL" sz="1800" b="1" dirty="0">
                <a:solidFill>
                  <a:prstClr val="black"/>
                </a:solidFill>
                <a:ea typeface="Verdana" pitchFamily="34" charset="0"/>
                <a:cs typeface="Verdana" pitchFamily="34" charset="0"/>
              </a:rPr>
              <a:t>de 2016 </a:t>
            </a:r>
            <a:br>
              <a:rPr lang="es-CL" sz="1800" b="1" dirty="0">
                <a:solidFill>
                  <a:prstClr val="black"/>
                </a:solidFill>
                <a:ea typeface="Verdana" pitchFamily="34" charset="0"/>
                <a:cs typeface="Verdana" pitchFamily="34" charset="0"/>
              </a:rPr>
            </a:br>
            <a:r>
              <a:rPr lang="es-CL" sz="1800" b="1" dirty="0" smtClean="0">
                <a:solidFill>
                  <a:prstClr val="black"/>
                </a:solidFill>
                <a:ea typeface="Verdana" pitchFamily="34" charset="0"/>
                <a:cs typeface="Verdana" pitchFamily="34" charset="0"/>
              </a:rPr>
              <a:t>Partida 12, Capítulo 02, </a:t>
            </a:r>
            <a:r>
              <a:rPr lang="es-CL" sz="1800" b="1" dirty="0">
                <a:solidFill>
                  <a:prstClr val="black"/>
                </a:solidFill>
                <a:ea typeface="Verdana" pitchFamily="34" charset="0"/>
                <a:cs typeface="Verdana" pitchFamily="34" charset="0"/>
              </a:rPr>
              <a:t>Programa </a:t>
            </a:r>
            <a:r>
              <a:rPr lang="es-CL" sz="1800" b="1" dirty="0" smtClean="0">
                <a:solidFill>
                  <a:prstClr val="black"/>
                </a:solidFill>
                <a:ea typeface="Verdana" pitchFamily="34" charset="0"/>
                <a:cs typeface="Verdana" pitchFamily="34" charset="0"/>
              </a:rPr>
              <a:t>06</a:t>
            </a:r>
            <a:r>
              <a:rPr lang="es-CL" sz="1800" b="1" dirty="0">
                <a:solidFill>
                  <a:prstClr val="black"/>
                </a:solidFill>
                <a:ea typeface="Verdana" pitchFamily="34" charset="0"/>
                <a:cs typeface="Verdana" pitchFamily="34" charset="0"/>
              </a:rPr>
              <a:t>: DIRECCIÓN DE OBRAS PORTUARIAS</a:t>
            </a:r>
          </a:p>
        </p:txBody>
      </p:sp>
      <p:sp>
        <p:nvSpPr>
          <p:cNvPr id="8" name="1 Título"/>
          <p:cNvSpPr txBox="1">
            <a:spLocks/>
          </p:cNvSpPr>
          <p:nvPr/>
        </p:nvSpPr>
        <p:spPr>
          <a:xfrm>
            <a:off x="794416" y="1471259"/>
            <a:ext cx="7497626" cy="3600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spcBef>
                <a:spcPts val="0"/>
              </a:spcBef>
            </a:pPr>
            <a:r>
              <a:rPr lang="es-CL" sz="1600" b="1" dirty="0">
                <a:solidFill>
                  <a:prstClr val="black"/>
                </a:solidFill>
                <a:ea typeface="Verdana" pitchFamily="34" charset="0"/>
                <a:cs typeface="Verdana" pitchFamily="34" charset="0"/>
              </a:rPr>
              <a:t>en miles de pesos de 2016</a:t>
            </a:r>
          </a:p>
        </p:txBody>
      </p:sp>
      <p:graphicFrame>
        <p:nvGraphicFramePr>
          <p:cNvPr id="3" name="2 Tabla"/>
          <p:cNvGraphicFramePr>
            <a:graphicFrameLocks noGrp="1"/>
          </p:cNvGraphicFramePr>
          <p:nvPr/>
        </p:nvGraphicFramePr>
        <p:xfrm>
          <a:off x="736600" y="1960086"/>
          <a:ext cx="7670800" cy="3806190"/>
        </p:xfrm>
        <a:graphic>
          <a:graphicData uri="http://schemas.openxmlformats.org/drawingml/2006/table">
            <a:tbl>
              <a:tblPr/>
              <a:tblGrid>
                <a:gridCol w="342900"/>
                <a:gridCol w="317500"/>
                <a:gridCol w="317500"/>
                <a:gridCol w="2120900"/>
                <a:gridCol w="762000"/>
                <a:gridCol w="762000"/>
                <a:gridCol w="762000"/>
                <a:gridCol w="762000"/>
                <a:gridCol w="762000"/>
                <a:gridCol w="762000"/>
              </a:tblGrid>
              <a:tr h="190500">
                <a:tc>
                  <a:txBody>
                    <a:bodyPr/>
                    <a:lstStyle/>
                    <a:p>
                      <a:pPr algn="l" fontAlgn="ctr"/>
                      <a:r>
                        <a:rPr lang="es-CL" sz="900" b="1" i="0" u="none" strike="noStrike">
                          <a:solidFill>
                            <a:srgbClr val="FFFFFF"/>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900" b="1" i="0" u="none" strike="noStrike">
                          <a:solidFill>
                            <a:srgbClr val="FFFFFF"/>
                          </a:solidFill>
                          <a:effectLst/>
                          <a:latin typeface="Calibri"/>
                        </a:rPr>
                        <a:t>Presupuesto 2016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900" b="1" i="0" u="none" strike="noStrike">
                          <a:solidFill>
                            <a:srgbClr val="FFFFFF"/>
                          </a:solidFill>
                          <a:effectLst/>
                          <a:latin typeface="Calibri"/>
                        </a:rPr>
                        <a:t>Ejecución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r>
              <a:tr h="304800">
                <a:tc>
                  <a:txBody>
                    <a:bodyPr/>
                    <a:lstStyle/>
                    <a:p>
                      <a:pPr algn="l" fontAlgn="ctr"/>
                      <a:r>
                        <a:rPr lang="es-CL" sz="900" b="1" i="0" u="none" strike="noStrike">
                          <a:solidFill>
                            <a:srgbClr val="FFFFFF"/>
                          </a:solidFill>
                          <a:effectLst/>
                          <a:latin typeface="Calibri"/>
                        </a:rPr>
                        <a:t>Subt.</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Ítem</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Asig.</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Clasificación Económica</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Ley 2016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Vigente</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Variación</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Ejecución Acumulada</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Ley 2016</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Ppto. Vigente</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r>
              <a:tr h="183515">
                <a:tc>
                  <a:txBody>
                    <a:bodyPr/>
                    <a:lstStyle/>
                    <a:p>
                      <a:pPr algn="l" fontAlgn="ctr"/>
                      <a:r>
                        <a:rPr lang="es-CL" sz="11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0"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0"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79.648.159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86.325.371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6.677.212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86.048.944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108,0%</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99,7%</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3515">
                <a:tc>
                  <a:txBody>
                    <a:bodyPr/>
                    <a:lstStyle/>
                    <a:p>
                      <a:pPr algn="ctr" fontAlgn="ctr"/>
                      <a:r>
                        <a:rPr lang="es-CL" sz="900" b="1" i="0" u="none" strike="noStrike">
                          <a:solidFill>
                            <a:srgbClr val="000000"/>
                          </a:solidFill>
                          <a:effectLst/>
                          <a:latin typeface="Calibri"/>
                        </a:rPr>
                        <a:t>21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 EN PERSONAL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6.795.752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7.141.403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345.651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7.141.397</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105,1%</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3515">
                <a:tc>
                  <a:txBody>
                    <a:bodyPr/>
                    <a:lstStyle/>
                    <a:p>
                      <a:pPr algn="ctr" fontAlgn="ctr"/>
                      <a:r>
                        <a:rPr lang="es-CL" sz="900" b="1" i="0" u="none" strike="noStrike">
                          <a:solidFill>
                            <a:srgbClr val="000000"/>
                          </a:solidFill>
                          <a:effectLst/>
                          <a:latin typeface="Calibri"/>
                        </a:rPr>
                        <a:t>22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BIENES Y SERVICIOS DE CONSUMO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632.924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625.260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-7.664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625.257</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98,8%</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3515">
                <a:tc>
                  <a:txBody>
                    <a:bodyPr/>
                    <a:lstStyle/>
                    <a:p>
                      <a:pPr algn="ctr" fontAlgn="ctr"/>
                      <a:r>
                        <a:rPr lang="es-CL" sz="900" b="1" i="0" u="none" strike="noStrike">
                          <a:solidFill>
                            <a:srgbClr val="000000"/>
                          </a:solidFill>
                          <a:effectLst/>
                          <a:latin typeface="Calibri"/>
                        </a:rPr>
                        <a:t>23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PRESTACIONES DE SEGURIDAD SOCIAL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72.599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72.599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34.718</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1" u="none" strike="noStrike">
                          <a:solidFill>
                            <a:srgbClr val="000000"/>
                          </a:solidFill>
                          <a:effectLst/>
                          <a:latin typeface="Calibri"/>
                        </a:rPr>
                        <a:t>47,8%</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1" u="none" strike="noStrike">
                          <a:solidFill>
                            <a:srgbClr val="000000"/>
                          </a:solidFill>
                          <a:effectLst/>
                          <a:latin typeface="Calibri"/>
                        </a:rPr>
                        <a:t>47,8%</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3515">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01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Prestaciones Previsionales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72.599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72.599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34.718</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47,8%</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47,8%</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304800">
                <a:tc>
                  <a:txBody>
                    <a:bodyPr/>
                    <a:lstStyle/>
                    <a:p>
                      <a:pPr algn="ctr" fontAlgn="ctr"/>
                      <a:r>
                        <a:rPr lang="es-CL" sz="900" b="1" i="0" u="none" strike="noStrike">
                          <a:solidFill>
                            <a:srgbClr val="000000"/>
                          </a:solidFill>
                          <a:effectLst/>
                          <a:latin typeface="Calibri"/>
                        </a:rPr>
                        <a:t>29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ADQUISICIÓN DE ACTIVOS NO FINANCIEROS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6.130.543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4.530.168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-1.600.375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4.478.644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73,1%</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98,9%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03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Vehículos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6.018.368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4.417.913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-1.600.455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4.366.527</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72,6%</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98,8%</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3515">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04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Mobiliario y Otros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3.114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3.114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3.110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99,9%</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99,9%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05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Máquinas y Equipos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51.900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51.900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51.800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99,8%</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99,8%</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06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Equipos Informáticos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47.223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47.223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47.195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99,9%</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99,9%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1"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Programas Informáticos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9.938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10.018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80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10.012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100,7%</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99,9%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31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INICIATIVAS DE INVERSIÓN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66.005.341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66.601.585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596.244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66.424.573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100,6%</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99,7%</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01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Estudios Básicos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2.332.444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1.282.100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-1.050.344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1.277.138</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54,8%</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99,6%</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02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Proyectos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63.672.897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65.319.485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1.646.588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65.147.435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102,3%</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99,7%</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34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SERVICIO DE LA DEUDA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1.000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7.344.356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7.343.356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7.344.355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734435,5%</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Deuda Flotante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1.000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7.344.356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7.343.356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7.344.355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734435,5%</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35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SALDO FINAL DE CAJA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10.000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10.000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dirty="0">
                          <a:solidFill>
                            <a:srgbClr val="000000"/>
                          </a:solidFill>
                          <a:effectLst/>
                          <a:latin typeface="Calibri"/>
                        </a:rPr>
                        <a:t>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bl>
          </a:graphicData>
        </a:graphic>
      </p:graphicFrame>
    </p:spTree>
    <p:extLst>
      <p:ext uri="{BB962C8B-B14F-4D97-AF65-F5344CB8AC3E}">
        <p14:creationId xmlns:p14="http://schemas.microsoft.com/office/powerpoint/2010/main" val="4576553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827584" y="5733256"/>
            <a:ext cx="7137586" cy="365125"/>
          </a:xfrm>
        </p:spPr>
        <p:txBody>
          <a:bodyPr/>
          <a:lstStyle/>
          <a:p>
            <a:r>
              <a:rPr lang="es-CL" sz="1050" b="1" dirty="0">
                <a:solidFill>
                  <a:prstClr val="black"/>
                </a:solidFill>
              </a:rPr>
              <a:t>Fuente</a:t>
            </a:r>
            <a:r>
              <a:rPr lang="es-CL" sz="1050" dirty="0">
                <a:solidFill>
                  <a:prstClr val="black"/>
                </a:solidFill>
              </a:rPr>
              <a:t>: Elaboración </a:t>
            </a:r>
            <a:r>
              <a:rPr lang="es-CL" sz="1050" dirty="0" smtClean="0">
                <a:solidFill>
                  <a:prstClr val="black"/>
                </a:solidFill>
              </a:rPr>
              <a:t>propia en </a:t>
            </a:r>
            <a:r>
              <a:rPr lang="es-CL" sz="1050" dirty="0">
                <a:solidFill>
                  <a:prstClr val="black"/>
                </a:solidFill>
              </a:rPr>
              <a:t>base </a:t>
            </a:r>
            <a:r>
              <a:rPr lang="es-CL" sz="1050" dirty="0" smtClean="0">
                <a:solidFill>
                  <a:prstClr val="black"/>
                </a:solidFill>
              </a:rPr>
              <a:t> a Informes de </a:t>
            </a:r>
            <a:r>
              <a:rPr lang="es-CL" sz="1050" dirty="0">
                <a:solidFill>
                  <a:prstClr val="black"/>
                </a:solidFill>
              </a:rPr>
              <a:t>e</a:t>
            </a:r>
            <a:r>
              <a:rPr lang="es-CL" sz="1050" dirty="0" smtClean="0">
                <a:solidFill>
                  <a:prstClr val="black"/>
                </a:solidFill>
              </a:rPr>
              <a:t>jecución </a:t>
            </a:r>
            <a:r>
              <a:rPr lang="es-CL" sz="1050" dirty="0">
                <a:solidFill>
                  <a:prstClr val="black"/>
                </a:solidFill>
              </a:rPr>
              <a:t>p</a:t>
            </a:r>
            <a:r>
              <a:rPr lang="es-CL" sz="1050" dirty="0" smtClean="0">
                <a:solidFill>
                  <a:prstClr val="black"/>
                </a:solidFill>
              </a:rPr>
              <a:t>resupuestaria mensual de DIPRES</a:t>
            </a:r>
            <a:endParaRPr lang="es-CL" sz="1050" dirty="0">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11</a:t>
            </a:fld>
            <a:endParaRPr lang="es-CL">
              <a:solidFill>
                <a:prstClr val="black">
                  <a:tint val="75000"/>
                </a:prstClr>
              </a:solidFill>
            </a:endParaRPr>
          </a:p>
        </p:txBody>
      </p:sp>
      <p:sp>
        <p:nvSpPr>
          <p:cNvPr id="7" name="1 Título"/>
          <p:cNvSpPr txBox="1">
            <a:spLocks/>
          </p:cNvSpPr>
          <p:nvPr/>
        </p:nvSpPr>
        <p:spPr>
          <a:xfrm>
            <a:off x="38317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prstClr val="black"/>
                </a:solidFill>
                <a:ea typeface="Verdana" pitchFamily="34" charset="0"/>
                <a:cs typeface="Verdana" pitchFamily="34" charset="0"/>
              </a:rPr>
              <a:t>Ejecución Presupuestaria de </a:t>
            </a:r>
            <a:r>
              <a:rPr lang="es-CL" sz="1800" b="1" dirty="0" smtClean="0">
                <a:solidFill>
                  <a:prstClr val="black"/>
                </a:solidFill>
                <a:ea typeface="Verdana" pitchFamily="34" charset="0"/>
                <a:cs typeface="Verdana" pitchFamily="34" charset="0"/>
              </a:rPr>
              <a:t>Gastos Acumulada al Mes de Diciembre </a:t>
            </a:r>
            <a:r>
              <a:rPr lang="es-CL" sz="1800" b="1" dirty="0">
                <a:solidFill>
                  <a:prstClr val="black"/>
                </a:solidFill>
                <a:ea typeface="Verdana" pitchFamily="34" charset="0"/>
                <a:cs typeface="Verdana" pitchFamily="34" charset="0"/>
              </a:rPr>
              <a:t>de 2016 </a:t>
            </a:r>
            <a:br>
              <a:rPr lang="es-CL" sz="1800" b="1" dirty="0">
                <a:solidFill>
                  <a:prstClr val="black"/>
                </a:solidFill>
                <a:ea typeface="Verdana" pitchFamily="34" charset="0"/>
                <a:cs typeface="Verdana" pitchFamily="34" charset="0"/>
              </a:rPr>
            </a:br>
            <a:r>
              <a:rPr lang="es-CL" sz="1800" b="1" dirty="0" smtClean="0">
                <a:solidFill>
                  <a:prstClr val="black"/>
                </a:solidFill>
                <a:ea typeface="Verdana" pitchFamily="34" charset="0"/>
                <a:cs typeface="Verdana" pitchFamily="34" charset="0"/>
              </a:rPr>
              <a:t>Partida 12, Capítulo 02, </a:t>
            </a:r>
            <a:r>
              <a:rPr lang="es-CL" sz="1800" b="1" dirty="0">
                <a:solidFill>
                  <a:prstClr val="black"/>
                </a:solidFill>
                <a:ea typeface="Verdana" pitchFamily="34" charset="0"/>
                <a:cs typeface="Verdana" pitchFamily="34" charset="0"/>
              </a:rPr>
              <a:t>Programa </a:t>
            </a:r>
            <a:r>
              <a:rPr lang="es-CL" sz="1800" b="1" dirty="0" smtClean="0">
                <a:solidFill>
                  <a:prstClr val="black"/>
                </a:solidFill>
                <a:ea typeface="Verdana" pitchFamily="34" charset="0"/>
                <a:cs typeface="Verdana" pitchFamily="34" charset="0"/>
              </a:rPr>
              <a:t>07</a:t>
            </a:r>
            <a:r>
              <a:rPr lang="es-CL" sz="1800" b="1" dirty="0">
                <a:solidFill>
                  <a:prstClr val="black"/>
                </a:solidFill>
                <a:ea typeface="Verdana" pitchFamily="34" charset="0"/>
                <a:cs typeface="Verdana" pitchFamily="34" charset="0"/>
              </a:rPr>
              <a:t>: DIRECCIÓN DE AEROPUERTOS</a:t>
            </a:r>
          </a:p>
        </p:txBody>
      </p:sp>
      <p:sp>
        <p:nvSpPr>
          <p:cNvPr id="8" name="1 Título"/>
          <p:cNvSpPr txBox="1">
            <a:spLocks/>
          </p:cNvSpPr>
          <p:nvPr/>
        </p:nvSpPr>
        <p:spPr>
          <a:xfrm>
            <a:off x="827584" y="1642264"/>
            <a:ext cx="7641642" cy="288032"/>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spcBef>
                <a:spcPts val="0"/>
              </a:spcBef>
            </a:pPr>
            <a:r>
              <a:rPr lang="es-CL" sz="1600" b="1" dirty="0">
                <a:solidFill>
                  <a:prstClr val="black"/>
                </a:solidFill>
                <a:ea typeface="Verdana" pitchFamily="34" charset="0"/>
                <a:cs typeface="Verdana" pitchFamily="34" charset="0"/>
              </a:rPr>
              <a:t>en miles de pesos de 2016</a:t>
            </a:r>
          </a:p>
        </p:txBody>
      </p:sp>
      <p:graphicFrame>
        <p:nvGraphicFramePr>
          <p:cNvPr id="3" name="2 Tabla"/>
          <p:cNvGraphicFramePr>
            <a:graphicFrameLocks noGrp="1"/>
          </p:cNvGraphicFramePr>
          <p:nvPr/>
        </p:nvGraphicFramePr>
        <p:xfrm>
          <a:off x="742951" y="1939131"/>
          <a:ext cx="7658098" cy="3848100"/>
        </p:xfrm>
        <a:graphic>
          <a:graphicData uri="http://schemas.openxmlformats.org/drawingml/2006/table">
            <a:tbl>
              <a:tblPr/>
              <a:tblGrid>
                <a:gridCol w="342758"/>
                <a:gridCol w="317368"/>
                <a:gridCol w="317368"/>
                <a:gridCol w="2158105"/>
                <a:gridCol w="761684"/>
                <a:gridCol w="761684"/>
                <a:gridCol w="714079"/>
                <a:gridCol w="761684"/>
                <a:gridCol w="761684"/>
                <a:gridCol w="761684"/>
              </a:tblGrid>
              <a:tr h="190500">
                <a:tc>
                  <a:txBody>
                    <a:bodyPr/>
                    <a:lstStyle/>
                    <a:p>
                      <a:pPr algn="l" fontAlgn="ctr"/>
                      <a:r>
                        <a:rPr lang="es-CL" sz="900" b="1" i="0" u="none" strike="noStrike">
                          <a:solidFill>
                            <a:srgbClr val="FFFFFF"/>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900" b="1" i="0" u="none" strike="noStrike">
                          <a:solidFill>
                            <a:srgbClr val="FFFFFF"/>
                          </a:solidFill>
                          <a:effectLst/>
                          <a:latin typeface="Calibri"/>
                        </a:rPr>
                        <a:t>Presupuesto 2016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900" b="1" i="0" u="none" strike="noStrike">
                          <a:solidFill>
                            <a:srgbClr val="FFFFFF"/>
                          </a:solidFill>
                          <a:effectLst/>
                          <a:latin typeface="Calibri"/>
                        </a:rPr>
                        <a:t>Ejecución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r>
              <a:tr h="304800">
                <a:tc>
                  <a:txBody>
                    <a:bodyPr/>
                    <a:lstStyle/>
                    <a:p>
                      <a:pPr algn="l" fontAlgn="ctr"/>
                      <a:r>
                        <a:rPr lang="es-CL" sz="900" b="1" i="0" u="none" strike="noStrike">
                          <a:solidFill>
                            <a:srgbClr val="FFFFFF"/>
                          </a:solidFill>
                          <a:effectLst/>
                          <a:latin typeface="Calibri"/>
                        </a:rPr>
                        <a:t>Subt.</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Ítem</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Asig.</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Clasificación Económica</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Ley 2016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Vigente</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Variación</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Ejecución Acumulada</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Ley 2016</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Ppto. Vigente</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r>
              <a:tr h="190500">
                <a:tc>
                  <a:txBody>
                    <a:bodyPr/>
                    <a:lstStyle/>
                    <a:p>
                      <a:pPr algn="l" fontAlgn="ctr"/>
                      <a:r>
                        <a:rPr lang="es-CL" sz="11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0"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0"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49.689.525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52.698.846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3.009.321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52.477.258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105,6%</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99,6%</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 EN PERSONAL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5.083.370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5.362.176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278.806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5.362.139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105,5%</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BIENES Y SERVICIOS DE CONSUMO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418.070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413.007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-5.063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412.840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98,7%</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PRESTACIONES DE SEGURIDAD SOCIAL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50.563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29.879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-20.684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29.878</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1" u="none" strike="noStrike">
                          <a:solidFill>
                            <a:srgbClr val="000000"/>
                          </a:solidFill>
                          <a:effectLst/>
                          <a:latin typeface="Calibri"/>
                        </a:rPr>
                        <a:t>59,1%</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1"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01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Prestaciones Previsionales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50.563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-50.563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#¡DIV/0!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03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Prestaciones Sociales del Empleador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29.879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29.879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29.878</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304800">
                <a:tc>
                  <a:txBody>
                    <a:bodyPr/>
                    <a:lstStyle/>
                    <a:p>
                      <a:pPr algn="ctr" fontAlgn="ctr"/>
                      <a:r>
                        <a:rPr lang="es-CL" sz="900" b="1" i="0" u="none" strike="noStrike">
                          <a:solidFill>
                            <a:srgbClr val="000000"/>
                          </a:solidFill>
                          <a:effectLst/>
                          <a:latin typeface="Calibri"/>
                        </a:rPr>
                        <a:t>29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ADQUISICIÓN DE ACTIVOS NO FINANCIEROS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173.175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635.175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462.000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634.425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366,3%</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03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Vehículos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14.532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14.532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14.490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99,7%</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99,7%</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04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Mobiliario y Otros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3.114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22.504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19.390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22.192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712,7%</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98,6%</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05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Máquinas y Equipos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88.774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531.384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442.610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531.342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598,5%</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1" u="none" strike="noStrike">
                          <a:solidFill>
                            <a:srgbClr val="000000"/>
                          </a:solidFill>
                          <a:effectLst/>
                          <a:latin typeface="Calibri"/>
                        </a:rPr>
                        <a:t>06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Equipos Informáticos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49.353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49.353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49.262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99,8%</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99,8%</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Programas Informáticos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17.402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17.402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17.139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98,5%</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98,5%</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31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INICIATIVAS DE INVERSIÓN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43.953.347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43.860.342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-93.005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43.649.710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99,3%</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99,5%</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02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Proyectos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43.953.347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43.860.342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-93.005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43.649.710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99,3%</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99,5%</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34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SERVICIO DE LA DEUDA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1.000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2.388.267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2.387.267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2.388.266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238826,6%</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Deuda Flotante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1.000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2.388.267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2.387.267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2.388.266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238826,6%</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35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SALDO FINAL DE CAJA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10.000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10.000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dirty="0">
                          <a:solidFill>
                            <a:srgbClr val="000000"/>
                          </a:solidFill>
                          <a:effectLst/>
                          <a:latin typeface="Calibri"/>
                        </a:rPr>
                        <a:t>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bl>
          </a:graphicData>
        </a:graphic>
      </p:graphicFrame>
    </p:spTree>
    <p:extLst>
      <p:ext uri="{BB962C8B-B14F-4D97-AF65-F5344CB8AC3E}">
        <p14:creationId xmlns:p14="http://schemas.microsoft.com/office/powerpoint/2010/main" val="34126351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781674" y="6093296"/>
            <a:ext cx="7569634" cy="365125"/>
          </a:xfrm>
        </p:spPr>
        <p:txBody>
          <a:bodyPr/>
          <a:lstStyle/>
          <a:p>
            <a:r>
              <a:rPr lang="es-CL" sz="1050" b="1" dirty="0">
                <a:solidFill>
                  <a:prstClr val="black"/>
                </a:solidFill>
              </a:rPr>
              <a:t>Fuente</a:t>
            </a:r>
            <a:r>
              <a:rPr lang="es-CL" sz="1050" dirty="0">
                <a:solidFill>
                  <a:prstClr val="black"/>
                </a:solidFill>
              </a:rPr>
              <a:t>: Elaboración </a:t>
            </a:r>
            <a:r>
              <a:rPr lang="es-CL" sz="1050" dirty="0" smtClean="0">
                <a:solidFill>
                  <a:prstClr val="black"/>
                </a:solidFill>
              </a:rPr>
              <a:t>propia en </a:t>
            </a:r>
            <a:r>
              <a:rPr lang="es-CL" sz="1050" dirty="0">
                <a:solidFill>
                  <a:prstClr val="black"/>
                </a:solidFill>
              </a:rPr>
              <a:t>base </a:t>
            </a:r>
            <a:r>
              <a:rPr lang="es-CL" sz="1050" dirty="0" smtClean="0">
                <a:solidFill>
                  <a:prstClr val="black"/>
                </a:solidFill>
              </a:rPr>
              <a:t> a Informes de </a:t>
            </a:r>
            <a:r>
              <a:rPr lang="es-CL" sz="1050" dirty="0">
                <a:solidFill>
                  <a:prstClr val="black"/>
                </a:solidFill>
              </a:rPr>
              <a:t>e</a:t>
            </a:r>
            <a:r>
              <a:rPr lang="es-CL" sz="1050" dirty="0" smtClean="0">
                <a:solidFill>
                  <a:prstClr val="black"/>
                </a:solidFill>
              </a:rPr>
              <a:t>jecución </a:t>
            </a:r>
            <a:r>
              <a:rPr lang="es-CL" sz="1050" dirty="0">
                <a:solidFill>
                  <a:prstClr val="black"/>
                </a:solidFill>
              </a:rPr>
              <a:t>p</a:t>
            </a:r>
            <a:r>
              <a:rPr lang="es-CL" sz="1050" dirty="0" smtClean="0">
                <a:solidFill>
                  <a:prstClr val="black"/>
                </a:solidFill>
              </a:rPr>
              <a:t>resupuestaria mensual de DIPRES</a:t>
            </a:r>
            <a:endParaRPr lang="es-CL" sz="1050" dirty="0">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12</a:t>
            </a:fld>
            <a:endParaRPr lang="es-CL">
              <a:solidFill>
                <a:prstClr val="black">
                  <a:tint val="75000"/>
                </a:prstClr>
              </a:solidFill>
            </a:endParaRPr>
          </a:p>
        </p:txBody>
      </p:sp>
      <p:sp>
        <p:nvSpPr>
          <p:cNvPr id="7" name="1 Título"/>
          <p:cNvSpPr txBox="1">
            <a:spLocks/>
          </p:cNvSpPr>
          <p:nvPr/>
        </p:nvSpPr>
        <p:spPr>
          <a:xfrm>
            <a:off x="38317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prstClr val="black"/>
                </a:solidFill>
                <a:ea typeface="Verdana" pitchFamily="34" charset="0"/>
                <a:cs typeface="Verdana" pitchFamily="34" charset="0"/>
              </a:rPr>
              <a:t>Ejecución Presupuestaria de </a:t>
            </a:r>
            <a:r>
              <a:rPr lang="es-CL" sz="1800" b="1" dirty="0" smtClean="0">
                <a:solidFill>
                  <a:prstClr val="black"/>
                </a:solidFill>
                <a:ea typeface="Verdana" pitchFamily="34" charset="0"/>
                <a:cs typeface="Verdana" pitchFamily="34" charset="0"/>
              </a:rPr>
              <a:t>Gastos Acumulada al Mes de Diciembre </a:t>
            </a:r>
            <a:r>
              <a:rPr lang="es-CL" sz="1800" b="1" dirty="0">
                <a:solidFill>
                  <a:prstClr val="black"/>
                </a:solidFill>
                <a:ea typeface="Verdana" pitchFamily="34" charset="0"/>
                <a:cs typeface="Verdana" pitchFamily="34" charset="0"/>
              </a:rPr>
              <a:t>de 2016 </a:t>
            </a:r>
            <a:br>
              <a:rPr lang="es-CL" sz="1800" b="1" dirty="0">
                <a:solidFill>
                  <a:prstClr val="black"/>
                </a:solidFill>
                <a:ea typeface="Verdana" pitchFamily="34" charset="0"/>
                <a:cs typeface="Verdana" pitchFamily="34" charset="0"/>
              </a:rPr>
            </a:br>
            <a:r>
              <a:rPr lang="es-CL" sz="1800" b="1" dirty="0" smtClean="0">
                <a:solidFill>
                  <a:prstClr val="black"/>
                </a:solidFill>
                <a:ea typeface="Verdana" pitchFamily="34" charset="0"/>
                <a:cs typeface="Verdana" pitchFamily="34" charset="0"/>
              </a:rPr>
              <a:t>Partida 12, Capítulo 02, </a:t>
            </a:r>
            <a:r>
              <a:rPr lang="es-CL" sz="1800" b="1" dirty="0">
                <a:solidFill>
                  <a:prstClr val="black"/>
                </a:solidFill>
                <a:ea typeface="Verdana" pitchFamily="34" charset="0"/>
                <a:cs typeface="Verdana" pitchFamily="34" charset="0"/>
              </a:rPr>
              <a:t>Programa </a:t>
            </a:r>
            <a:r>
              <a:rPr lang="es-CL" sz="1800" b="1" dirty="0" smtClean="0">
                <a:solidFill>
                  <a:prstClr val="black"/>
                </a:solidFill>
                <a:ea typeface="Verdana" pitchFamily="34" charset="0"/>
                <a:cs typeface="Verdana" pitchFamily="34" charset="0"/>
              </a:rPr>
              <a:t>08</a:t>
            </a:r>
            <a:r>
              <a:rPr lang="es-CL" sz="1800" b="1" dirty="0">
                <a:solidFill>
                  <a:prstClr val="black"/>
                </a:solidFill>
                <a:ea typeface="Verdana" pitchFamily="34" charset="0"/>
                <a:cs typeface="Verdana" pitchFamily="34" charset="0"/>
              </a:rPr>
              <a:t>: ADMINISTRACIÓN SISTEMA CONCESIONES</a:t>
            </a:r>
          </a:p>
        </p:txBody>
      </p:sp>
      <p:sp>
        <p:nvSpPr>
          <p:cNvPr id="8" name="1 Título"/>
          <p:cNvSpPr txBox="1">
            <a:spLocks/>
          </p:cNvSpPr>
          <p:nvPr/>
        </p:nvSpPr>
        <p:spPr>
          <a:xfrm>
            <a:off x="792932" y="1307989"/>
            <a:ext cx="7569634" cy="3600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spcBef>
                <a:spcPts val="0"/>
              </a:spcBef>
            </a:pPr>
            <a:r>
              <a:rPr lang="es-CL" sz="1600" b="1" dirty="0">
                <a:solidFill>
                  <a:prstClr val="black"/>
                </a:solidFill>
                <a:ea typeface="Verdana" pitchFamily="34" charset="0"/>
                <a:cs typeface="Verdana" pitchFamily="34" charset="0"/>
              </a:rPr>
              <a:t>en miles de pesos de 2016</a:t>
            </a:r>
          </a:p>
        </p:txBody>
      </p:sp>
      <p:graphicFrame>
        <p:nvGraphicFramePr>
          <p:cNvPr id="3" name="2 Tabla"/>
          <p:cNvGraphicFramePr>
            <a:graphicFrameLocks noGrp="1"/>
          </p:cNvGraphicFramePr>
          <p:nvPr/>
        </p:nvGraphicFramePr>
        <p:xfrm>
          <a:off x="755650" y="1748631"/>
          <a:ext cx="7632699" cy="4229100"/>
        </p:xfrm>
        <a:graphic>
          <a:graphicData uri="http://schemas.openxmlformats.org/drawingml/2006/table">
            <a:tbl>
              <a:tblPr/>
              <a:tblGrid>
                <a:gridCol w="342757"/>
                <a:gridCol w="317368"/>
                <a:gridCol w="317368"/>
                <a:gridCol w="2085108"/>
                <a:gridCol w="761683"/>
                <a:gridCol w="761683"/>
                <a:gridCol w="761683"/>
                <a:gridCol w="761683"/>
                <a:gridCol w="761683"/>
                <a:gridCol w="761683"/>
              </a:tblGrid>
              <a:tr h="190500">
                <a:tc>
                  <a:txBody>
                    <a:bodyPr/>
                    <a:lstStyle/>
                    <a:p>
                      <a:pPr algn="l" fontAlgn="ctr"/>
                      <a:r>
                        <a:rPr lang="es-CL" sz="900" b="1" i="0" u="none" strike="noStrike">
                          <a:solidFill>
                            <a:srgbClr val="FFFFFF"/>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900" b="1" i="0" u="none" strike="noStrike">
                          <a:solidFill>
                            <a:srgbClr val="FFFFFF"/>
                          </a:solidFill>
                          <a:effectLst/>
                          <a:latin typeface="Calibri"/>
                        </a:rPr>
                        <a:t>Presupuesto 2016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900" b="1" i="0" u="none" strike="noStrike">
                          <a:solidFill>
                            <a:srgbClr val="FFFFFF"/>
                          </a:solidFill>
                          <a:effectLst/>
                          <a:latin typeface="Calibri"/>
                        </a:rPr>
                        <a:t>Ejecución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r>
              <a:tr h="304800">
                <a:tc>
                  <a:txBody>
                    <a:bodyPr/>
                    <a:lstStyle/>
                    <a:p>
                      <a:pPr algn="l" fontAlgn="ctr"/>
                      <a:r>
                        <a:rPr lang="es-CL" sz="900" b="1" i="0" u="none" strike="noStrike">
                          <a:solidFill>
                            <a:srgbClr val="FFFFFF"/>
                          </a:solidFill>
                          <a:effectLst/>
                          <a:latin typeface="Calibri"/>
                        </a:rPr>
                        <a:t>Subt.</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Ítem</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Asig.</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Clasificación Económica</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Ley 2016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Vigente</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Variación</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Ejecución Acumulada</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Ley 2016</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Ppto. Vigente</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r>
              <a:tr h="190500">
                <a:tc>
                  <a:txBody>
                    <a:bodyPr/>
                    <a:lstStyle/>
                    <a:p>
                      <a:pPr algn="l" fontAlgn="ctr"/>
                      <a:r>
                        <a:rPr lang="es-CL" sz="1100" b="1"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1"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1"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505.997.552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517.727.743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11.730.191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517.046.242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102,2%</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 EN PERSONAL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9.817.038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9.748.127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-68.911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9.740.414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99,2%</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BIENES Y SERVICIOS DE CONSUMO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1.013.651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926.824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-86.827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926.824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91,4%</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TRANSFERENCIAS CORRIENTES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119.613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119.613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119.612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304800">
                <a:tc>
                  <a:txBody>
                    <a:bodyPr/>
                    <a:lstStyle/>
                    <a:p>
                      <a:pPr algn="ctr" fontAlgn="ctr"/>
                      <a:r>
                        <a:rPr lang="es-CL" sz="900" b="1" i="0" u="none" strike="noStrike">
                          <a:solidFill>
                            <a:srgbClr val="000000"/>
                          </a:solidFill>
                          <a:effectLst/>
                          <a:latin typeface="Calibri"/>
                        </a:rPr>
                        <a:t>29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ADQUISICIÓN DE ACTIVOS NO FINANCIEROS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115.559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111.559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-4.000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110.961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96,0%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99,5%</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03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Vehículos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14.532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14.532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13.990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96,3%</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96,3%</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04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Mobiliario y Otros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3.114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3.114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3.100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99,6%</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99,6%</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05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Máquinas y Equipos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5.239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5.239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5.233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99,9%</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99,9%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06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Equipos Informáticos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20.014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20.014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19.999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99,9%</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99,9%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Programas Informáticos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72.660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68.660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-4.000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68.639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94,5%</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31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INICIATIVAS DE INVERSIÓN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256.555.779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263.261.004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6.705.225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262.599.432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102,4%</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99,7%</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01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Estudios Básicos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378.364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218.301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-160.063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218.300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57,7%</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02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Proyectos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256.177.415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263.042.703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6.865.288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262.381.132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102,4%</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99,7%</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33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TRANSFERENCIAS DE CAPITAL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238.484.525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218.819.183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-19.665.342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218.817.567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91,8%</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01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Al Sector Privado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238.484.525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218.819.183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-19.665.342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218.817.567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91,8%</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027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Reintegro Crédito - I.V.A. Concesiones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238.484.525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218.819.183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-19.665.342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218.817.567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91,8%</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34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SERVICIO DE LA DEUDA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1.000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24.731.433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24.730.433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24.731.432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2473143,2%</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Deuda Flotante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1.000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24.731.433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24.730.433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24.731.432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2473143,2%</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35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SALDO FINAL DE CAJA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10.000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10.000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dirty="0">
                          <a:solidFill>
                            <a:srgbClr val="000000"/>
                          </a:solidFill>
                          <a:effectLst/>
                          <a:latin typeface="Calibri"/>
                        </a:rPr>
                        <a:t>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bl>
          </a:graphicData>
        </a:graphic>
      </p:graphicFrame>
    </p:spTree>
    <p:extLst>
      <p:ext uri="{BB962C8B-B14F-4D97-AF65-F5344CB8AC3E}">
        <p14:creationId xmlns:p14="http://schemas.microsoft.com/office/powerpoint/2010/main" val="17073665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703758" y="6093296"/>
            <a:ext cx="7569634" cy="365125"/>
          </a:xfrm>
        </p:spPr>
        <p:txBody>
          <a:bodyPr/>
          <a:lstStyle/>
          <a:p>
            <a:r>
              <a:rPr lang="es-CL" sz="1050" b="1" dirty="0">
                <a:solidFill>
                  <a:prstClr val="black"/>
                </a:solidFill>
              </a:rPr>
              <a:t>Fuente</a:t>
            </a:r>
            <a:r>
              <a:rPr lang="es-CL" sz="1050" dirty="0">
                <a:solidFill>
                  <a:prstClr val="black"/>
                </a:solidFill>
              </a:rPr>
              <a:t>: Elaboración </a:t>
            </a:r>
            <a:r>
              <a:rPr lang="es-CL" sz="1050" dirty="0" smtClean="0">
                <a:solidFill>
                  <a:prstClr val="black"/>
                </a:solidFill>
              </a:rPr>
              <a:t>propia en </a:t>
            </a:r>
            <a:r>
              <a:rPr lang="es-CL" sz="1050" dirty="0">
                <a:solidFill>
                  <a:prstClr val="black"/>
                </a:solidFill>
              </a:rPr>
              <a:t>base </a:t>
            </a:r>
            <a:r>
              <a:rPr lang="es-CL" sz="1050" dirty="0" smtClean="0">
                <a:solidFill>
                  <a:prstClr val="black"/>
                </a:solidFill>
              </a:rPr>
              <a:t> a Informes de </a:t>
            </a:r>
            <a:r>
              <a:rPr lang="es-CL" sz="1050" dirty="0">
                <a:solidFill>
                  <a:prstClr val="black"/>
                </a:solidFill>
              </a:rPr>
              <a:t>e</a:t>
            </a:r>
            <a:r>
              <a:rPr lang="es-CL" sz="1050" dirty="0" smtClean="0">
                <a:solidFill>
                  <a:prstClr val="black"/>
                </a:solidFill>
              </a:rPr>
              <a:t>jecución </a:t>
            </a:r>
            <a:r>
              <a:rPr lang="es-CL" sz="1050" dirty="0">
                <a:solidFill>
                  <a:prstClr val="black"/>
                </a:solidFill>
              </a:rPr>
              <a:t>p</a:t>
            </a:r>
            <a:r>
              <a:rPr lang="es-CL" sz="1050" dirty="0" smtClean="0">
                <a:solidFill>
                  <a:prstClr val="black"/>
                </a:solidFill>
              </a:rPr>
              <a:t>resupuestaria mensual de DIPRES</a:t>
            </a:r>
            <a:endParaRPr lang="es-CL" sz="1050" dirty="0">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13</a:t>
            </a:fld>
            <a:endParaRPr lang="es-CL">
              <a:solidFill>
                <a:prstClr val="black">
                  <a:tint val="75000"/>
                </a:prstClr>
              </a:solidFill>
            </a:endParaRPr>
          </a:p>
        </p:txBody>
      </p:sp>
      <p:sp>
        <p:nvSpPr>
          <p:cNvPr id="7" name="1 Título"/>
          <p:cNvSpPr txBox="1">
            <a:spLocks/>
          </p:cNvSpPr>
          <p:nvPr/>
        </p:nvSpPr>
        <p:spPr>
          <a:xfrm>
            <a:off x="38317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prstClr val="black"/>
                </a:solidFill>
                <a:ea typeface="Verdana" pitchFamily="34" charset="0"/>
                <a:cs typeface="Verdana" pitchFamily="34" charset="0"/>
              </a:rPr>
              <a:t>Ejecución Presupuestaria de </a:t>
            </a:r>
            <a:r>
              <a:rPr lang="es-CL" sz="1800" b="1" dirty="0" smtClean="0">
                <a:solidFill>
                  <a:prstClr val="black"/>
                </a:solidFill>
                <a:ea typeface="Verdana" pitchFamily="34" charset="0"/>
                <a:cs typeface="Verdana" pitchFamily="34" charset="0"/>
              </a:rPr>
              <a:t>Gastos Acumulada al Mes de Diciembre </a:t>
            </a:r>
            <a:r>
              <a:rPr lang="es-CL" sz="1800" b="1" dirty="0">
                <a:solidFill>
                  <a:prstClr val="black"/>
                </a:solidFill>
                <a:ea typeface="Verdana" pitchFamily="34" charset="0"/>
                <a:cs typeface="Verdana" pitchFamily="34" charset="0"/>
              </a:rPr>
              <a:t>de 2016 </a:t>
            </a:r>
            <a:br>
              <a:rPr lang="es-CL" sz="1800" b="1" dirty="0">
                <a:solidFill>
                  <a:prstClr val="black"/>
                </a:solidFill>
                <a:ea typeface="Verdana" pitchFamily="34" charset="0"/>
                <a:cs typeface="Verdana" pitchFamily="34" charset="0"/>
              </a:rPr>
            </a:br>
            <a:r>
              <a:rPr lang="es-CL" sz="1800" b="1" dirty="0" smtClean="0">
                <a:solidFill>
                  <a:prstClr val="black"/>
                </a:solidFill>
                <a:ea typeface="Verdana" pitchFamily="34" charset="0"/>
                <a:cs typeface="Verdana" pitchFamily="34" charset="0"/>
              </a:rPr>
              <a:t>Partida 12, Capítulo 02, </a:t>
            </a:r>
            <a:r>
              <a:rPr lang="es-CL" sz="1800" b="1" dirty="0">
                <a:solidFill>
                  <a:prstClr val="black"/>
                </a:solidFill>
                <a:ea typeface="Verdana" pitchFamily="34" charset="0"/>
                <a:cs typeface="Verdana" pitchFamily="34" charset="0"/>
              </a:rPr>
              <a:t>Programa </a:t>
            </a:r>
            <a:r>
              <a:rPr lang="es-CL" sz="1800" b="1" dirty="0" smtClean="0">
                <a:solidFill>
                  <a:prstClr val="black"/>
                </a:solidFill>
                <a:ea typeface="Verdana" pitchFamily="34" charset="0"/>
                <a:cs typeface="Verdana" pitchFamily="34" charset="0"/>
              </a:rPr>
              <a:t>11</a:t>
            </a:r>
            <a:r>
              <a:rPr lang="es-CL" sz="1800" b="1" dirty="0">
                <a:solidFill>
                  <a:prstClr val="black"/>
                </a:solidFill>
                <a:ea typeface="Verdana" pitchFamily="34" charset="0"/>
                <a:cs typeface="Verdana" pitchFamily="34" charset="0"/>
              </a:rPr>
              <a:t>: DIRECCIÓN DE PLANEAMIENTO</a:t>
            </a:r>
          </a:p>
        </p:txBody>
      </p:sp>
      <p:sp>
        <p:nvSpPr>
          <p:cNvPr id="8" name="1 Título"/>
          <p:cNvSpPr txBox="1">
            <a:spLocks/>
          </p:cNvSpPr>
          <p:nvPr/>
        </p:nvSpPr>
        <p:spPr>
          <a:xfrm>
            <a:off x="755576" y="1412776"/>
            <a:ext cx="7660896" cy="3600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spcBef>
                <a:spcPts val="0"/>
              </a:spcBef>
            </a:pPr>
            <a:r>
              <a:rPr lang="es-CL" sz="1600" b="1" dirty="0">
                <a:solidFill>
                  <a:prstClr val="black"/>
                </a:solidFill>
                <a:ea typeface="Verdana" pitchFamily="34" charset="0"/>
                <a:cs typeface="Verdana" pitchFamily="34" charset="0"/>
              </a:rPr>
              <a:t>en miles de pesos de 2016</a:t>
            </a:r>
          </a:p>
        </p:txBody>
      </p:sp>
      <p:graphicFrame>
        <p:nvGraphicFramePr>
          <p:cNvPr id="3" name="2 Tabla"/>
          <p:cNvGraphicFramePr>
            <a:graphicFrameLocks noGrp="1"/>
          </p:cNvGraphicFramePr>
          <p:nvPr/>
        </p:nvGraphicFramePr>
        <p:xfrm>
          <a:off x="520700" y="1653381"/>
          <a:ext cx="8102600" cy="4419600"/>
        </p:xfrm>
        <a:graphic>
          <a:graphicData uri="http://schemas.openxmlformats.org/drawingml/2006/table">
            <a:tbl>
              <a:tblPr/>
              <a:tblGrid>
                <a:gridCol w="342900"/>
                <a:gridCol w="317500"/>
                <a:gridCol w="317500"/>
                <a:gridCol w="2552700"/>
                <a:gridCol w="762000"/>
                <a:gridCol w="762000"/>
                <a:gridCol w="762000"/>
                <a:gridCol w="762000"/>
                <a:gridCol w="762000"/>
                <a:gridCol w="762000"/>
              </a:tblGrid>
              <a:tr h="190500">
                <a:tc>
                  <a:txBody>
                    <a:bodyPr/>
                    <a:lstStyle/>
                    <a:p>
                      <a:pPr algn="l" fontAlgn="ctr"/>
                      <a:r>
                        <a:rPr lang="es-CL" sz="900" b="1" i="0" u="none" strike="noStrike">
                          <a:solidFill>
                            <a:srgbClr val="FFFFFF"/>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900" b="1" i="0" u="none" strike="noStrike">
                          <a:solidFill>
                            <a:srgbClr val="FFFFFF"/>
                          </a:solidFill>
                          <a:effectLst/>
                          <a:latin typeface="Calibri"/>
                        </a:rPr>
                        <a:t>Presupuesto 2016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900" b="1" i="0" u="none" strike="noStrike">
                          <a:solidFill>
                            <a:srgbClr val="FFFFFF"/>
                          </a:solidFill>
                          <a:effectLst/>
                          <a:latin typeface="Calibri"/>
                        </a:rPr>
                        <a:t>Ejecución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r>
              <a:tr h="304800">
                <a:tc>
                  <a:txBody>
                    <a:bodyPr/>
                    <a:lstStyle/>
                    <a:p>
                      <a:pPr algn="l" fontAlgn="ctr"/>
                      <a:r>
                        <a:rPr lang="es-CL" sz="900" b="1" i="0" u="none" strike="noStrike">
                          <a:solidFill>
                            <a:srgbClr val="FFFFFF"/>
                          </a:solidFill>
                          <a:effectLst/>
                          <a:latin typeface="Calibri"/>
                        </a:rPr>
                        <a:t>Subt.</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Ítem</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Asig.</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Clasificación Económica</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Ley 2016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Vigente</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Variación</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Ejecución Acumulada</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Ley 2016</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Ppto. Vigente</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r>
              <a:tr h="190500">
                <a:tc>
                  <a:txBody>
                    <a:bodyPr/>
                    <a:lstStyle/>
                    <a:p>
                      <a:pPr algn="l" fontAlgn="ctr"/>
                      <a:r>
                        <a:rPr lang="es-CL" sz="11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0"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0"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315.920.307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346.450.048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30.529.741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346.423.600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109,7%</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 EN PERSONAL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3.980.648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4.164.346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183.698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4.163.246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104,6%</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BIENES Y SERVICIOS DE CONSUMO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269.947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259.638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-10.309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259.634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96,2%</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TRANSFERENCIAS CORRIENTES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320.000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320.000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304.724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1" u="none" strike="noStrike">
                          <a:solidFill>
                            <a:srgbClr val="000000"/>
                          </a:solidFill>
                          <a:effectLst/>
                          <a:latin typeface="Calibri"/>
                        </a:rPr>
                        <a:t>95,2%</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A Organismos Internacionales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320.000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320.000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304.724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95,2%</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304800">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001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Organización para la Cooperación y el Desarrollo Económico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320.000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320.000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304.724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95,2%</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ADQUISICIÓN DE ACTIVOS NO FINANCIEROS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75.828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75.988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160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75.922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100,1%</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04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Mobiliario y Otros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3.114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3.274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160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3.266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104,9%</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99,8%</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05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Máquinas y Equipos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2.844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2.844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2.841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99,9%</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99,9%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06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Equipos Informáticos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23.445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23.445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23.413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99,9%</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99,9%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1"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Programas Informáticos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46.425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46.425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46.402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31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INICIATIVAS DE INVERSIÓN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267.106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266.946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-160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266.944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99,9%</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01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Estudios Básicos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267.106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266.946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-160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266.944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99,9%</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33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TRANSFERENCIAS DE CAPITAL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311.296.200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341.296.200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30.000.000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341.296.200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109,6%</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01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Al Sector Privado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311.296.200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341.296.200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30.000.000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341.296.200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109,6%</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026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Empresa Metro S.A.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311.296.200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341.296.200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30.000.000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341.296.200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109,6%</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34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SERVICIO DE LA DEUDA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20.578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56.930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36.352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56.930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276,7%</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04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Intereses Deuda Externa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19.578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-19.578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Deuda Flotante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1.000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56.930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55.930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56.930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5693,0%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35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SALDO FINAL DE CAJA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10.000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10.000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dirty="0">
                          <a:solidFill>
                            <a:srgbClr val="000000"/>
                          </a:solidFill>
                          <a:effectLst/>
                          <a:latin typeface="Calibri"/>
                        </a:rPr>
                        <a:t>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bl>
          </a:graphicData>
        </a:graphic>
      </p:graphicFrame>
    </p:spTree>
    <p:extLst>
      <p:ext uri="{BB962C8B-B14F-4D97-AF65-F5344CB8AC3E}">
        <p14:creationId xmlns:p14="http://schemas.microsoft.com/office/powerpoint/2010/main" val="11074500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827584" y="5517232"/>
            <a:ext cx="7344816" cy="365125"/>
          </a:xfrm>
        </p:spPr>
        <p:txBody>
          <a:bodyPr/>
          <a:lstStyle/>
          <a:p>
            <a:r>
              <a:rPr lang="es-CL" sz="1050" b="1" dirty="0">
                <a:solidFill>
                  <a:prstClr val="black"/>
                </a:solidFill>
              </a:rPr>
              <a:t>Fuente</a:t>
            </a:r>
            <a:r>
              <a:rPr lang="es-CL" sz="1050" dirty="0">
                <a:solidFill>
                  <a:prstClr val="black"/>
                </a:solidFill>
              </a:rPr>
              <a:t>: Elaboración </a:t>
            </a:r>
            <a:r>
              <a:rPr lang="es-CL" sz="1050" dirty="0" smtClean="0">
                <a:solidFill>
                  <a:prstClr val="black"/>
                </a:solidFill>
              </a:rPr>
              <a:t>propia en </a:t>
            </a:r>
            <a:r>
              <a:rPr lang="es-CL" sz="1050" dirty="0">
                <a:solidFill>
                  <a:prstClr val="black"/>
                </a:solidFill>
              </a:rPr>
              <a:t>base </a:t>
            </a:r>
            <a:r>
              <a:rPr lang="es-CL" sz="1050" dirty="0" smtClean="0">
                <a:solidFill>
                  <a:prstClr val="black"/>
                </a:solidFill>
              </a:rPr>
              <a:t> a Informes de </a:t>
            </a:r>
            <a:r>
              <a:rPr lang="es-CL" sz="1050" dirty="0">
                <a:solidFill>
                  <a:prstClr val="black"/>
                </a:solidFill>
              </a:rPr>
              <a:t>e</a:t>
            </a:r>
            <a:r>
              <a:rPr lang="es-CL" sz="1050" dirty="0" smtClean="0">
                <a:solidFill>
                  <a:prstClr val="black"/>
                </a:solidFill>
              </a:rPr>
              <a:t>jecución </a:t>
            </a:r>
            <a:r>
              <a:rPr lang="es-CL" sz="1050" dirty="0">
                <a:solidFill>
                  <a:prstClr val="black"/>
                </a:solidFill>
              </a:rPr>
              <a:t>p</a:t>
            </a:r>
            <a:r>
              <a:rPr lang="es-CL" sz="1050" dirty="0" smtClean="0">
                <a:solidFill>
                  <a:prstClr val="black"/>
                </a:solidFill>
              </a:rPr>
              <a:t>resupuestaria mensual de DIPRES</a:t>
            </a:r>
            <a:endParaRPr lang="es-CL" sz="1050" dirty="0">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14</a:t>
            </a:fld>
            <a:endParaRPr lang="es-CL">
              <a:solidFill>
                <a:prstClr val="black">
                  <a:tint val="75000"/>
                </a:prstClr>
              </a:solidFill>
            </a:endParaRPr>
          </a:p>
        </p:txBody>
      </p:sp>
      <p:sp>
        <p:nvSpPr>
          <p:cNvPr id="7" name="1 Título"/>
          <p:cNvSpPr txBox="1">
            <a:spLocks/>
          </p:cNvSpPr>
          <p:nvPr/>
        </p:nvSpPr>
        <p:spPr>
          <a:xfrm>
            <a:off x="38317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prstClr val="black"/>
                </a:solidFill>
                <a:ea typeface="Verdana" pitchFamily="34" charset="0"/>
                <a:cs typeface="Verdana" pitchFamily="34" charset="0"/>
              </a:rPr>
              <a:t>Ejecución Presupuestaria de </a:t>
            </a:r>
            <a:r>
              <a:rPr lang="es-CL" sz="1800" b="1" dirty="0" smtClean="0">
                <a:solidFill>
                  <a:prstClr val="black"/>
                </a:solidFill>
                <a:ea typeface="Verdana" pitchFamily="34" charset="0"/>
                <a:cs typeface="Verdana" pitchFamily="34" charset="0"/>
              </a:rPr>
              <a:t>Gastos Acumulada al Mes de Diciembre </a:t>
            </a:r>
            <a:r>
              <a:rPr lang="es-CL" sz="1800" b="1" dirty="0">
                <a:solidFill>
                  <a:prstClr val="black"/>
                </a:solidFill>
                <a:ea typeface="Verdana" pitchFamily="34" charset="0"/>
                <a:cs typeface="Verdana" pitchFamily="34" charset="0"/>
              </a:rPr>
              <a:t>de 2016 </a:t>
            </a:r>
            <a:br>
              <a:rPr lang="es-CL" sz="1800" b="1" dirty="0">
                <a:solidFill>
                  <a:prstClr val="black"/>
                </a:solidFill>
                <a:ea typeface="Verdana" pitchFamily="34" charset="0"/>
                <a:cs typeface="Verdana" pitchFamily="34" charset="0"/>
              </a:rPr>
            </a:br>
            <a:r>
              <a:rPr lang="es-CL" sz="1800" b="1" dirty="0" smtClean="0">
                <a:solidFill>
                  <a:prstClr val="black"/>
                </a:solidFill>
                <a:ea typeface="Verdana" pitchFamily="34" charset="0"/>
                <a:cs typeface="Verdana" pitchFamily="34" charset="0"/>
              </a:rPr>
              <a:t>Partida 12, Capítulo 02, </a:t>
            </a:r>
            <a:r>
              <a:rPr lang="es-CL" sz="1800" b="1" dirty="0">
                <a:solidFill>
                  <a:prstClr val="black"/>
                </a:solidFill>
                <a:ea typeface="Verdana" pitchFamily="34" charset="0"/>
                <a:cs typeface="Verdana" pitchFamily="34" charset="0"/>
              </a:rPr>
              <a:t>Programa </a:t>
            </a:r>
            <a:r>
              <a:rPr lang="es-CL" sz="1800" b="1" dirty="0" smtClean="0">
                <a:solidFill>
                  <a:prstClr val="black"/>
                </a:solidFill>
                <a:ea typeface="Verdana" pitchFamily="34" charset="0"/>
                <a:cs typeface="Verdana" pitchFamily="34" charset="0"/>
              </a:rPr>
              <a:t>12</a:t>
            </a:r>
            <a:r>
              <a:rPr lang="es-CL" sz="1800" b="1" dirty="0">
                <a:solidFill>
                  <a:prstClr val="black"/>
                </a:solidFill>
                <a:ea typeface="Verdana" pitchFamily="34" charset="0"/>
                <a:cs typeface="Verdana" pitchFamily="34" charset="0"/>
              </a:rPr>
              <a:t>: AGUA POTABLE RURAL</a:t>
            </a:r>
          </a:p>
        </p:txBody>
      </p:sp>
      <p:sp>
        <p:nvSpPr>
          <p:cNvPr id="8" name="1 Título"/>
          <p:cNvSpPr txBox="1">
            <a:spLocks/>
          </p:cNvSpPr>
          <p:nvPr/>
        </p:nvSpPr>
        <p:spPr>
          <a:xfrm>
            <a:off x="827584" y="1849273"/>
            <a:ext cx="7569634" cy="3600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spcBef>
                <a:spcPts val="0"/>
              </a:spcBef>
            </a:pPr>
            <a:r>
              <a:rPr lang="es-CL" sz="1600" b="1" dirty="0">
                <a:solidFill>
                  <a:prstClr val="black"/>
                </a:solidFill>
                <a:ea typeface="Verdana" pitchFamily="34" charset="0"/>
                <a:cs typeface="Verdana" pitchFamily="34" charset="0"/>
              </a:rPr>
              <a:t>en miles de pesos de 2016</a:t>
            </a:r>
          </a:p>
        </p:txBody>
      </p:sp>
      <p:graphicFrame>
        <p:nvGraphicFramePr>
          <p:cNvPr id="3" name="2 Tabla"/>
          <p:cNvGraphicFramePr>
            <a:graphicFrameLocks noGrp="1"/>
          </p:cNvGraphicFramePr>
          <p:nvPr/>
        </p:nvGraphicFramePr>
        <p:xfrm>
          <a:off x="749300" y="2228374"/>
          <a:ext cx="7645400" cy="3269615"/>
        </p:xfrm>
        <a:graphic>
          <a:graphicData uri="http://schemas.openxmlformats.org/drawingml/2006/table">
            <a:tbl>
              <a:tblPr/>
              <a:tblGrid>
                <a:gridCol w="342900"/>
                <a:gridCol w="317500"/>
                <a:gridCol w="317500"/>
                <a:gridCol w="2095500"/>
                <a:gridCol w="762000"/>
                <a:gridCol w="762000"/>
                <a:gridCol w="762000"/>
                <a:gridCol w="762000"/>
                <a:gridCol w="762000"/>
                <a:gridCol w="762000"/>
              </a:tblGrid>
              <a:tr h="190500">
                <a:tc>
                  <a:txBody>
                    <a:bodyPr/>
                    <a:lstStyle/>
                    <a:p>
                      <a:pPr algn="l" fontAlgn="ctr"/>
                      <a:r>
                        <a:rPr lang="es-CL" sz="900" b="1" i="0" u="none" strike="noStrike">
                          <a:solidFill>
                            <a:srgbClr val="FFFFFF"/>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900" b="1" i="0" u="none" strike="noStrike">
                          <a:solidFill>
                            <a:srgbClr val="FFFFFF"/>
                          </a:solidFill>
                          <a:effectLst/>
                          <a:latin typeface="Calibri"/>
                        </a:rPr>
                        <a:t>Presupuesto 2016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900" b="1" i="0" u="none" strike="noStrike">
                          <a:solidFill>
                            <a:srgbClr val="FFFFFF"/>
                          </a:solidFill>
                          <a:effectLst/>
                          <a:latin typeface="Calibri"/>
                        </a:rPr>
                        <a:t>Ejecución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r>
              <a:tr h="304800">
                <a:tc>
                  <a:txBody>
                    <a:bodyPr/>
                    <a:lstStyle/>
                    <a:p>
                      <a:pPr algn="l" fontAlgn="ctr"/>
                      <a:r>
                        <a:rPr lang="es-CL" sz="900" b="1" i="0" u="none" strike="noStrike">
                          <a:solidFill>
                            <a:srgbClr val="FFFFFF"/>
                          </a:solidFill>
                          <a:effectLst/>
                          <a:latin typeface="Calibri"/>
                        </a:rPr>
                        <a:t>Subt.</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Ítem</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Asig.</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Clasificación Económica</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Ley 2016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Vigente</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Variación</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Ejecución Acumulada</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Ley 2016</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Ppto. Vigente</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r>
              <a:tr h="183515">
                <a:tc>
                  <a:txBody>
                    <a:bodyPr/>
                    <a:lstStyle/>
                    <a:p>
                      <a:pPr algn="l" fontAlgn="ctr"/>
                      <a:r>
                        <a:rPr lang="es-CL" sz="11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0"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0"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73.602.058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91.742.146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18.140.088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91.424.861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124,2%</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99,7%</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 EN PERSONAL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1.814.923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1.915.587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100.664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1.915.447</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105,5%</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BIENES Y SERVICIOS DE CONSUMO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210.816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210.816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210.822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304800">
                <a:tc>
                  <a:txBody>
                    <a:bodyPr/>
                    <a:lstStyle/>
                    <a:p>
                      <a:pPr algn="ctr" fontAlgn="ctr"/>
                      <a:r>
                        <a:rPr lang="es-CL" sz="900" b="1" i="0" u="none" strike="noStrike">
                          <a:solidFill>
                            <a:srgbClr val="000000"/>
                          </a:solidFill>
                          <a:effectLst/>
                          <a:latin typeface="Calibri"/>
                        </a:rPr>
                        <a:t>29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ADQUISICIÓN DE ACTIVOS NO FINANCIEROS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62.947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62.947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62.859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1" u="none" strike="noStrike">
                          <a:solidFill>
                            <a:srgbClr val="000000"/>
                          </a:solidFill>
                          <a:effectLst/>
                          <a:latin typeface="Calibri"/>
                        </a:rPr>
                        <a:t>99,9%</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1" u="none" strike="noStrike">
                          <a:solidFill>
                            <a:srgbClr val="000000"/>
                          </a:solidFill>
                          <a:effectLst/>
                          <a:latin typeface="Calibri"/>
                        </a:rPr>
                        <a:t>99,9%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03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Vehículos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29.064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29.064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29.064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04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Mobiliario y Otros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3.114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3.114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3.112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99,9%</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99,9%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05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Máquinas y Equipos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10.380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10.380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10.380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06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Equipos Informáticos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17.449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17.449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17.407</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99,8%</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99,8%</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Programas Informáticos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2.940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2.940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2.896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98,5%</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98,5%</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31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INICIATIVAS DE INVERSIÓN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71.502.372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80.579.039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9.076.667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80.271.976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112,3%</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99,6%</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1" u="none" strike="noStrike">
                          <a:solidFill>
                            <a:srgbClr val="000000"/>
                          </a:solidFill>
                          <a:effectLst/>
                          <a:latin typeface="Calibri"/>
                        </a:rPr>
                        <a:t>02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Proyectos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71.502.372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80.579.039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9.076.667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80.271.976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112,3%</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99,6%</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34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SERVICIO DE LA DEUDA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1.000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8.963.757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8.962.757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8.963.757</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896375,7%</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Deuda Flotante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1.000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8.963.757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8.962.757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8.963.757</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896375,7%</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35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SALDO FINAL DE CAJA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10.000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10.000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dirty="0">
                          <a:solidFill>
                            <a:srgbClr val="000000"/>
                          </a:solidFill>
                          <a:effectLst/>
                          <a:latin typeface="Calibri"/>
                        </a:rPr>
                        <a:t>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bl>
          </a:graphicData>
        </a:graphic>
      </p:graphicFrame>
    </p:spTree>
    <p:extLst>
      <p:ext uri="{BB962C8B-B14F-4D97-AF65-F5344CB8AC3E}">
        <p14:creationId xmlns:p14="http://schemas.microsoft.com/office/powerpoint/2010/main" val="585211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631750" y="6021288"/>
            <a:ext cx="7297862" cy="365125"/>
          </a:xfrm>
        </p:spPr>
        <p:txBody>
          <a:bodyPr/>
          <a:lstStyle/>
          <a:p>
            <a:r>
              <a:rPr lang="es-CL" sz="1050" b="1" dirty="0">
                <a:solidFill>
                  <a:prstClr val="black"/>
                </a:solidFill>
              </a:rPr>
              <a:t>Fuente</a:t>
            </a:r>
            <a:r>
              <a:rPr lang="es-CL" sz="1050" dirty="0">
                <a:solidFill>
                  <a:prstClr val="black"/>
                </a:solidFill>
              </a:rPr>
              <a:t>: Elaboración </a:t>
            </a:r>
            <a:r>
              <a:rPr lang="es-CL" sz="1050" dirty="0" smtClean="0">
                <a:solidFill>
                  <a:prstClr val="black"/>
                </a:solidFill>
              </a:rPr>
              <a:t>propia en </a:t>
            </a:r>
            <a:r>
              <a:rPr lang="es-CL" sz="1050" dirty="0">
                <a:solidFill>
                  <a:prstClr val="black"/>
                </a:solidFill>
              </a:rPr>
              <a:t>base </a:t>
            </a:r>
            <a:r>
              <a:rPr lang="es-CL" sz="1050" dirty="0" smtClean="0">
                <a:solidFill>
                  <a:prstClr val="black"/>
                </a:solidFill>
              </a:rPr>
              <a:t> a Informes de </a:t>
            </a:r>
            <a:r>
              <a:rPr lang="es-CL" sz="1050" dirty="0">
                <a:solidFill>
                  <a:prstClr val="black"/>
                </a:solidFill>
              </a:rPr>
              <a:t>e</a:t>
            </a:r>
            <a:r>
              <a:rPr lang="es-CL" sz="1050" dirty="0" smtClean="0">
                <a:solidFill>
                  <a:prstClr val="black"/>
                </a:solidFill>
              </a:rPr>
              <a:t>jecución </a:t>
            </a:r>
            <a:r>
              <a:rPr lang="es-CL" sz="1050" dirty="0">
                <a:solidFill>
                  <a:prstClr val="black"/>
                </a:solidFill>
              </a:rPr>
              <a:t>p</a:t>
            </a:r>
            <a:r>
              <a:rPr lang="es-CL" sz="1050" dirty="0" smtClean="0">
                <a:solidFill>
                  <a:prstClr val="black"/>
                </a:solidFill>
              </a:rPr>
              <a:t>resupuestaria mensual de DIPRES</a:t>
            </a:r>
            <a:endParaRPr lang="es-CL" sz="1050" dirty="0">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15</a:t>
            </a:fld>
            <a:endParaRPr lang="es-CL">
              <a:solidFill>
                <a:prstClr val="black">
                  <a:tint val="75000"/>
                </a:prstClr>
              </a:solidFill>
            </a:endParaRPr>
          </a:p>
        </p:txBody>
      </p:sp>
      <p:sp>
        <p:nvSpPr>
          <p:cNvPr id="7" name="1 Título"/>
          <p:cNvSpPr txBox="1">
            <a:spLocks/>
          </p:cNvSpPr>
          <p:nvPr/>
        </p:nvSpPr>
        <p:spPr>
          <a:xfrm>
            <a:off x="38317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prstClr val="black"/>
                </a:solidFill>
                <a:ea typeface="Verdana" pitchFamily="34" charset="0"/>
                <a:cs typeface="Verdana" pitchFamily="34" charset="0"/>
              </a:rPr>
              <a:t>Ejecución Presupuestaria de </a:t>
            </a:r>
            <a:r>
              <a:rPr lang="es-CL" sz="1800" b="1" dirty="0" smtClean="0">
                <a:solidFill>
                  <a:prstClr val="black"/>
                </a:solidFill>
                <a:ea typeface="Verdana" pitchFamily="34" charset="0"/>
                <a:cs typeface="Verdana" pitchFamily="34" charset="0"/>
              </a:rPr>
              <a:t>Gastos Acumulada al Mes de Diciembre </a:t>
            </a:r>
            <a:r>
              <a:rPr lang="es-CL" sz="1800" b="1" dirty="0">
                <a:solidFill>
                  <a:prstClr val="black"/>
                </a:solidFill>
                <a:ea typeface="Verdana" pitchFamily="34" charset="0"/>
                <a:cs typeface="Verdana" pitchFamily="34" charset="0"/>
              </a:rPr>
              <a:t>de 2016 </a:t>
            </a:r>
            <a:br>
              <a:rPr lang="es-CL" sz="1800" b="1" dirty="0">
                <a:solidFill>
                  <a:prstClr val="black"/>
                </a:solidFill>
                <a:ea typeface="Verdana" pitchFamily="34" charset="0"/>
                <a:cs typeface="Verdana" pitchFamily="34" charset="0"/>
              </a:rPr>
            </a:br>
            <a:r>
              <a:rPr lang="es-CL" sz="1800" b="1" dirty="0" smtClean="0">
                <a:solidFill>
                  <a:prstClr val="black"/>
                </a:solidFill>
                <a:ea typeface="Verdana" pitchFamily="34" charset="0"/>
                <a:cs typeface="Verdana" pitchFamily="34" charset="0"/>
              </a:rPr>
              <a:t>Partida 12, Capítulo 04, </a:t>
            </a:r>
            <a:r>
              <a:rPr lang="es-CL" sz="1800" b="1" dirty="0">
                <a:solidFill>
                  <a:prstClr val="black"/>
                </a:solidFill>
                <a:ea typeface="Verdana" pitchFamily="34" charset="0"/>
                <a:cs typeface="Verdana" pitchFamily="34" charset="0"/>
              </a:rPr>
              <a:t>Programa 01: DIRECCIÓN GENERAL DE AGUAS</a:t>
            </a:r>
          </a:p>
        </p:txBody>
      </p:sp>
      <p:sp>
        <p:nvSpPr>
          <p:cNvPr id="8" name="1 Título"/>
          <p:cNvSpPr txBox="1">
            <a:spLocks/>
          </p:cNvSpPr>
          <p:nvPr/>
        </p:nvSpPr>
        <p:spPr>
          <a:xfrm>
            <a:off x="631750" y="1484784"/>
            <a:ext cx="771365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spcBef>
                <a:spcPts val="0"/>
              </a:spcBef>
            </a:pPr>
            <a:r>
              <a:rPr lang="es-CL" sz="1600" b="1" dirty="0">
                <a:solidFill>
                  <a:prstClr val="black"/>
                </a:solidFill>
                <a:ea typeface="Verdana" pitchFamily="34" charset="0"/>
                <a:cs typeface="Verdana" pitchFamily="34" charset="0"/>
              </a:rPr>
              <a:t>en miles de pesos de 2016</a:t>
            </a:r>
          </a:p>
        </p:txBody>
      </p:sp>
      <p:graphicFrame>
        <p:nvGraphicFramePr>
          <p:cNvPr id="3" name="2 Tabla"/>
          <p:cNvGraphicFramePr>
            <a:graphicFrameLocks noGrp="1"/>
          </p:cNvGraphicFramePr>
          <p:nvPr/>
        </p:nvGraphicFramePr>
        <p:xfrm>
          <a:off x="641350" y="1748631"/>
          <a:ext cx="7861299" cy="4229100"/>
        </p:xfrm>
        <a:graphic>
          <a:graphicData uri="http://schemas.openxmlformats.org/drawingml/2006/table">
            <a:tbl>
              <a:tblPr/>
              <a:tblGrid>
                <a:gridCol w="342762"/>
                <a:gridCol w="317372"/>
                <a:gridCol w="317372"/>
                <a:gridCol w="2313641"/>
                <a:gridCol w="761692"/>
                <a:gridCol w="761692"/>
                <a:gridCol w="761692"/>
                <a:gridCol w="761692"/>
                <a:gridCol w="761692"/>
                <a:gridCol w="761692"/>
              </a:tblGrid>
              <a:tr h="190500">
                <a:tc>
                  <a:txBody>
                    <a:bodyPr/>
                    <a:lstStyle/>
                    <a:p>
                      <a:pPr algn="l" fontAlgn="ctr"/>
                      <a:r>
                        <a:rPr lang="es-CL" sz="900" b="1" i="0" u="none" strike="noStrike">
                          <a:solidFill>
                            <a:srgbClr val="FFFFFF"/>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900" b="1" i="0" u="none" strike="noStrike">
                          <a:solidFill>
                            <a:srgbClr val="FFFFFF"/>
                          </a:solidFill>
                          <a:effectLst/>
                          <a:latin typeface="Calibri"/>
                        </a:rPr>
                        <a:t>Presupuesto 2016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900" b="1" i="0" u="none" strike="noStrike">
                          <a:solidFill>
                            <a:srgbClr val="FFFFFF"/>
                          </a:solidFill>
                          <a:effectLst/>
                          <a:latin typeface="Calibri"/>
                        </a:rPr>
                        <a:t>Ejecución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r>
              <a:tr h="304800">
                <a:tc>
                  <a:txBody>
                    <a:bodyPr/>
                    <a:lstStyle/>
                    <a:p>
                      <a:pPr algn="l" fontAlgn="ctr"/>
                      <a:r>
                        <a:rPr lang="es-CL" sz="900" b="1" i="0" u="none" strike="noStrike">
                          <a:solidFill>
                            <a:srgbClr val="FFFFFF"/>
                          </a:solidFill>
                          <a:effectLst/>
                          <a:latin typeface="Calibri"/>
                        </a:rPr>
                        <a:t>Subt.</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Ítem</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Asig.</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Clasificación Económica</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Ley 2016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Vigente</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Variación</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Ejecución Acumulada</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Ley 2016</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Ppto. Vigente</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r>
              <a:tr h="190500">
                <a:tc>
                  <a:txBody>
                    <a:bodyPr/>
                    <a:lstStyle/>
                    <a:p>
                      <a:pPr algn="l" fontAlgn="ctr"/>
                      <a:r>
                        <a:rPr lang="es-CL" sz="11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0"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0"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19.685.361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20.291.503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606.142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20.208.471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102,7%</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99,6%</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 EN PERSONAL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11.500.703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12.154.237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653.534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12.121.565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105,4%</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99,7%</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BIENES Y SERVICIOS DE CONSUMO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1.498.359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1.298.010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-200.349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1.293.150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86,3%</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99,6%</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TRANSFERENCIAS CORRIENTES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113.029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113.029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113.029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01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Al Sector Privado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113.029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113.029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113.029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304800">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001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Centro de Aguas para Zonas Aridas y Semiáridas de América Latina y el Caribe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113.029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113.029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113.029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OTROS GASTOS CORRIENTES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7.500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7.500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7.500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ADQUISICIÓN DE ACTIVOS NO FINANCIEROS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334.270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600.687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266.417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594.786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177,9%</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03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Vehículos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61.242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134.875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73.633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133.583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218,1%</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99,0%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04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Mobiliario y Otros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3.114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13.114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10.000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12.564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403,5%</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95,8%</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1" u="none" strike="noStrike">
                          <a:solidFill>
                            <a:srgbClr val="000000"/>
                          </a:solidFill>
                          <a:effectLst/>
                          <a:latin typeface="Calibri"/>
                        </a:rPr>
                        <a:t>05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Máquinas y Equipos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130.845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124.994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-5.851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121.218</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92,6%</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97,0%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06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Equipos Informáticos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36.799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137.383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100.584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137.381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373,3%</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Programas Informáticos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102.270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190.321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88.051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190.040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185,8%</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99,9%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31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INICIATIVAS DE INVERSIÓN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6.228.000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5.373.767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-854.233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5.344.168</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85,8%</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99,4%</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01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Estudios Básicos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2.709.791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1.677.038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-1.032.753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1.674.032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61,8%</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99,8%</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02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Proyectos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3.518.209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3.696.729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178.520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3.670.136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104,3%</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99,3%</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34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SERVICIO DE LA DEUDA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1.000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734.273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733.273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734.273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73427,3%</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Deuda Flotante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1.000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734.273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733.273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734.273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73427,3%</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35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SALDO FINAL DE CAJA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10.000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10.000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dirty="0">
                          <a:solidFill>
                            <a:srgbClr val="000000"/>
                          </a:solidFill>
                          <a:effectLst/>
                          <a:latin typeface="Calibri"/>
                        </a:rPr>
                        <a:t>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bl>
          </a:graphicData>
        </a:graphic>
      </p:graphicFrame>
    </p:spTree>
    <p:extLst>
      <p:ext uri="{BB962C8B-B14F-4D97-AF65-F5344CB8AC3E}">
        <p14:creationId xmlns:p14="http://schemas.microsoft.com/office/powerpoint/2010/main" val="1069934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811770" y="5949280"/>
            <a:ext cx="7353610" cy="288032"/>
          </a:xfrm>
        </p:spPr>
        <p:txBody>
          <a:bodyPr/>
          <a:lstStyle/>
          <a:p>
            <a:r>
              <a:rPr lang="es-CL" sz="1050" b="1" dirty="0">
                <a:solidFill>
                  <a:prstClr val="black"/>
                </a:solidFill>
              </a:rPr>
              <a:t>Fuente</a:t>
            </a:r>
            <a:r>
              <a:rPr lang="es-CL" sz="1050" dirty="0">
                <a:solidFill>
                  <a:prstClr val="black"/>
                </a:solidFill>
              </a:rPr>
              <a:t>: Elaboración </a:t>
            </a:r>
            <a:r>
              <a:rPr lang="es-CL" sz="1050" dirty="0" smtClean="0">
                <a:solidFill>
                  <a:prstClr val="black"/>
                </a:solidFill>
              </a:rPr>
              <a:t>propia en </a:t>
            </a:r>
            <a:r>
              <a:rPr lang="es-CL" sz="1050" dirty="0">
                <a:solidFill>
                  <a:prstClr val="black"/>
                </a:solidFill>
              </a:rPr>
              <a:t>base </a:t>
            </a:r>
            <a:r>
              <a:rPr lang="es-CL" sz="1050" dirty="0" smtClean="0">
                <a:solidFill>
                  <a:prstClr val="black"/>
                </a:solidFill>
              </a:rPr>
              <a:t> a Informes de </a:t>
            </a:r>
            <a:r>
              <a:rPr lang="es-CL" sz="1050" dirty="0">
                <a:solidFill>
                  <a:prstClr val="black"/>
                </a:solidFill>
              </a:rPr>
              <a:t>e</a:t>
            </a:r>
            <a:r>
              <a:rPr lang="es-CL" sz="1050" dirty="0" smtClean="0">
                <a:solidFill>
                  <a:prstClr val="black"/>
                </a:solidFill>
              </a:rPr>
              <a:t>jecución </a:t>
            </a:r>
            <a:r>
              <a:rPr lang="es-CL" sz="1050" dirty="0">
                <a:solidFill>
                  <a:prstClr val="black"/>
                </a:solidFill>
              </a:rPr>
              <a:t>p</a:t>
            </a:r>
            <a:r>
              <a:rPr lang="es-CL" sz="1050" dirty="0" smtClean="0">
                <a:solidFill>
                  <a:prstClr val="black"/>
                </a:solidFill>
              </a:rPr>
              <a:t>resupuestaria mensual de DIPRES</a:t>
            </a:r>
            <a:endParaRPr lang="es-CL" sz="1050" dirty="0">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16</a:t>
            </a:fld>
            <a:endParaRPr lang="es-CL">
              <a:solidFill>
                <a:prstClr val="black">
                  <a:tint val="75000"/>
                </a:prstClr>
              </a:solidFill>
            </a:endParaRPr>
          </a:p>
        </p:txBody>
      </p:sp>
      <p:sp>
        <p:nvSpPr>
          <p:cNvPr id="7" name="1 Título"/>
          <p:cNvSpPr txBox="1">
            <a:spLocks/>
          </p:cNvSpPr>
          <p:nvPr/>
        </p:nvSpPr>
        <p:spPr>
          <a:xfrm>
            <a:off x="38317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prstClr val="black"/>
                </a:solidFill>
                <a:ea typeface="Verdana" pitchFamily="34" charset="0"/>
                <a:cs typeface="Verdana" pitchFamily="34" charset="0"/>
              </a:rPr>
              <a:t>Ejecución Presupuestaria de </a:t>
            </a:r>
            <a:r>
              <a:rPr lang="es-CL" sz="1800" b="1" dirty="0" smtClean="0">
                <a:solidFill>
                  <a:prstClr val="black"/>
                </a:solidFill>
                <a:ea typeface="Verdana" pitchFamily="34" charset="0"/>
                <a:cs typeface="Verdana" pitchFamily="34" charset="0"/>
              </a:rPr>
              <a:t>Gastos Acumulada al Mes de Diciembre </a:t>
            </a:r>
            <a:r>
              <a:rPr lang="es-CL" sz="1800" b="1" dirty="0">
                <a:solidFill>
                  <a:prstClr val="black"/>
                </a:solidFill>
                <a:ea typeface="Verdana" pitchFamily="34" charset="0"/>
                <a:cs typeface="Verdana" pitchFamily="34" charset="0"/>
              </a:rPr>
              <a:t>de 2016 </a:t>
            </a:r>
            <a:br>
              <a:rPr lang="es-CL" sz="1800" b="1" dirty="0">
                <a:solidFill>
                  <a:prstClr val="black"/>
                </a:solidFill>
                <a:ea typeface="Verdana" pitchFamily="34" charset="0"/>
                <a:cs typeface="Verdana" pitchFamily="34" charset="0"/>
              </a:rPr>
            </a:br>
            <a:r>
              <a:rPr lang="es-CL" sz="1800" b="1" dirty="0" smtClean="0">
                <a:solidFill>
                  <a:prstClr val="black"/>
                </a:solidFill>
                <a:ea typeface="Verdana" pitchFamily="34" charset="0"/>
                <a:cs typeface="Verdana" pitchFamily="34" charset="0"/>
              </a:rPr>
              <a:t>Partida 12, Capítulo 05, </a:t>
            </a:r>
            <a:r>
              <a:rPr lang="es-CL" sz="1800" b="1" dirty="0">
                <a:solidFill>
                  <a:prstClr val="black"/>
                </a:solidFill>
                <a:ea typeface="Verdana" pitchFamily="34" charset="0"/>
                <a:cs typeface="Verdana" pitchFamily="34" charset="0"/>
              </a:rPr>
              <a:t>Programa 01: INSTITUTO NACIONAL DE HIDRÁULICA </a:t>
            </a:r>
          </a:p>
        </p:txBody>
      </p:sp>
      <p:sp>
        <p:nvSpPr>
          <p:cNvPr id="8" name="1 Título"/>
          <p:cNvSpPr txBox="1">
            <a:spLocks/>
          </p:cNvSpPr>
          <p:nvPr/>
        </p:nvSpPr>
        <p:spPr>
          <a:xfrm>
            <a:off x="811770" y="1340768"/>
            <a:ext cx="735361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spcBef>
                <a:spcPts val="0"/>
              </a:spcBef>
            </a:pPr>
            <a:r>
              <a:rPr lang="es-CL" sz="1600" b="1" dirty="0">
                <a:solidFill>
                  <a:prstClr val="black"/>
                </a:solidFill>
                <a:ea typeface="Verdana" pitchFamily="34" charset="0"/>
                <a:cs typeface="Verdana" pitchFamily="34" charset="0"/>
              </a:rPr>
              <a:t>en miles de pesos de 2016</a:t>
            </a:r>
          </a:p>
        </p:txBody>
      </p:sp>
      <p:graphicFrame>
        <p:nvGraphicFramePr>
          <p:cNvPr id="3" name="2 Tabla"/>
          <p:cNvGraphicFramePr>
            <a:graphicFrameLocks noGrp="1"/>
          </p:cNvGraphicFramePr>
          <p:nvPr/>
        </p:nvGraphicFramePr>
        <p:xfrm>
          <a:off x="736600" y="1843881"/>
          <a:ext cx="7670800" cy="4038600"/>
        </p:xfrm>
        <a:graphic>
          <a:graphicData uri="http://schemas.openxmlformats.org/drawingml/2006/table">
            <a:tbl>
              <a:tblPr/>
              <a:tblGrid>
                <a:gridCol w="342900"/>
                <a:gridCol w="317500"/>
                <a:gridCol w="317500"/>
                <a:gridCol w="2120900"/>
                <a:gridCol w="762000"/>
                <a:gridCol w="762000"/>
                <a:gridCol w="762000"/>
                <a:gridCol w="762000"/>
                <a:gridCol w="762000"/>
                <a:gridCol w="762000"/>
              </a:tblGrid>
              <a:tr h="190500">
                <a:tc>
                  <a:txBody>
                    <a:bodyPr/>
                    <a:lstStyle/>
                    <a:p>
                      <a:pPr algn="l" fontAlgn="ctr"/>
                      <a:r>
                        <a:rPr lang="es-CL" sz="900" b="1" i="0" u="none" strike="noStrike">
                          <a:solidFill>
                            <a:srgbClr val="FFFFFF"/>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900" b="1" i="0" u="none" strike="noStrike">
                          <a:solidFill>
                            <a:srgbClr val="FFFFFF"/>
                          </a:solidFill>
                          <a:effectLst/>
                          <a:latin typeface="Calibri"/>
                        </a:rPr>
                        <a:t>Presupuesto 2016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900" b="1" i="0" u="none" strike="noStrike">
                          <a:solidFill>
                            <a:srgbClr val="FFFFFF"/>
                          </a:solidFill>
                          <a:effectLst/>
                          <a:latin typeface="Calibri"/>
                        </a:rPr>
                        <a:t>Ejecución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r>
              <a:tr h="304800">
                <a:tc>
                  <a:txBody>
                    <a:bodyPr/>
                    <a:lstStyle/>
                    <a:p>
                      <a:pPr algn="l" fontAlgn="ctr"/>
                      <a:r>
                        <a:rPr lang="es-CL" sz="900" b="1" i="0" u="none" strike="noStrike">
                          <a:solidFill>
                            <a:srgbClr val="FFFFFF"/>
                          </a:solidFill>
                          <a:effectLst/>
                          <a:latin typeface="Calibri"/>
                        </a:rPr>
                        <a:t>Subt.</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Ítem</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Asig.</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Clasificación Económica</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Ley 2016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Vigente</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Variación</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Ejecución Acumulada</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Ley 2016</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Ppto. Vigente</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r>
              <a:tr h="190500">
                <a:tc>
                  <a:txBody>
                    <a:bodyPr/>
                    <a:lstStyle/>
                    <a:p>
                      <a:pPr algn="l" fontAlgn="ctr"/>
                      <a:r>
                        <a:rPr lang="es-CL" sz="11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0"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0"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2.393.900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2.663.162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269.262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2.568.694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107,3%</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96,5%</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 EN PERSONAL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1.402.666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1.585.629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182.963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1.581.143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112,7%</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99,7%</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BIENES Y SERVICIOS DE CONSUMO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392.456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275.606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-116.850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274.054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69,8%</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99,4%</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PRESTACIONES DE SEGURIDAD SOCIAL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20.911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20.911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20.910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1" u="none" strike="noStrike">
                          <a:solidFill>
                            <a:srgbClr val="000000"/>
                          </a:solidFill>
                          <a:effectLst/>
                          <a:latin typeface="Calibri"/>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01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Prestaciones Previsionales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20.911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20.911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20.910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INTEGROS AL FISCO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6.955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6.955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6.954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01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Impuestos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6.955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6.955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6.954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304800">
                <a:tc>
                  <a:txBody>
                    <a:bodyPr/>
                    <a:lstStyle/>
                    <a:p>
                      <a:pPr algn="ctr" fontAlgn="ctr"/>
                      <a:r>
                        <a:rPr lang="es-CL" sz="900" b="1" i="0" u="none" strike="noStrike">
                          <a:solidFill>
                            <a:srgbClr val="000000"/>
                          </a:solidFill>
                          <a:effectLst/>
                          <a:latin typeface="Calibri"/>
                        </a:rPr>
                        <a:t>29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ADQUISICIÓN DE ACTIVOS NO FINANCIEROS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156.399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204.823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48.424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121.396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77,6%</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59,3%</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04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Mobiliario y Otros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3.114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3.114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3.073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98,7%</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98,7%</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05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Máquinas y Equipos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31.140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79.564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48.424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37.949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121,9%</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47,7%</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1" u="none" strike="noStrike">
                          <a:solidFill>
                            <a:srgbClr val="000000"/>
                          </a:solidFill>
                          <a:effectLst/>
                          <a:latin typeface="Calibri"/>
                        </a:rPr>
                        <a:t>06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Equipos Informáticos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83.040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83.040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55.050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66,3%</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66,3%</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Programas Informáticos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39.105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39.105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25.324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64,8%</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64,8%</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31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INICIATIVAS DE INVERSIÓN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425.424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377.000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-48.424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376.999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88,6%</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01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Estudios Básicos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238.584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135.320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-103.264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135.319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56,7%</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02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Proyectos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186.840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241.680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54.840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241.680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129,4%</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34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SERVICIO DE LA DEUDA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5.000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187.238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182.238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187.238</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3744,8%</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Deuda Flotante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5.000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187.238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182.238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187.238</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3744,8%</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35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SALDO FINAL DE CAJA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5.000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5.000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dirty="0">
                          <a:solidFill>
                            <a:srgbClr val="000000"/>
                          </a:solidFill>
                          <a:effectLst/>
                          <a:latin typeface="Calibri"/>
                        </a:rPr>
                        <a:t>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bl>
          </a:graphicData>
        </a:graphic>
      </p:graphicFrame>
    </p:spTree>
    <p:extLst>
      <p:ext uri="{BB962C8B-B14F-4D97-AF65-F5344CB8AC3E}">
        <p14:creationId xmlns:p14="http://schemas.microsoft.com/office/powerpoint/2010/main" val="40237307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780163" y="5589240"/>
            <a:ext cx="7416824" cy="365125"/>
          </a:xfrm>
        </p:spPr>
        <p:txBody>
          <a:bodyPr/>
          <a:lstStyle/>
          <a:p>
            <a:r>
              <a:rPr lang="es-CL" sz="1050" b="1" dirty="0">
                <a:solidFill>
                  <a:prstClr val="black"/>
                </a:solidFill>
              </a:rPr>
              <a:t>Fuente</a:t>
            </a:r>
            <a:r>
              <a:rPr lang="es-CL" sz="1050" dirty="0">
                <a:solidFill>
                  <a:prstClr val="black"/>
                </a:solidFill>
              </a:rPr>
              <a:t>: Elaboración </a:t>
            </a:r>
            <a:r>
              <a:rPr lang="es-CL" sz="1050" dirty="0" smtClean="0">
                <a:solidFill>
                  <a:prstClr val="black"/>
                </a:solidFill>
              </a:rPr>
              <a:t>propia en </a:t>
            </a:r>
            <a:r>
              <a:rPr lang="es-CL" sz="1050" dirty="0">
                <a:solidFill>
                  <a:prstClr val="black"/>
                </a:solidFill>
              </a:rPr>
              <a:t>base </a:t>
            </a:r>
            <a:r>
              <a:rPr lang="es-CL" sz="1050" dirty="0" smtClean="0">
                <a:solidFill>
                  <a:prstClr val="black"/>
                </a:solidFill>
              </a:rPr>
              <a:t> a Informes de </a:t>
            </a:r>
            <a:r>
              <a:rPr lang="es-CL" sz="1050" dirty="0">
                <a:solidFill>
                  <a:prstClr val="black"/>
                </a:solidFill>
              </a:rPr>
              <a:t>e</a:t>
            </a:r>
            <a:r>
              <a:rPr lang="es-CL" sz="1050" dirty="0" smtClean="0">
                <a:solidFill>
                  <a:prstClr val="black"/>
                </a:solidFill>
              </a:rPr>
              <a:t>jecución </a:t>
            </a:r>
            <a:r>
              <a:rPr lang="es-CL" sz="1050" dirty="0">
                <a:solidFill>
                  <a:prstClr val="black"/>
                </a:solidFill>
              </a:rPr>
              <a:t>p</a:t>
            </a:r>
            <a:r>
              <a:rPr lang="es-CL" sz="1050" dirty="0" smtClean="0">
                <a:solidFill>
                  <a:prstClr val="black"/>
                </a:solidFill>
              </a:rPr>
              <a:t>resupuestaria mensual de DIPRES</a:t>
            </a:r>
            <a:endParaRPr lang="es-CL" sz="1050" dirty="0">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17</a:t>
            </a:fld>
            <a:endParaRPr lang="es-CL">
              <a:solidFill>
                <a:prstClr val="black">
                  <a:tint val="75000"/>
                </a:prstClr>
              </a:solidFill>
            </a:endParaRPr>
          </a:p>
        </p:txBody>
      </p:sp>
      <p:sp>
        <p:nvSpPr>
          <p:cNvPr id="7" name="1 Título"/>
          <p:cNvSpPr txBox="1">
            <a:spLocks/>
          </p:cNvSpPr>
          <p:nvPr/>
        </p:nvSpPr>
        <p:spPr>
          <a:xfrm>
            <a:off x="383176" y="548680"/>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prstClr val="black"/>
                </a:solidFill>
                <a:ea typeface="Verdana" pitchFamily="34" charset="0"/>
                <a:cs typeface="Verdana" pitchFamily="34" charset="0"/>
              </a:rPr>
              <a:t>Ejecución Presupuestaria de </a:t>
            </a:r>
            <a:r>
              <a:rPr lang="es-CL" sz="1800" b="1" dirty="0" smtClean="0">
                <a:solidFill>
                  <a:prstClr val="black"/>
                </a:solidFill>
                <a:ea typeface="Verdana" pitchFamily="34" charset="0"/>
                <a:cs typeface="Verdana" pitchFamily="34" charset="0"/>
              </a:rPr>
              <a:t>Gastos Acumulada al Mes de Diciembre </a:t>
            </a:r>
            <a:r>
              <a:rPr lang="es-CL" sz="1800" b="1" dirty="0">
                <a:solidFill>
                  <a:prstClr val="black"/>
                </a:solidFill>
                <a:ea typeface="Verdana" pitchFamily="34" charset="0"/>
                <a:cs typeface="Verdana" pitchFamily="34" charset="0"/>
              </a:rPr>
              <a:t>de 2016 </a:t>
            </a:r>
            <a:br>
              <a:rPr lang="es-CL" sz="1800" b="1" dirty="0">
                <a:solidFill>
                  <a:prstClr val="black"/>
                </a:solidFill>
                <a:ea typeface="Verdana" pitchFamily="34" charset="0"/>
                <a:cs typeface="Verdana" pitchFamily="34" charset="0"/>
              </a:rPr>
            </a:br>
            <a:r>
              <a:rPr lang="es-CL" sz="1800" b="1" dirty="0" smtClean="0">
                <a:solidFill>
                  <a:prstClr val="black"/>
                </a:solidFill>
                <a:ea typeface="Verdana" pitchFamily="34" charset="0"/>
                <a:cs typeface="Verdana" pitchFamily="34" charset="0"/>
              </a:rPr>
              <a:t>Partida 12, Capítulo 07, </a:t>
            </a:r>
            <a:r>
              <a:rPr lang="es-CL" sz="1800" b="1" dirty="0">
                <a:solidFill>
                  <a:prstClr val="black"/>
                </a:solidFill>
                <a:ea typeface="Verdana" pitchFamily="34" charset="0"/>
                <a:cs typeface="Verdana" pitchFamily="34" charset="0"/>
              </a:rPr>
              <a:t>Programa 01: SUPERINTENDENCIA DE SERVICIOS SANITARIOS</a:t>
            </a:r>
          </a:p>
        </p:txBody>
      </p:sp>
      <p:sp>
        <p:nvSpPr>
          <p:cNvPr id="8" name="1 Título"/>
          <p:cNvSpPr txBox="1">
            <a:spLocks/>
          </p:cNvSpPr>
          <p:nvPr/>
        </p:nvSpPr>
        <p:spPr>
          <a:xfrm>
            <a:off x="899592" y="1844824"/>
            <a:ext cx="7488832"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spcBef>
                <a:spcPts val="0"/>
              </a:spcBef>
            </a:pPr>
            <a:r>
              <a:rPr lang="es-CL" sz="1600" b="1" dirty="0">
                <a:solidFill>
                  <a:prstClr val="black"/>
                </a:solidFill>
                <a:ea typeface="Verdana" pitchFamily="34" charset="0"/>
                <a:cs typeface="Verdana" pitchFamily="34" charset="0"/>
              </a:rPr>
              <a:t>en miles de pesos de 2016</a:t>
            </a:r>
          </a:p>
        </p:txBody>
      </p:sp>
      <p:graphicFrame>
        <p:nvGraphicFramePr>
          <p:cNvPr id="3" name="2 Tabla"/>
          <p:cNvGraphicFramePr>
            <a:graphicFrameLocks noGrp="1"/>
          </p:cNvGraphicFramePr>
          <p:nvPr/>
        </p:nvGraphicFramePr>
        <p:xfrm>
          <a:off x="736600" y="2228374"/>
          <a:ext cx="7670800" cy="3269615"/>
        </p:xfrm>
        <a:graphic>
          <a:graphicData uri="http://schemas.openxmlformats.org/drawingml/2006/table">
            <a:tbl>
              <a:tblPr/>
              <a:tblGrid>
                <a:gridCol w="342900"/>
                <a:gridCol w="317500"/>
                <a:gridCol w="317500"/>
                <a:gridCol w="2120900"/>
                <a:gridCol w="762000"/>
                <a:gridCol w="762000"/>
                <a:gridCol w="762000"/>
                <a:gridCol w="762000"/>
                <a:gridCol w="762000"/>
                <a:gridCol w="762000"/>
              </a:tblGrid>
              <a:tr h="190500">
                <a:tc>
                  <a:txBody>
                    <a:bodyPr/>
                    <a:lstStyle/>
                    <a:p>
                      <a:pPr algn="l" fontAlgn="ctr"/>
                      <a:r>
                        <a:rPr lang="es-CL" sz="900" b="1" i="0" u="none" strike="noStrike">
                          <a:solidFill>
                            <a:srgbClr val="FFFFFF"/>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900" b="1" i="0" u="none" strike="noStrike">
                          <a:solidFill>
                            <a:srgbClr val="FFFFFF"/>
                          </a:solidFill>
                          <a:effectLst/>
                          <a:latin typeface="Calibri"/>
                        </a:rPr>
                        <a:t>Presupuesto 2016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900" b="1" i="0" u="none" strike="noStrike">
                          <a:solidFill>
                            <a:srgbClr val="FFFFFF"/>
                          </a:solidFill>
                          <a:effectLst/>
                          <a:latin typeface="Calibri"/>
                        </a:rPr>
                        <a:t>Ejecución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r>
              <a:tr h="304800">
                <a:tc>
                  <a:txBody>
                    <a:bodyPr/>
                    <a:lstStyle/>
                    <a:p>
                      <a:pPr algn="l" fontAlgn="ctr"/>
                      <a:r>
                        <a:rPr lang="es-CL" sz="900" b="1" i="0" u="none" strike="noStrike">
                          <a:solidFill>
                            <a:srgbClr val="FFFFFF"/>
                          </a:solidFill>
                          <a:effectLst/>
                          <a:latin typeface="Calibri"/>
                        </a:rPr>
                        <a:t>Subt.</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Ítem</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Asig.</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Clasificación Económica</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Ley 2016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Vigente</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Variación</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Ejecución Acumulada</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Ley 2016</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Ppto. Vigente</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r>
              <a:tr h="183515">
                <a:tc>
                  <a:txBody>
                    <a:bodyPr/>
                    <a:lstStyle/>
                    <a:p>
                      <a:pPr algn="l" fontAlgn="ctr"/>
                      <a:r>
                        <a:rPr lang="es-CL" sz="11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0"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0"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10.439.282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11.337.125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897.843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11.137.336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106,7%</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98,2%</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 EN PERSONAL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6.278.623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6.751.946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473.323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6.669.992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106,2%</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98,8%</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BIENES Y SERVICIOS DE CONSUMO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3.927.329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3.833.048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-94.281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3.726.652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94,9%</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97,2%</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INTEGROS AL FISCO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6.228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6.228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1" u="none" strike="noStrike">
                          <a:solidFill>
                            <a:srgbClr val="000000"/>
                          </a:solidFill>
                          <a:effectLst/>
                          <a:latin typeface="Calibri"/>
                        </a:rPr>
                        <a:t>0,3%</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1" u="none" strike="noStrike">
                          <a:solidFill>
                            <a:srgbClr val="000000"/>
                          </a:solidFill>
                          <a:effectLst/>
                          <a:latin typeface="Calibri"/>
                        </a:rPr>
                        <a:t>0,3%</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01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Impuestos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6.228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6.228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0,3%</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0,3%</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304800">
                <a:tc>
                  <a:txBody>
                    <a:bodyPr/>
                    <a:lstStyle/>
                    <a:p>
                      <a:pPr algn="ctr" fontAlgn="ctr"/>
                      <a:r>
                        <a:rPr lang="es-CL" sz="900" b="1" i="0" u="none" strike="noStrike">
                          <a:solidFill>
                            <a:srgbClr val="000000"/>
                          </a:solidFill>
                          <a:effectLst/>
                          <a:latin typeface="Calibri"/>
                        </a:rPr>
                        <a:t>29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ADQUISICIÓN DE ACTIVOS NO FINANCIEROS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216.102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211.102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-5.000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206.692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95,6%</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97,9%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03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Vehículos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26.988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26.988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24.000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88,9%</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88,9%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04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Mobiliario y Otros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1.967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1.967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1.648</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83,8%</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83,8%</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05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Máquinas y Equipos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22.836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22.836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22.784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99,8%</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99,8%</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06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Equipos Informáticos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67.470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72.465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4.995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71.423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105,9%</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98,6%</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1"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Programas Informáticos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96.841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86.846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-9.995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86.837</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89,7%</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34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SERVICIO DE LA DEUDA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1.000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524.801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523.801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533.984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53398,4%</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101,7%</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Deuda Flotante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1.000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524.801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523.801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533.984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53398,4%</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101,7%</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35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SALDO FINAL DE CAJA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10.000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10.000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dirty="0">
                          <a:solidFill>
                            <a:srgbClr val="000000"/>
                          </a:solidFill>
                          <a:effectLst/>
                          <a:latin typeface="Calibri"/>
                        </a:rPr>
                        <a:t>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bl>
          </a:graphicData>
        </a:graphic>
      </p:graphicFrame>
    </p:spTree>
    <p:extLst>
      <p:ext uri="{BB962C8B-B14F-4D97-AF65-F5344CB8AC3E}">
        <p14:creationId xmlns:p14="http://schemas.microsoft.com/office/powerpoint/2010/main" val="38608064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14338" y="548680"/>
            <a:ext cx="8210798"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a:solidFill>
                  <a:schemeClr val="tx1"/>
                </a:solidFill>
                <a:ea typeface="Verdana" pitchFamily="34" charset="0"/>
                <a:cs typeface="Verdana" pitchFamily="34" charset="0"/>
              </a:rPr>
              <a:t>Ejecución Presupuestaria </a:t>
            </a:r>
            <a:r>
              <a:rPr lang="es-CL" sz="1800" b="1" dirty="0" smtClean="0">
                <a:solidFill>
                  <a:schemeClr val="tx1"/>
                </a:solidFill>
                <a:ea typeface="Verdana" pitchFamily="34" charset="0"/>
                <a:cs typeface="Verdana" pitchFamily="34" charset="0"/>
              </a:rPr>
              <a:t>de Gastos Acumulada al Mes de Diciembre de </a:t>
            </a:r>
            <a:r>
              <a:rPr lang="es-CL" sz="1800" b="1" dirty="0">
                <a:solidFill>
                  <a:schemeClr val="tx1"/>
                </a:solidFill>
                <a:ea typeface="Verdana" pitchFamily="34" charset="0"/>
                <a:cs typeface="Verdana" pitchFamily="34" charset="0"/>
              </a:rPr>
              <a:t>2016 </a:t>
            </a:r>
            <a:br>
              <a:rPr lang="es-CL" sz="1800" b="1" dirty="0">
                <a:solidFill>
                  <a:schemeClr val="tx1"/>
                </a:solidFill>
                <a:ea typeface="Verdana" pitchFamily="34" charset="0"/>
                <a:cs typeface="Verdana" pitchFamily="34" charset="0"/>
              </a:rPr>
            </a:br>
            <a:r>
              <a:rPr lang="es-CL" sz="1800" b="1" dirty="0">
                <a:solidFill>
                  <a:schemeClr val="tx1"/>
                </a:solidFill>
                <a:ea typeface="Verdana" pitchFamily="34" charset="0"/>
                <a:cs typeface="Verdana" pitchFamily="34" charset="0"/>
              </a:rPr>
              <a:t>Ministerio </a:t>
            </a:r>
            <a:r>
              <a:rPr lang="es-CL" sz="1800" b="1" dirty="0" smtClean="0">
                <a:solidFill>
                  <a:schemeClr val="tx1"/>
                </a:solidFill>
                <a:ea typeface="Verdana" pitchFamily="34" charset="0"/>
                <a:cs typeface="Verdana" pitchFamily="34" charset="0"/>
              </a:rPr>
              <a:t>de Obras Públicas</a:t>
            </a:r>
            <a:endParaRPr lang="es-CL" sz="1800" b="1" dirty="0">
              <a:solidFill>
                <a:schemeClr val="tx1"/>
              </a:solidFill>
              <a:ea typeface="Verdana" pitchFamily="34" charset="0"/>
              <a:cs typeface="Verdana" pitchFamily="34" charset="0"/>
            </a:endParaRP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solidFill>
                  <a:prstClr val="black">
                    <a:tint val="75000"/>
                  </a:prstClr>
                </a:solidFill>
              </a:rPr>
              <a:pPr/>
              <a:t>2</a:t>
            </a:fld>
            <a:endParaRPr lang="es-CL">
              <a:solidFill>
                <a:prstClr val="black">
                  <a:tint val="75000"/>
                </a:prstClr>
              </a:solidFill>
            </a:endParaRPr>
          </a:p>
        </p:txBody>
      </p:sp>
      <p:sp>
        <p:nvSpPr>
          <p:cNvPr id="6" name="1 Título"/>
          <p:cNvSpPr txBox="1">
            <a:spLocks/>
          </p:cNvSpPr>
          <p:nvPr/>
        </p:nvSpPr>
        <p:spPr>
          <a:xfrm>
            <a:off x="386224" y="1268760"/>
            <a:ext cx="8229600" cy="5184576"/>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just"/>
            <a:r>
              <a:rPr lang="es-CL" sz="1600" b="1" dirty="0" smtClean="0">
                <a:solidFill>
                  <a:prstClr val="black"/>
                </a:solidFill>
                <a:ea typeface="Verdana" pitchFamily="34" charset="0"/>
                <a:cs typeface="Verdana" pitchFamily="34" charset="0"/>
              </a:rPr>
              <a:t>Principales hallazgos</a:t>
            </a:r>
          </a:p>
          <a:p>
            <a:pPr algn="just"/>
            <a:endParaRPr lang="es-CL" sz="1600" b="1" dirty="0" smtClean="0">
              <a:solidFill>
                <a:prstClr val="black"/>
              </a:solidFill>
              <a:ea typeface="Verdana" pitchFamily="34" charset="0"/>
              <a:cs typeface="Verdana" pitchFamily="34" charset="0"/>
            </a:endParaRPr>
          </a:p>
          <a:p>
            <a:pPr marL="342900" indent="-342900" algn="just">
              <a:buFont typeface="+mj-lt"/>
              <a:buAutoNum type="arabicPeriod"/>
            </a:pPr>
            <a:r>
              <a:rPr lang="es-CL" sz="1600" dirty="0" smtClean="0">
                <a:solidFill>
                  <a:prstClr val="black"/>
                </a:solidFill>
              </a:rPr>
              <a:t>La Ejecución del Ministerio, del </a:t>
            </a:r>
            <a:r>
              <a:rPr lang="es-CL" sz="1600" dirty="0">
                <a:solidFill>
                  <a:prstClr val="black"/>
                </a:solidFill>
              </a:rPr>
              <a:t>mes de diciembre </a:t>
            </a:r>
            <a:r>
              <a:rPr lang="es-CL" sz="1600" dirty="0" smtClean="0">
                <a:solidFill>
                  <a:prstClr val="black"/>
                </a:solidFill>
              </a:rPr>
              <a:t>ascendió </a:t>
            </a:r>
            <a:r>
              <a:rPr lang="es-CL" sz="1600" b="1" dirty="0" smtClean="0">
                <a:solidFill>
                  <a:prstClr val="black"/>
                </a:solidFill>
              </a:rPr>
              <a:t>a $336,116 millones</a:t>
            </a:r>
            <a:r>
              <a:rPr lang="es-CL" sz="1600" dirty="0" smtClean="0">
                <a:solidFill>
                  <a:prstClr val="black"/>
                </a:solidFill>
              </a:rPr>
              <a:t>, es decir, un 15% respecto de la ley inicial.</a:t>
            </a:r>
          </a:p>
          <a:p>
            <a:pPr marL="342900" indent="-342900" algn="just">
              <a:buFont typeface="+mj-lt"/>
              <a:buAutoNum type="arabicPeriod"/>
            </a:pPr>
            <a:endParaRPr lang="es-CL" sz="1600" dirty="0">
              <a:solidFill>
                <a:prstClr val="black"/>
              </a:solidFill>
            </a:endParaRPr>
          </a:p>
          <a:p>
            <a:pPr marL="342900" indent="-342900" algn="just">
              <a:buFont typeface="+mj-lt"/>
              <a:buAutoNum type="arabicPeriod"/>
            </a:pPr>
            <a:r>
              <a:rPr lang="es-CL" sz="1600" dirty="0" smtClean="0">
                <a:solidFill>
                  <a:prstClr val="black"/>
                </a:solidFill>
              </a:rPr>
              <a:t>Con ello, la ejecución acumulada ascendió a </a:t>
            </a:r>
            <a:r>
              <a:rPr lang="es-CL" sz="1600" b="1" dirty="0">
                <a:solidFill>
                  <a:prstClr val="black"/>
                </a:solidFill>
              </a:rPr>
              <a:t>$</a:t>
            </a:r>
            <a:r>
              <a:rPr lang="es-CL" sz="1600" b="1" dirty="0" smtClean="0">
                <a:solidFill>
                  <a:prstClr val="black"/>
                </a:solidFill>
              </a:rPr>
              <a:t>2.515.011 millones, equivalente a un 99,9%</a:t>
            </a:r>
            <a:r>
              <a:rPr lang="es-CL" sz="1600" dirty="0" smtClean="0">
                <a:solidFill>
                  <a:prstClr val="black"/>
                </a:solidFill>
              </a:rPr>
              <a:t> del presupuesto vigente, pero un </a:t>
            </a:r>
            <a:r>
              <a:rPr lang="es-CL" sz="1600" b="1" dirty="0" smtClean="0">
                <a:solidFill>
                  <a:prstClr val="black"/>
                </a:solidFill>
              </a:rPr>
              <a:t>109% de la ley aprobada</a:t>
            </a:r>
            <a:r>
              <a:rPr lang="es-CL" sz="1600" dirty="0" smtClean="0">
                <a:solidFill>
                  <a:prstClr val="black"/>
                </a:solidFill>
              </a:rPr>
              <a:t>. </a:t>
            </a:r>
          </a:p>
          <a:p>
            <a:pPr marL="342900" indent="-342900" algn="just">
              <a:buFont typeface="+mj-lt"/>
              <a:buAutoNum type="arabicPeriod"/>
            </a:pPr>
            <a:endParaRPr lang="es-CL" sz="1600" dirty="0" smtClean="0">
              <a:solidFill>
                <a:prstClr val="black"/>
              </a:solidFill>
            </a:endParaRPr>
          </a:p>
          <a:p>
            <a:pPr marL="342900" indent="-342900" algn="just">
              <a:buFont typeface="+mj-lt"/>
              <a:buAutoNum type="arabicPeriod"/>
            </a:pPr>
            <a:r>
              <a:rPr lang="es-MX" sz="1600" dirty="0" smtClean="0">
                <a:solidFill>
                  <a:prstClr val="black"/>
                </a:solidFill>
              </a:rPr>
              <a:t>De esta forma, la ley de presupuestos 2016 para la Partida 12 se sobre-ejecutó en $209.992 millones, un 9% por sobre lo aprobado inicialmente. Sin embargo, cabe destacar que la ejecución así calculada incluye la deuda flotante, proveniente de operaciones de años anteriores. Excluyendo estas operaciones de años anteriores, la sobre ejecución alcanzaría a un $31.285 millones, equivalentes a un 1,4% de sobre-ejecución.</a:t>
            </a:r>
          </a:p>
          <a:p>
            <a:pPr marL="342900" indent="-342900" algn="just">
              <a:buFont typeface="+mj-lt"/>
              <a:buAutoNum type="arabicPeriod"/>
            </a:pPr>
            <a:endParaRPr lang="es-CL" sz="1600" dirty="0">
              <a:solidFill>
                <a:prstClr val="black"/>
              </a:solidFill>
            </a:endParaRPr>
          </a:p>
          <a:p>
            <a:pPr marL="342900" indent="-342900" algn="just">
              <a:buFont typeface="+mj-lt"/>
              <a:buAutoNum type="arabicPeriod"/>
            </a:pPr>
            <a:r>
              <a:rPr lang="es-CL" sz="1600" dirty="0" smtClean="0">
                <a:solidFill>
                  <a:prstClr val="black"/>
                </a:solidFill>
              </a:rPr>
              <a:t>Las Iniciativas de Inversión, que concentran el 66% de los recursos ministeriales, ejecutaron 1.540.525 millones.</a:t>
            </a:r>
          </a:p>
          <a:p>
            <a:pPr marL="342900" indent="-342900" algn="just">
              <a:buFont typeface="+mj-lt"/>
              <a:buAutoNum type="arabicPeriod"/>
            </a:pPr>
            <a:endParaRPr lang="es-CL" sz="1600" dirty="0" smtClean="0">
              <a:solidFill>
                <a:prstClr val="black"/>
              </a:solidFill>
            </a:endParaRPr>
          </a:p>
          <a:p>
            <a:pPr marL="342900" indent="-342900" algn="just">
              <a:buFont typeface="+mj-lt"/>
              <a:buAutoNum type="arabicPeriod"/>
            </a:pPr>
            <a:r>
              <a:rPr lang="es-CL" sz="1600" dirty="0" smtClean="0">
                <a:solidFill>
                  <a:prstClr val="black"/>
                </a:solidFill>
              </a:rPr>
              <a:t>El presupuesto del subtítulo </a:t>
            </a:r>
            <a:r>
              <a:rPr lang="es-CL" sz="1600" b="1" dirty="0" smtClean="0">
                <a:solidFill>
                  <a:prstClr val="black"/>
                </a:solidFill>
              </a:rPr>
              <a:t>Servicio de la Deuda </a:t>
            </a:r>
            <a:r>
              <a:rPr lang="es-CL" sz="1600" dirty="0" smtClean="0">
                <a:solidFill>
                  <a:prstClr val="black"/>
                </a:solidFill>
              </a:rPr>
              <a:t>se incrementó en $178.384 millones, y corresponde fundamentalmente a deuda flotante proveniente de operaciones de años anteriores.</a:t>
            </a:r>
          </a:p>
        </p:txBody>
      </p:sp>
    </p:spTree>
    <p:extLst>
      <p:ext uri="{BB962C8B-B14F-4D97-AF65-F5344CB8AC3E}">
        <p14:creationId xmlns:p14="http://schemas.microsoft.com/office/powerpoint/2010/main" val="18926320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14338" y="548680"/>
            <a:ext cx="8210798"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a:solidFill>
                  <a:schemeClr val="tx1"/>
                </a:solidFill>
                <a:ea typeface="Verdana" pitchFamily="34" charset="0"/>
                <a:cs typeface="Verdana" pitchFamily="34" charset="0"/>
              </a:rPr>
              <a:t>Ejecución Presupuestaria </a:t>
            </a:r>
            <a:r>
              <a:rPr lang="es-CL" sz="1800" b="1" dirty="0" smtClean="0">
                <a:solidFill>
                  <a:schemeClr val="tx1"/>
                </a:solidFill>
                <a:ea typeface="Verdana" pitchFamily="34" charset="0"/>
                <a:cs typeface="Verdana" pitchFamily="34" charset="0"/>
              </a:rPr>
              <a:t>de Gastos Acumulada al Mes de Diciembre de </a:t>
            </a:r>
            <a:r>
              <a:rPr lang="es-CL" sz="1800" b="1" dirty="0">
                <a:solidFill>
                  <a:schemeClr val="tx1"/>
                </a:solidFill>
                <a:ea typeface="Verdana" pitchFamily="34" charset="0"/>
                <a:cs typeface="Verdana" pitchFamily="34" charset="0"/>
              </a:rPr>
              <a:t>2016 </a:t>
            </a:r>
            <a:br>
              <a:rPr lang="es-CL" sz="1800" b="1" dirty="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12 Ministerio de Obras Públicas</a:t>
            </a:r>
            <a:endParaRPr lang="es-CL" sz="1800" b="1" dirty="0">
              <a:solidFill>
                <a:schemeClr val="tx1"/>
              </a:solidFill>
              <a:ea typeface="Verdana" pitchFamily="34" charset="0"/>
              <a:cs typeface="Verdana" pitchFamily="34" charset="0"/>
            </a:endParaRPr>
          </a:p>
        </p:txBody>
      </p:sp>
      <p:sp>
        <p:nvSpPr>
          <p:cNvPr id="4" name="3 Marcador de pie de página"/>
          <p:cNvSpPr>
            <a:spLocks noGrp="1"/>
          </p:cNvSpPr>
          <p:nvPr>
            <p:ph type="ftr" sz="quarter" idx="11"/>
          </p:nvPr>
        </p:nvSpPr>
        <p:spPr>
          <a:xfrm>
            <a:off x="618617" y="5373216"/>
            <a:ext cx="7758063" cy="365125"/>
          </a:xfrm>
        </p:spPr>
        <p:txBody>
          <a:bodyPr/>
          <a:lstStyle/>
          <a:p>
            <a:r>
              <a:rPr lang="es-CL" sz="1050" b="1" dirty="0">
                <a:solidFill>
                  <a:prstClr val="black"/>
                </a:solidFill>
              </a:rPr>
              <a:t>Fuente</a:t>
            </a:r>
            <a:r>
              <a:rPr lang="es-CL" sz="1050" dirty="0">
                <a:solidFill>
                  <a:prstClr val="black"/>
                </a:solidFill>
              </a:rPr>
              <a:t>: Elaboración propia en base  a Informes de </a:t>
            </a:r>
            <a:r>
              <a:rPr lang="es-CL" sz="1050" dirty="0" smtClean="0">
                <a:solidFill>
                  <a:prstClr val="black"/>
                </a:solidFill>
              </a:rPr>
              <a:t>ejecución presupuestaria </a:t>
            </a:r>
            <a:r>
              <a:rPr lang="es-CL" sz="1050" dirty="0">
                <a:solidFill>
                  <a:prstClr val="black"/>
                </a:solidFill>
              </a:rPr>
              <a:t>mensual de DIPRES</a:t>
            </a: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solidFill>
                  <a:prstClr val="black">
                    <a:tint val="75000"/>
                  </a:prstClr>
                </a:solidFill>
              </a:rPr>
              <a:pPr/>
              <a:t>3</a:t>
            </a:fld>
            <a:endParaRPr lang="es-CL">
              <a:solidFill>
                <a:prstClr val="black">
                  <a:tint val="75000"/>
                </a:prstClr>
              </a:solidFill>
            </a:endParaRPr>
          </a:p>
        </p:txBody>
      </p:sp>
      <p:sp>
        <p:nvSpPr>
          <p:cNvPr id="6" name="1 Título"/>
          <p:cNvSpPr txBox="1">
            <a:spLocks/>
          </p:cNvSpPr>
          <p:nvPr/>
        </p:nvSpPr>
        <p:spPr>
          <a:xfrm>
            <a:off x="750889" y="1533500"/>
            <a:ext cx="749352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600" b="1" dirty="0" smtClean="0">
                <a:solidFill>
                  <a:prstClr val="black"/>
                </a:solidFill>
                <a:ea typeface="Verdana" pitchFamily="34" charset="0"/>
                <a:cs typeface="Verdana" pitchFamily="34" charset="0"/>
              </a:rPr>
              <a:t>en miles de pesos de </a:t>
            </a:r>
            <a:r>
              <a:rPr lang="es-CL" sz="1600" b="1" dirty="0">
                <a:solidFill>
                  <a:prstClr val="black"/>
                </a:solidFill>
                <a:ea typeface="Verdana" pitchFamily="34" charset="0"/>
                <a:cs typeface="Verdana" pitchFamily="34" charset="0"/>
              </a:rPr>
              <a:t>2016</a:t>
            </a:r>
          </a:p>
        </p:txBody>
      </p:sp>
      <p:graphicFrame>
        <p:nvGraphicFramePr>
          <p:cNvPr id="3" name="2 Tabla"/>
          <p:cNvGraphicFramePr>
            <a:graphicFrameLocks noGrp="1"/>
          </p:cNvGraphicFramePr>
          <p:nvPr/>
        </p:nvGraphicFramePr>
        <p:xfrm>
          <a:off x="603250" y="2377281"/>
          <a:ext cx="7937499" cy="2971800"/>
        </p:xfrm>
        <a:graphic>
          <a:graphicData uri="http://schemas.openxmlformats.org/drawingml/2006/table">
            <a:tbl>
              <a:tblPr/>
              <a:tblGrid>
                <a:gridCol w="780642"/>
                <a:gridCol w="2260367"/>
                <a:gridCol w="780642"/>
                <a:gridCol w="850550"/>
                <a:gridCol w="850550"/>
                <a:gridCol w="757339"/>
                <a:gridCol w="827248"/>
                <a:gridCol w="830161"/>
              </a:tblGrid>
              <a:tr h="190500">
                <a:tc rowSpan="2" gridSpan="2">
                  <a:txBody>
                    <a:bodyPr/>
                    <a:lstStyle/>
                    <a:p>
                      <a:pPr algn="ctr" fontAlgn="ctr"/>
                      <a:r>
                        <a:rPr lang="es-CL" sz="900" b="1" i="0" u="none" strike="noStrike">
                          <a:solidFill>
                            <a:srgbClr val="FFFFFF"/>
                          </a:solidFill>
                          <a:effectLst/>
                          <a:latin typeface="Calibri"/>
                        </a:rPr>
                        <a:t>Subtítulo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rowSpan="2" hMerge="1">
                  <a:txBody>
                    <a:bodyPr/>
                    <a:lstStyle/>
                    <a:p>
                      <a:endParaRPr lang="es-CL"/>
                    </a:p>
                  </a:txBody>
                  <a:tcPr/>
                </a:tc>
                <a:tc gridSpan="3">
                  <a:txBody>
                    <a:bodyPr/>
                    <a:lstStyle/>
                    <a:p>
                      <a:pPr algn="ctr" fontAlgn="ctr"/>
                      <a:r>
                        <a:rPr lang="es-CL" sz="900" b="1" i="0" u="none" strike="noStrike">
                          <a:solidFill>
                            <a:srgbClr val="FFFFFF"/>
                          </a:solidFill>
                          <a:effectLst/>
                          <a:latin typeface="Calibri"/>
                        </a:rPr>
                        <a:t>Presupuesto 2016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900" b="1" i="0" u="none" strike="noStrike">
                          <a:solidFill>
                            <a:srgbClr val="FFFFFF"/>
                          </a:solidFill>
                          <a:effectLst/>
                          <a:latin typeface="Calibri"/>
                        </a:rPr>
                        <a:t>Ejecución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r>
              <a:tr h="304800">
                <a:tc gridSpan="2" vMerge="1">
                  <a:txBody>
                    <a:bodyPr/>
                    <a:lstStyle/>
                    <a:p>
                      <a:endParaRPr lang="es-CL"/>
                    </a:p>
                  </a:txBody>
                  <a:tcPr/>
                </a:tc>
                <a:tc hMerge="1" vMerge="1">
                  <a:txBody>
                    <a:bodyPr/>
                    <a:lstStyle/>
                    <a:p>
                      <a:endParaRPr lang="es-CL"/>
                    </a:p>
                  </a:txBody>
                  <a:tcPr/>
                </a:tc>
                <a:tc>
                  <a:txBody>
                    <a:bodyPr/>
                    <a:lstStyle/>
                    <a:p>
                      <a:pPr algn="ctr" fontAlgn="ctr"/>
                      <a:r>
                        <a:rPr lang="es-CL" sz="900" b="1" i="0" u="none" strike="noStrike">
                          <a:solidFill>
                            <a:srgbClr val="FFFFFF"/>
                          </a:solidFill>
                          <a:effectLst/>
                          <a:latin typeface="Calibri"/>
                        </a:rPr>
                        <a:t>Ley 2016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Vigente</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Variación</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Ejecución Acumulada</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Ley 2016</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Ppto. Vigente</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r>
              <a:tr h="190500">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2.305.019.907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2.517.149.047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212.129.140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2.515.011.410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109,1%</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21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GASTOS EN PERSONAL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186.760.545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198.538.574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11.778.029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198.404.689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106,2%</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99,9%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22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BIENES Y SERVICIOS DE CONSUMO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23.167.354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22.456.776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-710.578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22.334.069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96,4%</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99,5%</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23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PRESTACIONES DE SEGURIDAD SOCIAL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1.206.758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670.409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-536.349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630.393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52,2%</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94,0%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24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TRANSFERENCIAS CORRIENTES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1.040.302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1.479.915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439.613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1.257.731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120,9%</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85,0%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25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INTEGROS AL FISCO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13.183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13.183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6.970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52,9%</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52,9%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26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OTROS GASTOS CORRIENTES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127.491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127.491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127.488</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29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ADQUISICIÓN DE ACTIVOS NO FINANCIEROS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10.675.281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10.659.507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-15.774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10.467.611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98,1%</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98,2%</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31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INICIATIVAS DE INVERSIÓN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1.535.458.815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1.543.592.665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8.133.850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1.540.525.002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100,3%</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99,8%</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32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PRÉSTAMOS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-3.946.864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433.136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4.380.000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2.437.508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-61,8%</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562,8%</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33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TRANSFERENCIAS DE CAPITAL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549.780.725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560.115.383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10.334.658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560.113.767</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101,9%</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34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SERVICIO DE LA DEUDA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648.808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178.847.008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178.198.200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178.706.182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27543,8%</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99,9%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35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SALDO FINAL DE CAJA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215.000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215.000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dirty="0">
                          <a:solidFill>
                            <a:srgbClr val="000000"/>
                          </a:solidFill>
                          <a:effectLst/>
                          <a:latin typeface="Calibri"/>
                        </a:rPr>
                        <a:t>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bl>
          </a:graphicData>
        </a:graphic>
      </p:graphicFrame>
    </p:spTree>
    <p:extLst>
      <p:ext uri="{BB962C8B-B14F-4D97-AF65-F5344CB8AC3E}">
        <p14:creationId xmlns:p14="http://schemas.microsoft.com/office/powerpoint/2010/main" val="34839989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14337" y="488467"/>
            <a:ext cx="8210799"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a:solidFill>
                  <a:schemeClr val="tx1"/>
                </a:solidFill>
                <a:latin typeface="+mn-lt"/>
                <a:ea typeface="Verdana" pitchFamily="34" charset="0"/>
                <a:cs typeface="Verdana" pitchFamily="34" charset="0"/>
              </a:rPr>
              <a:t>Ejecución </a:t>
            </a:r>
            <a:r>
              <a:rPr lang="es-CL" sz="1800" b="1" dirty="0" smtClean="0">
                <a:solidFill>
                  <a:schemeClr val="tx1"/>
                </a:solidFill>
                <a:latin typeface="+mn-lt"/>
                <a:ea typeface="Verdana" pitchFamily="34" charset="0"/>
                <a:cs typeface="Verdana" pitchFamily="34" charset="0"/>
              </a:rPr>
              <a:t>Presupuestaria </a:t>
            </a:r>
            <a:r>
              <a:rPr lang="es-CL" sz="1800" b="1" dirty="0">
                <a:solidFill>
                  <a:schemeClr val="tx1"/>
                </a:solidFill>
                <a:ea typeface="Verdana" pitchFamily="34" charset="0"/>
                <a:cs typeface="Verdana" pitchFamily="34" charset="0"/>
              </a:rPr>
              <a:t>de </a:t>
            </a:r>
            <a:r>
              <a:rPr lang="es-CL" sz="1800" b="1" dirty="0" smtClean="0">
                <a:solidFill>
                  <a:schemeClr val="tx1"/>
                </a:solidFill>
                <a:ea typeface="Verdana" pitchFamily="34" charset="0"/>
                <a:cs typeface="Verdana" pitchFamily="34" charset="0"/>
              </a:rPr>
              <a:t>Gastos</a:t>
            </a:r>
            <a:r>
              <a:rPr lang="es-CL" sz="1800" b="1" dirty="0" smtClean="0">
                <a:solidFill>
                  <a:schemeClr val="tx1"/>
                </a:solidFill>
                <a:latin typeface="+mn-lt"/>
                <a:ea typeface="Verdana" pitchFamily="34" charset="0"/>
                <a:cs typeface="Verdana" pitchFamily="34" charset="0"/>
              </a:rPr>
              <a:t> Acumulada al Mes de Diciembre de </a:t>
            </a:r>
            <a:r>
              <a:rPr lang="es-CL" sz="1800" b="1" dirty="0">
                <a:solidFill>
                  <a:schemeClr val="tx1"/>
                </a:solidFill>
                <a:latin typeface="+mn-lt"/>
                <a:ea typeface="Verdana" pitchFamily="34" charset="0"/>
                <a:cs typeface="Verdana" pitchFamily="34" charset="0"/>
              </a:rPr>
              <a:t>2016 </a:t>
            </a:r>
            <a:br>
              <a:rPr lang="es-CL" sz="1800" b="1" dirty="0">
                <a:solidFill>
                  <a:schemeClr val="tx1"/>
                </a:solidFill>
                <a:latin typeface="+mn-lt"/>
                <a:ea typeface="Verdana" pitchFamily="34" charset="0"/>
                <a:cs typeface="Verdana" pitchFamily="34" charset="0"/>
              </a:rPr>
            </a:br>
            <a:r>
              <a:rPr lang="es-CL" sz="1800" b="1" dirty="0" smtClean="0">
                <a:solidFill>
                  <a:schemeClr val="tx1"/>
                </a:solidFill>
                <a:latin typeface="+mn-lt"/>
                <a:ea typeface="Verdana" pitchFamily="34" charset="0"/>
                <a:cs typeface="Verdana" pitchFamily="34" charset="0"/>
              </a:rPr>
              <a:t>Partida 12, Resumen </a:t>
            </a:r>
            <a:r>
              <a:rPr lang="es-CL" sz="1800" b="1" dirty="0">
                <a:solidFill>
                  <a:schemeClr val="tx1"/>
                </a:solidFill>
                <a:latin typeface="+mn-lt"/>
                <a:ea typeface="Verdana" pitchFamily="34" charset="0"/>
                <a:cs typeface="Verdana" pitchFamily="34" charset="0"/>
              </a:rPr>
              <a:t>por </a:t>
            </a:r>
            <a:r>
              <a:rPr lang="es-CL" sz="1800" b="1" dirty="0" smtClean="0">
                <a:solidFill>
                  <a:schemeClr val="tx1"/>
                </a:solidFill>
                <a:latin typeface="+mn-lt"/>
                <a:ea typeface="Verdana" pitchFamily="34" charset="0"/>
                <a:cs typeface="Verdana" pitchFamily="34" charset="0"/>
              </a:rPr>
              <a:t>Capítulos</a:t>
            </a:r>
            <a:endParaRPr lang="es-CL" sz="1800" b="1" dirty="0">
              <a:solidFill>
                <a:schemeClr val="tx1"/>
              </a:solidFill>
              <a:latin typeface="+mn-lt"/>
              <a:ea typeface="Verdana" pitchFamily="34" charset="0"/>
              <a:cs typeface="Verdana" pitchFamily="34" charset="0"/>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4</a:t>
            </a:fld>
            <a:endParaRPr lang="es-CL" dirty="0">
              <a:solidFill>
                <a:prstClr val="black">
                  <a:tint val="75000"/>
                </a:prstClr>
              </a:solidFill>
            </a:endParaRPr>
          </a:p>
        </p:txBody>
      </p:sp>
      <p:sp>
        <p:nvSpPr>
          <p:cNvPr id="8" name="3 Marcador de pie de página"/>
          <p:cNvSpPr txBox="1">
            <a:spLocks/>
          </p:cNvSpPr>
          <p:nvPr/>
        </p:nvSpPr>
        <p:spPr>
          <a:xfrm>
            <a:off x="828750" y="5627786"/>
            <a:ext cx="7521792" cy="365125"/>
          </a:xfrm>
          <a:prstGeom prst="rect">
            <a:avLst/>
          </a:prstGeom>
        </p:spPr>
        <p:txBody>
          <a:bodyPr/>
          <a:ls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CL" sz="1050" b="1" dirty="0">
                <a:solidFill>
                  <a:prstClr val="black"/>
                </a:solidFill>
              </a:rPr>
              <a:t>Fuente</a:t>
            </a:r>
            <a:r>
              <a:rPr lang="es-CL" sz="1050" dirty="0">
                <a:solidFill>
                  <a:prstClr val="black"/>
                </a:solidFill>
              </a:rPr>
              <a:t>: Elaboración propia en base  a </a:t>
            </a:r>
            <a:r>
              <a:rPr lang="es-CL" sz="1050" dirty="0" smtClean="0">
                <a:solidFill>
                  <a:prstClr val="black"/>
                </a:solidFill>
              </a:rPr>
              <a:t>informes </a:t>
            </a:r>
            <a:r>
              <a:rPr lang="es-CL" sz="1050" dirty="0">
                <a:solidFill>
                  <a:prstClr val="black"/>
                </a:solidFill>
              </a:rPr>
              <a:t>de </a:t>
            </a:r>
            <a:r>
              <a:rPr lang="es-CL" sz="1050" dirty="0" smtClean="0">
                <a:solidFill>
                  <a:prstClr val="black"/>
                </a:solidFill>
              </a:rPr>
              <a:t>ejecución presupuestaria </a:t>
            </a:r>
            <a:r>
              <a:rPr lang="es-CL" sz="1050" dirty="0">
                <a:solidFill>
                  <a:prstClr val="black"/>
                </a:solidFill>
              </a:rPr>
              <a:t>mensual de DIPRES</a:t>
            </a:r>
          </a:p>
        </p:txBody>
      </p:sp>
      <p:sp>
        <p:nvSpPr>
          <p:cNvPr id="6" name="1 Título"/>
          <p:cNvSpPr txBox="1">
            <a:spLocks/>
          </p:cNvSpPr>
          <p:nvPr/>
        </p:nvSpPr>
        <p:spPr>
          <a:xfrm>
            <a:off x="795338" y="1581758"/>
            <a:ext cx="7543582" cy="335073"/>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600" b="1" dirty="0" smtClean="0">
                <a:solidFill>
                  <a:prstClr val="black"/>
                </a:solidFill>
                <a:ea typeface="Verdana" pitchFamily="34" charset="0"/>
                <a:cs typeface="Verdana" pitchFamily="34" charset="0"/>
              </a:rPr>
              <a:t>en miles de pesos de </a:t>
            </a:r>
            <a:r>
              <a:rPr lang="es-CL" sz="1600" b="1" dirty="0">
                <a:solidFill>
                  <a:prstClr val="black"/>
                </a:solidFill>
                <a:ea typeface="Verdana" pitchFamily="34" charset="0"/>
                <a:cs typeface="Verdana" pitchFamily="34" charset="0"/>
              </a:rPr>
              <a:t>2016</a:t>
            </a:r>
          </a:p>
        </p:txBody>
      </p:sp>
      <p:graphicFrame>
        <p:nvGraphicFramePr>
          <p:cNvPr id="4" name="3 Tabla"/>
          <p:cNvGraphicFramePr>
            <a:graphicFrameLocks noGrp="1"/>
          </p:cNvGraphicFramePr>
          <p:nvPr/>
        </p:nvGraphicFramePr>
        <p:xfrm>
          <a:off x="793749" y="2204244"/>
          <a:ext cx="7556501" cy="3317875"/>
        </p:xfrm>
        <a:graphic>
          <a:graphicData uri="http://schemas.openxmlformats.org/drawingml/2006/table">
            <a:tbl>
              <a:tblPr/>
              <a:tblGrid>
                <a:gridCol w="409403"/>
                <a:gridCol w="291977"/>
                <a:gridCol w="2069231"/>
                <a:gridCol w="888627"/>
                <a:gridCol w="787069"/>
                <a:gridCol w="774375"/>
                <a:gridCol w="787069"/>
                <a:gridCol w="774375"/>
                <a:gridCol w="774375"/>
              </a:tblGrid>
              <a:tr h="190500">
                <a:tc>
                  <a:txBody>
                    <a:bodyPr/>
                    <a:lstStyle/>
                    <a:p>
                      <a:pPr algn="l" fontAlgn="ctr"/>
                      <a:r>
                        <a:rPr lang="es-CL" sz="900" b="1" i="0" u="none" strike="noStrike">
                          <a:solidFill>
                            <a:srgbClr val="FFFFFF"/>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900" b="1" i="0" u="none" strike="noStrike">
                          <a:solidFill>
                            <a:srgbClr val="FFFFFF"/>
                          </a:solidFill>
                          <a:effectLst/>
                          <a:latin typeface="Calibri"/>
                        </a:rPr>
                        <a:t>Presupuesto 2016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900" b="1" i="0" u="none" strike="noStrike">
                          <a:solidFill>
                            <a:srgbClr val="FFFFFF"/>
                          </a:solidFill>
                          <a:effectLst/>
                          <a:latin typeface="Calibri"/>
                        </a:rPr>
                        <a:t>Ejecución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r>
              <a:tr h="304800">
                <a:tc>
                  <a:txBody>
                    <a:bodyPr/>
                    <a:lstStyle/>
                    <a:p>
                      <a:pPr algn="ctr" fontAlgn="ctr"/>
                      <a:r>
                        <a:rPr lang="es-CL" sz="900" b="1" i="0" u="none" strike="noStrike">
                          <a:solidFill>
                            <a:srgbClr val="FFFFFF"/>
                          </a:solidFill>
                          <a:effectLst/>
                          <a:latin typeface="Calibri"/>
                        </a:rPr>
                        <a:t>Cap.</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Prog.</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Programa Presupuestario</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Ley 2016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Vigente</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Variación</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Ejecución Acumulada</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Ley 2016</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Ppto. Vigente</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r>
              <a:tr h="183515">
                <a:tc>
                  <a:txBody>
                    <a:bodyPr/>
                    <a:lstStyle/>
                    <a:p>
                      <a:pPr algn="ctr" fontAlgn="ctr"/>
                      <a:r>
                        <a:rPr lang="es-CL" sz="900" b="1" i="0" u="none" strike="noStrike">
                          <a:solidFill>
                            <a:srgbClr val="000000"/>
                          </a:solidFill>
                          <a:effectLst/>
                          <a:latin typeface="Calibri"/>
                        </a:rPr>
                        <a:t>01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gridSpan="2">
                  <a:txBody>
                    <a:bodyPr/>
                    <a:lstStyle/>
                    <a:p>
                      <a:pPr algn="l" fontAlgn="ctr"/>
                      <a:r>
                        <a:rPr lang="es-CL" sz="900" b="1" i="0" u="none" strike="noStrike">
                          <a:solidFill>
                            <a:srgbClr val="000000"/>
                          </a:solidFill>
                          <a:effectLst/>
                          <a:latin typeface="Calibri"/>
                        </a:rPr>
                        <a:t>SECRETARIA Y ADM. GRAL.</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hMerge="1">
                  <a:txBody>
                    <a:bodyPr/>
                    <a:lstStyle/>
                    <a:p>
                      <a:endParaRPr lang="es-CL"/>
                    </a:p>
                  </a:txBody>
                  <a:tcPr/>
                </a:tc>
                <a:tc>
                  <a:txBody>
                    <a:bodyPr/>
                    <a:lstStyle/>
                    <a:p>
                      <a:pPr algn="r" fontAlgn="ctr"/>
                      <a:r>
                        <a:rPr lang="es-CL" sz="900" b="1" i="0" u="none" strike="noStrike">
                          <a:solidFill>
                            <a:srgbClr val="FFFFFF"/>
                          </a:solidFill>
                          <a:effectLst/>
                          <a:latin typeface="Calibri"/>
                        </a:rPr>
                        <a:t>20.218.755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22.407.033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2.188.278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22.384.796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110,7%</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02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gridSpan="2">
                  <a:txBody>
                    <a:bodyPr/>
                    <a:lstStyle/>
                    <a:p>
                      <a:pPr algn="l" fontAlgn="ctr"/>
                      <a:r>
                        <a:rPr lang="es-CL" sz="900" b="1" i="0" u="none" strike="noStrike">
                          <a:solidFill>
                            <a:srgbClr val="000000"/>
                          </a:solidFill>
                          <a:effectLst/>
                          <a:latin typeface="Calibri"/>
                        </a:rPr>
                        <a:t>DIR. OBRAS PÚBLICAS</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hMerge="1">
                  <a:txBody>
                    <a:bodyPr/>
                    <a:lstStyle/>
                    <a:p>
                      <a:endParaRPr lang="es-CL"/>
                    </a:p>
                  </a:txBody>
                  <a:tcPr/>
                </a:tc>
                <a:tc>
                  <a:txBody>
                    <a:bodyPr/>
                    <a:lstStyle/>
                    <a:p>
                      <a:pPr algn="r" fontAlgn="ctr"/>
                      <a:r>
                        <a:rPr lang="es-CL" sz="900" b="1" i="0" u="none" strike="noStrike">
                          <a:solidFill>
                            <a:srgbClr val="FFFFFF"/>
                          </a:solidFill>
                          <a:effectLst/>
                          <a:latin typeface="Calibri"/>
                        </a:rPr>
                        <a:t>2.252.282.609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2.460.450.224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208.167.615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2.458.712.113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109,2%</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01</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ADM. Y EJEC. OBRAS PUBLICAS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15.893.395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17.130.503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1.237.108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17.118.930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107,7%</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99,9%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02</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 ARQUITECTURA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35.726.266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28.028.233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-7.698.033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27.644.849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77,4%</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98,6%</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1"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03</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OBRAS HIDRAULICAS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142.874.639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163.099.732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20.225.093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162.843.660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114,0%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99,8%</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1"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04</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 VIALIDAD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1.032.930.708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1.157.247.602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124.316.894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1.157.683.769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112,1%</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06</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OBRAS PORTUARIAS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79.648.159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86.325.371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6.677.212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86.048.944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108,0%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99,7%</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07</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AEROPUERTOS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49.689.525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52.698.846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3.009.321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52.477.258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105,6%</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99,6%</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08</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CONCESIONES</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505.997.552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517.727.743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11.730.191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517.046.242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102,2%</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99,9%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11</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 PLANEAMIENTO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315.920.307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346.450.048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30.529.741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346.423.600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109,7%</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12</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AGUA POTABLE RURAL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73.602.058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91.742.146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18.140.088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91.424.861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124,2%</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99,7%</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3515">
                <a:tc>
                  <a:txBody>
                    <a:bodyPr/>
                    <a:lstStyle/>
                    <a:p>
                      <a:pPr algn="ctr" fontAlgn="ctr"/>
                      <a:r>
                        <a:rPr lang="es-CL" sz="900" b="1" i="0" u="none" strike="noStrike">
                          <a:solidFill>
                            <a:srgbClr val="000000"/>
                          </a:solidFill>
                          <a:effectLst/>
                          <a:latin typeface="Calibri"/>
                        </a:rPr>
                        <a:t>04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gridSpan="2">
                  <a:txBody>
                    <a:bodyPr/>
                    <a:lstStyle/>
                    <a:p>
                      <a:pPr algn="l" fontAlgn="ctr"/>
                      <a:r>
                        <a:rPr lang="es-CL" sz="900" b="1" i="0" u="none" strike="noStrike">
                          <a:solidFill>
                            <a:srgbClr val="000000"/>
                          </a:solidFill>
                          <a:effectLst/>
                          <a:latin typeface="Calibri"/>
                        </a:rPr>
                        <a:t>DIRECCION GENERAL DE AGUAS</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hMerge="1">
                  <a:txBody>
                    <a:bodyPr/>
                    <a:lstStyle/>
                    <a:p>
                      <a:endParaRPr lang="es-CL"/>
                    </a:p>
                  </a:txBody>
                  <a:tcPr/>
                </a:tc>
                <a:tc>
                  <a:txBody>
                    <a:bodyPr/>
                    <a:lstStyle/>
                    <a:p>
                      <a:pPr algn="r" fontAlgn="ctr"/>
                      <a:r>
                        <a:rPr lang="es-CL" sz="900" b="1" i="0" u="none" strike="noStrike">
                          <a:solidFill>
                            <a:srgbClr val="FFFFFF"/>
                          </a:solidFill>
                          <a:effectLst/>
                          <a:latin typeface="Calibri"/>
                        </a:rPr>
                        <a:t>19.685.361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20.291.503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606.142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20.208.471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102,7%</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99,6%</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3515">
                <a:tc>
                  <a:txBody>
                    <a:bodyPr/>
                    <a:lstStyle/>
                    <a:p>
                      <a:pPr algn="ctr" fontAlgn="ctr"/>
                      <a:r>
                        <a:rPr lang="es-CL" sz="900" b="1" i="0" u="none" strike="noStrike">
                          <a:solidFill>
                            <a:srgbClr val="000000"/>
                          </a:solidFill>
                          <a:effectLst/>
                          <a:latin typeface="Calibri"/>
                        </a:rPr>
                        <a:t>05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gridSpan="2">
                  <a:txBody>
                    <a:bodyPr/>
                    <a:lstStyle/>
                    <a:p>
                      <a:pPr algn="l" fontAlgn="ctr"/>
                      <a:r>
                        <a:rPr lang="es-CL" sz="900" b="1" i="0" u="none" strike="noStrike">
                          <a:solidFill>
                            <a:srgbClr val="000000"/>
                          </a:solidFill>
                          <a:effectLst/>
                          <a:latin typeface="Calibri"/>
                        </a:rPr>
                        <a:t>INSTITUTO NACIONAL DE HIDRAULICA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hMerge="1">
                  <a:txBody>
                    <a:bodyPr/>
                    <a:lstStyle/>
                    <a:p>
                      <a:endParaRPr lang="es-CL"/>
                    </a:p>
                  </a:txBody>
                  <a:tcPr/>
                </a:tc>
                <a:tc>
                  <a:txBody>
                    <a:bodyPr/>
                    <a:lstStyle/>
                    <a:p>
                      <a:pPr algn="r" fontAlgn="ctr"/>
                      <a:r>
                        <a:rPr lang="es-CL" sz="900" b="1" i="0" u="none" strike="noStrike">
                          <a:solidFill>
                            <a:srgbClr val="FFFFFF"/>
                          </a:solidFill>
                          <a:effectLst/>
                          <a:latin typeface="Calibri"/>
                        </a:rPr>
                        <a:t>2.393.900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2.663.162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269.262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2.568.694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107,3%</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96,5%</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3515">
                <a:tc>
                  <a:txBody>
                    <a:bodyPr/>
                    <a:lstStyle/>
                    <a:p>
                      <a:pPr algn="ctr" fontAlgn="ctr"/>
                      <a:r>
                        <a:rPr lang="es-CL" sz="900" b="1" i="0" u="none" strike="noStrike">
                          <a:solidFill>
                            <a:srgbClr val="000000"/>
                          </a:solidFill>
                          <a:effectLst/>
                          <a:latin typeface="Calibri"/>
                        </a:rPr>
                        <a:t>07</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gridSpan="2">
                  <a:txBody>
                    <a:bodyPr/>
                    <a:lstStyle/>
                    <a:p>
                      <a:pPr algn="l" fontAlgn="ctr"/>
                      <a:r>
                        <a:rPr lang="es-CL" sz="900" b="1" i="0" u="none" strike="noStrike">
                          <a:solidFill>
                            <a:srgbClr val="000000"/>
                          </a:solidFill>
                          <a:effectLst/>
                          <a:latin typeface="Calibri"/>
                        </a:rPr>
                        <a:t>SUPERINTENDENCIA DE SERVICIOS SANITARIOS</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hMerge="1">
                  <a:txBody>
                    <a:bodyPr/>
                    <a:lstStyle/>
                    <a:p>
                      <a:endParaRPr lang="es-CL"/>
                    </a:p>
                  </a:txBody>
                  <a:tcPr/>
                </a:tc>
                <a:tc>
                  <a:txBody>
                    <a:bodyPr/>
                    <a:lstStyle/>
                    <a:p>
                      <a:pPr algn="r" fontAlgn="ctr"/>
                      <a:r>
                        <a:rPr lang="es-CL" sz="900" b="1" i="0" u="none" strike="noStrike">
                          <a:solidFill>
                            <a:srgbClr val="FFFFFF"/>
                          </a:solidFill>
                          <a:effectLst/>
                          <a:latin typeface="Calibri"/>
                        </a:rPr>
                        <a:t>10.439.282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11.337.125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897.843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11.137.336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106,7%</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98,2%</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r h="183515">
                <a:tc gridSpan="3">
                  <a:txBody>
                    <a:bodyPr/>
                    <a:lstStyle/>
                    <a:p>
                      <a:pPr algn="ctr" fontAlgn="ctr"/>
                      <a:r>
                        <a:rPr lang="es-CL" sz="900" b="1" i="0" u="none" strike="noStrike">
                          <a:solidFill>
                            <a:srgbClr val="000000"/>
                          </a:solidFill>
                          <a:effectLst/>
                          <a:latin typeface="Calibri"/>
                        </a:rPr>
                        <a:t>TOTAL MINISTERIO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hMerge="1">
                  <a:txBody>
                    <a:bodyPr/>
                    <a:lstStyle/>
                    <a:p>
                      <a:endParaRPr lang="es-CL"/>
                    </a:p>
                  </a:txBody>
                  <a:tcPr/>
                </a:tc>
                <a:tc hMerge="1">
                  <a:txBody>
                    <a:bodyPr/>
                    <a:lstStyle/>
                    <a:p>
                      <a:endParaRPr lang="es-CL"/>
                    </a:p>
                  </a:txBody>
                  <a:tcPr/>
                </a:tc>
                <a:tc>
                  <a:txBody>
                    <a:bodyPr/>
                    <a:lstStyle/>
                    <a:p>
                      <a:pPr algn="r" fontAlgn="ctr"/>
                      <a:r>
                        <a:rPr lang="es-CL" sz="900" b="1" i="0" u="none" strike="noStrike">
                          <a:solidFill>
                            <a:srgbClr val="FFFFFF"/>
                          </a:solidFill>
                          <a:effectLst/>
                          <a:latin typeface="Calibri"/>
                        </a:rPr>
                        <a:t>2.305.019.907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2.517.149.047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212.129.140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2.515.011.410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109,1%</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dirty="0">
                          <a:solidFill>
                            <a:srgbClr val="000000"/>
                          </a:solidFill>
                          <a:effectLst/>
                          <a:latin typeface="Calibri"/>
                        </a:rPr>
                        <a:t>99,9%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bl>
          </a:graphicData>
        </a:graphic>
      </p:graphicFrame>
    </p:spTree>
    <p:extLst>
      <p:ext uri="{BB962C8B-B14F-4D97-AF65-F5344CB8AC3E}">
        <p14:creationId xmlns:p14="http://schemas.microsoft.com/office/powerpoint/2010/main" val="7937924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862360" y="5661248"/>
            <a:ext cx="7641642" cy="365125"/>
          </a:xfrm>
        </p:spPr>
        <p:txBody>
          <a:bodyPr/>
          <a:lstStyle/>
          <a:p>
            <a:r>
              <a:rPr lang="es-CL" sz="1050" b="1" dirty="0">
                <a:solidFill>
                  <a:prstClr val="black"/>
                </a:solidFill>
              </a:rPr>
              <a:t>Fuente</a:t>
            </a:r>
            <a:r>
              <a:rPr lang="es-CL" sz="1050" dirty="0">
                <a:solidFill>
                  <a:prstClr val="black"/>
                </a:solidFill>
              </a:rPr>
              <a:t>: Elaboración </a:t>
            </a:r>
            <a:r>
              <a:rPr lang="es-CL" sz="1050" dirty="0" smtClean="0">
                <a:solidFill>
                  <a:prstClr val="black"/>
                </a:solidFill>
              </a:rPr>
              <a:t>propia en </a:t>
            </a:r>
            <a:r>
              <a:rPr lang="es-CL" sz="1050" dirty="0">
                <a:solidFill>
                  <a:prstClr val="black"/>
                </a:solidFill>
              </a:rPr>
              <a:t>base </a:t>
            </a:r>
            <a:r>
              <a:rPr lang="es-CL" sz="1050" dirty="0" smtClean="0">
                <a:solidFill>
                  <a:prstClr val="black"/>
                </a:solidFill>
              </a:rPr>
              <a:t> a Informes de </a:t>
            </a:r>
            <a:r>
              <a:rPr lang="es-CL" sz="1050" dirty="0">
                <a:solidFill>
                  <a:prstClr val="black"/>
                </a:solidFill>
              </a:rPr>
              <a:t>e</a:t>
            </a:r>
            <a:r>
              <a:rPr lang="es-CL" sz="1050" dirty="0" smtClean="0">
                <a:solidFill>
                  <a:prstClr val="black"/>
                </a:solidFill>
              </a:rPr>
              <a:t>jecución </a:t>
            </a:r>
            <a:r>
              <a:rPr lang="es-CL" sz="1050" dirty="0">
                <a:solidFill>
                  <a:prstClr val="black"/>
                </a:solidFill>
              </a:rPr>
              <a:t>p</a:t>
            </a:r>
            <a:r>
              <a:rPr lang="es-CL" sz="1050" dirty="0" smtClean="0">
                <a:solidFill>
                  <a:prstClr val="black"/>
                </a:solidFill>
              </a:rPr>
              <a:t>resupuestaria mensual de DIPRES</a:t>
            </a:r>
            <a:endParaRPr lang="es-CL" sz="1050" dirty="0">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5</a:t>
            </a:fld>
            <a:endParaRPr lang="es-CL">
              <a:solidFill>
                <a:prstClr val="black">
                  <a:tint val="75000"/>
                </a:prstClr>
              </a:solidFill>
            </a:endParaRPr>
          </a:p>
        </p:txBody>
      </p:sp>
      <p:sp>
        <p:nvSpPr>
          <p:cNvPr id="7" name="1 Título"/>
          <p:cNvSpPr txBox="1">
            <a:spLocks/>
          </p:cNvSpPr>
          <p:nvPr/>
        </p:nvSpPr>
        <p:spPr>
          <a:xfrm>
            <a:off x="38317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prstClr val="black"/>
                </a:solidFill>
                <a:ea typeface="Verdana" pitchFamily="34" charset="0"/>
                <a:cs typeface="Verdana" pitchFamily="34" charset="0"/>
              </a:rPr>
              <a:t>Ejecución Presupuestaria de </a:t>
            </a:r>
            <a:r>
              <a:rPr lang="es-CL" sz="1800" b="1" dirty="0" smtClean="0">
                <a:solidFill>
                  <a:prstClr val="black"/>
                </a:solidFill>
                <a:ea typeface="Verdana" pitchFamily="34" charset="0"/>
                <a:cs typeface="Verdana" pitchFamily="34" charset="0"/>
              </a:rPr>
              <a:t>Gastos Acumulada al Mes de Diciembre </a:t>
            </a:r>
            <a:r>
              <a:rPr lang="es-CL" sz="1800" b="1" dirty="0">
                <a:solidFill>
                  <a:prstClr val="black"/>
                </a:solidFill>
                <a:ea typeface="Verdana" pitchFamily="34" charset="0"/>
                <a:cs typeface="Verdana" pitchFamily="34" charset="0"/>
              </a:rPr>
              <a:t>de 2016 </a:t>
            </a:r>
            <a:br>
              <a:rPr lang="es-CL" sz="1800" b="1" dirty="0">
                <a:solidFill>
                  <a:prstClr val="black"/>
                </a:solidFill>
                <a:ea typeface="Verdana" pitchFamily="34" charset="0"/>
                <a:cs typeface="Verdana" pitchFamily="34" charset="0"/>
              </a:rPr>
            </a:br>
            <a:r>
              <a:rPr lang="es-CL" sz="1800" b="1" dirty="0" smtClean="0">
                <a:solidFill>
                  <a:prstClr val="black"/>
                </a:solidFill>
                <a:ea typeface="Verdana" pitchFamily="34" charset="0"/>
                <a:cs typeface="Verdana" pitchFamily="34" charset="0"/>
              </a:rPr>
              <a:t>Partida 12, Capítulo </a:t>
            </a:r>
            <a:r>
              <a:rPr lang="es-CL" sz="1800" b="1" dirty="0">
                <a:solidFill>
                  <a:prstClr val="black"/>
                </a:solidFill>
                <a:ea typeface="Verdana" pitchFamily="34" charset="0"/>
                <a:cs typeface="Verdana" pitchFamily="34" charset="0"/>
              </a:rPr>
              <a:t>01, Programa 01: SECRETARÍA Y ADMINISTRACIÓN GENERAL</a:t>
            </a:r>
          </a:p>
        </p:txBody>
      </p:sp>
      <p:sp>
        <p:nvSpPr>
          <p:cNvPr id="8" name="1 Título"/>
          <p:cNvSpPr txBox="1">
            <a:spLocks/>
          </p:cNvSpPr>
          <p:nvPr/>
        </p:nvSpPr>
        <p:spPr>
          <a:xfrm>
            <a:off x="827584" y="1484784"/>
            <a:ext cx="7641642"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spcBef>
                <a:spcPts val="0"/>
              </a:spcBef>
            </a:pPr>
            <a:r>
              <a:rPr lang="es-CL" sz="1600" b="1" dirty="0">
                <a:solidFill>
                  <a:prstClr val="black"/>
                </a:solidFill>
                <a:ea typeface="Verdana" pitchFamily="34" charset="0"/>
                <a:cs typeface="Verdana" pitchFamily="34" charset="0"/>
              </a:rPr>
              <a:t>en miles de pesos de 2016</a:t>
            </a:r>
          </a:p>
        </p:txBody>
      </p:sp>
      <p:graphicFrame>
        <p:nvGraphicFramePr>
          <p:cNvPr id="3" name="2 Tabla"/>
          <p:cNvGraphicFramePr>
            <a:graphicFrameLocks noGrp="1"/>
          </p:cNvGraphicFramePr>
          <p:nvPr/>
        </p:nvGraphicFramePr>
        <p:xfrm>
          <a:off x="704851" y="2051844"/>
          <a:ext cx="7734298" cy="3622675"/>
        </p:xfrm>
        <a:graphic>
          <a:graphicData uri="http://schemas.openxmlformats.org/drawingml/2006/table">
            <a:tbl>
              <a:tblPr/>
              <a:tblGrid>
                <a:gridCol w="342759"/>
                <a:gridCol w="406233"/>
                <a:gridCol w="368149"/>
                <a:gridCol w="2132724"/>
                <a:gridCol w="761687"/>
                <a:gridCol w="723603"/>
                <a:gridCol w="714082"/>
                <a:gridCol w="761687"/>
                <a:gridCol w="761687"/>
                <a:gridCol w="761687"/>
              </a:tblGrid>
              <a:tr h="190500">
                <a:tc>
                  <a:txBody>
                    <a:bodyPr/>
                    <a:lstStyle/>
                    <a:p>
                      <a:pPr algn="l" fontAlgn="ctr"/>
                      <a:r>
                        <a:rPr lang="es-CL" sz="900" b="1" i="0" u="none" strike="noStrike">
                          <a:solidFill>
                            <a:srgbClr val="FFFFFF"/>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900" b="1" i="0" u="none" strike="noStrike">
                          <a:solidFill>
                            <a:srgbClr val="FFFFFF"/>
                          </a:solidFill>
                          <a:effectLst/>
                          <a:latin typeface="Calibri"/>
                        </a:rPr>
                        <a:t>Presupuesto 2016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900" b="1" i="0" u="none" strike="noStrike">
                          <a:solidFill>
                            <a:srgbClr val="FFFFFF"/>
                          </a:solidFill>
                          <a:effectLst/>
                          <a:latin typeface="Calibri"/>
                        </a:rPr>
                        <a:t>Ejecución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r>
              <a:tr h="304800">
                <a:tc>
                  <a:txBody>
                    <a:bodyPr/>
                    <a:lstStyle/>
                    <a:p>
                      <a:pPr algn="l" fontAlgn="ctr"/>
                      <a:r>
                        <a:rPr lang="es-CL" sz="900" b="1" i="0" u="none" strike="noStrike">
                          <a:solidFill>
                            <a:srgbClr val="FFFFFF"/>
                          </a:solidFill>
                          <a:effectLst/>
                          <a:latin typeface="Calibri"/>
                        </a:rPr>
                        <a:t>Subt.</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Ítem</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Asig.</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Clasificación Económica</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Ley 2016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Vigente</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Variación</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Ejecución Acumulada</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Ley 2016</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Ppto. Vigente</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r>
              <a:tr h="183515">
                <a:tc>
                  <a:txBody>
                    <a:bodyPr/>
                    <a:lstStyle/>
                    <a:p>
                      <a:pPr algn="l" fontAlgn="ctr"/>
                      <a:r>
                        <a:rPr lang="es-CL" sz="11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0"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0"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20.218.755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22.407.033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2.188.278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22.384.796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110,7%</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3515">
                <a:tc>
                  <a:txBody>
                    <a:bodyPr/>
                    <a:lstStyle/>
                    <a:p>
                      <a:pPr algn="ctr" fontAlgn="ctr"/>
                      <a:r>
                        <a:rPr lang="es-CL" sz="900" b="1" i="0" u="none" strike="noStrike">
                          <a:solidFill>
                            <a:srgbClr val="000000"/>
                          </a:solidFill>
                          <a:effectLst/>
                          <a:latin typeface="Calibri"/>
                        </a:rPr>
                        <a:t>21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 EN PERSONAL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14.729.604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15.800.737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1.071.133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15.799.225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107,3%</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3515">
                <a:tc>
                  <a:txBody>
                    <a:bodyPr/>
                    <a:lstStyle/>
                    <a:p>
                      <a:pPr algn="ctr" fontAlgn="ctr"/>
                      <a:r>
                        <a:rPr lang="es-CL" sz="900" b="1" i="0" u="none" strike="noStrike">
                          <a:solidFill>
                            <a:srgbClr val="000000"/>
                          </a:solidFill>
                          <a:effectLst/>
                          <a:latin typeface="Calibri"/>
                        </a:rPr>
                        <a:t>22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BIENES Y SERVICIOS DE CONSUMO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3.859.741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3.807.501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-52.240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3.799.307</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98,4%</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99,8%</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3515">
                <a:tc>
                  <a:txBody>
                    <a:bodyPr/>
                    <a:lstStyle/>
                    <a:p>
                      <a:pPr algn="ctr" fontAlgn="ctr"/>
                      <a:r>
                        <a:rPr lang="es-CL" sz="900" b="1" i="0" u="none" strike="noStrike">
                          <a:solidFill>
                            <a:srgbClr val="000000"/>
                          </a:solidFill>
                          <a:effectLst/>
                          <a:latin typeface="Calibri"/>
                        </a:rPr>
                        <a:t>23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PRESTACIONES DE SEGURIDAD SOCIAL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30.032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30.032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30.032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1" u="none" strike="noStrike">
                          <a:solidFill>
                            <a:srgbClr val="000000"/>
                          </a:solidFill>
                          <a:effectLst/>
                          <a:latin typeface="Calibri"/>
                        </a:rPr>
                        <a:t>-</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1" u="none" strike="noStrike">
                          <a:solidFill>
                            <a:srgbClr val="000000"/>
                          </a:solidFill>
                          <a:effectLst/>
                          <a:latin typeface="Calibri"/>
                        </a:rPr>
                        <a:t>-</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3515">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03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Prestaciones Sociales del Empleador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30.032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30.032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30.032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304800">
                <a:tc>
                  <a:txBody>
                    <a:bodyPr/>
                    <a:lstStyle/>
                    <a:p>
                      <a:pPr algn="ctr" fontAlgn="ctr"/>
                      <a:r>
                        <a:rPr lang="es-CL" sz="900" b="1" i="0" u="none" strike="noStrike">
                          <a:solidFill>
                            <a:srgbClr val="000000"/>
                          </a:solidFill>
                          <a:effectLst/>
                          <a:latin typeface="Calibri"/>
                        </a:rPr>
                        <a:t>29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ADQUISICIÓN DE ACTIVOS NO FINANCIEROS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1.006.180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997.180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-9.000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994.652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98,9%</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99,7%</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03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Vehículos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29.936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20.936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-9.000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20.920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69,9%</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99,9%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04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Mobiliario y Otros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3.114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3.114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3.003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96,4%</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96,4%</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05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Máquinas y Equipos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1.765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1.765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1.756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99,5%</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99,5%</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06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Equipos Informáticos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63.581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63.581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63.517</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99,9%</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99,9%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1"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Programas Informáticos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907.784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907.784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905.456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99,7%</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99,7%</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34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SERVICIO DE LA DEUDA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613.230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1.761.583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1.148.353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1.761.580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287,3%</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02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Amortización Deuda Externa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593.678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606.297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12.619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606.296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102,1%</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04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Intereses Deuda Externa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18.552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29.006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10.454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29.005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156,3%</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Deuda Flotante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1.000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1.126.280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1.125.280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1.126.279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112627,9%</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35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SALDO FINAL DE CAJA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10.000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10.000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dirty="0">
                          <a:solidFill>
                            <a:srgbClr val="000000"/>
                          </a:solidFill>
                          <a:effectLst/>
                          <a:latin typeface="Calibri"/>
                        </a:rPr>
                        <a:t>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bl>
          </a:graphicData>
        </a:graphic>
      </p:graphicFrame>
    </p:spTree>
    <p:extLst>
      <p:ext uri="{BB962C8B-B14F-4D97-AF65-F5344CB8AC3E}">
        <p14:creationId xmlns:p14="http://schemas.microsoft.com/office/powerpoint/2010/main" val="35287815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1038434" y="5949280"/>
            <a:ext cx="7155518" cy="360040"/>
          </a:xfrm>
        </p:spPr>
        <p:txBody>
          <a:bodyPr/>
          <a:lstStyle/>
          <a:p>
            <a:r>
              <a:rPr lang="es-CL" sz="1050" b="1" dirty="0">
                <a:solidFill>
                  <a:prstClr val="black"/>
                </a:solidFill>
              </a:rPr>
              <a:t>Fuente</a:t>
            </a:r>
            <a:r>
              <a:rPr lang="es-CL" sz="1050" dirty="0">
                <a:solidFill>
                  <a:prstClr val="black"/>
                </a:solidFill>
              </a:rPr>
              <a:t>: Elaboración </a:t>
            </a:r>
            <a:r>
              <a:rPr lang="es-CL" sz="1050" dirty="0" smtClean="0">
                <a:solidFill>
                  <a:prstClr val="black"/>
                </a:solidFill>
              </a:rPr>
              <a:t>propia en </a:t>
            </a:r>
            <a:r>
              <a:rPr lang="es-CL" sz="1050" dirty="0">
                <a:solidFill>
                  <a:prstClr val="black"/>
                </a:solidFill>
              </a:rPr>
              <a:t>base </a:t>
            </a:r>
            <a:r>
              <a:rPr lang="es-CL" sz="1050" dirty="0" smtClean="0">
                <a:solidFill>
                  <a:prstClr val="black"/>
                </a:solidFill>
              </a:rPr>
              <a:t> a Informes de </a:t>
            </a:r>
            <a:r>
              <a:rPr lang="es-CL" sz="1050" dirty="0">
                <a:solidFill>
                  <a:prstClr val="black"/>
                </a:solidFill>
              </a:rPr>
              <a:t>e</a:t>
            </a:r>
            <a:r>
              <a:rPr lang="es-CL" sz="1050" dirty="0" smtClean="0">
                <a:solidFill>
                  <a:prstClr val="black"/>
                </a:solidFill>
              </a:rPr>
              <a:t>jecución </a:t>
            </a:r>
            <a:r>
              <a:rPr lang="es-CL" sz="1050" dirty="0">
                <a:solidFill>
                  <a:prstClr val="black"/>
                </a:solidFill>
              </a:rPr>
              <a:t>p</a:t>
            </a:r>
            <a:r>
              <a:rPr lang="es-CL" sz="1050" dirty="0" smtClean="0">
                <a:solidFill>
                  <a:prstClr val="black"/>
                </a:solidFill>
              </a:rPr>
              <a:t>resupuestaria mensual de DIPRES</a:t>
            </a:r>
            <a:endParaRPr lang="es-CL" sz="1050" dirty="0">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6</a:t>
            </a:fld>
            <a:endParaRPr lang="es-CL">
              <a:solidFill>
                <a:prstClr val="black">
                  <a:tint val="75000"/>
                </a:prstClr>
              </a:solidFill>
            </a:endParaRPr>
          </a:p>
        </p:txBody>
      </p:sp>
      <p:sp>
        <p:nvSpPr>
          <p:cNvPr id="7" name="1 Título"/>
          <p:cNvSpPr txBox="1">
            <a:spLocks/>
          </p:cNvSpPr>
          <p:nvPr/>
        </p:nvSpPr>
        <p:spPr>
          <a:xfrm>
            <a:off x="38317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prstClr val="black"/>
                </a:solidFill>
                <a:ea typeface="Verdana" pitchFamily="34" charset="0"/>
                <a:cs typeface="Verdana" pitchFamily="34" charset="0"/>
              </a:rPr>
              <a:t>Ejecución Presupuestaria de </a:t>
            </a:r>
            <a:r>
              <a:rPr lang="es-CL" sz="1800" b="1" dirty="0" smtClean="0">
                <a:solidFill>
                  <a:prstClr val="black"/>
                </a:solidFill>
                <a:ea typeface="Verdana" pitchFamily="34" charset="0"/>
                <a:cs typeface="Verdana" pitchFamily="34" charset="0"/>
              </a:rPr>
              <a:t>Gastos Acumulada al Mes de Diciembre </a:t>
            </a:r>
            <a:r>
              <a:rPr lang="es-CL" sz="1800" b="1" dirty="0">
                <a:solidFill>
                  <a:prstClr val="black"/>
                </a:solidFill>
                <a:ea typeface="Verdana" pitchFamily="34" charset="0"/>
                <a:cs typeface="Verdana" pitchFamily="34" charset="0"/>
              </a:rPr>
              <a:t>de 2016 </a:t>
            </a:r>
            <a:br>
              <a:rPr lang="es-CL" sz="1800" b="1" dirty="0">
                <a:solidFill>
                  <a:prstClr val="black"/>
                </a:solidFill>
                <a:ea typeface="Verdana" pitchFamily="34" charset="0"/>
                <a:cs typeface="Verdana" pitchFamily="34" charset="0"/>
              </a:rPr>
            </a:br>
            <a:r>
              <a:rPr lang="es-CL" sz="1800" b="1" dirty="0" smtClean="0">
                <a:solidFill>
                  <a:prstClr val="black"/>
                </a:solidFill>
                <a:ea typeface="Verdana" pitchFamily="34" charset="0"/>
                <a:cs typeface="Verdana" pitchFamily="34" charset="0"/>
              </a:rPr>
              <a:t>Partida 12, Capítulo 02, </a:t>
            </a:r>
            <a:r>
              <a:rPr lang="es-CL" sz="1800" b="1" dirty="0">
                <a:solidFill>
                  <a:prstClr val="black"/>
                </a:solidFill>
                <a:ea typeface="Verdana" pitchFamily="34" charset="0"/>
                <a:cs typeface="Verdana" pitchFamily="34" charset="0"/>
              </a:rPr>
              <a:t>Programa 01: ADMINISTRACIÓN Y EJECUCIÓN DE OBRAS</a:t>
            </a:r>
          </a:p>
        </p:txBody>
      </p:sp>
      <p:sp>
        <p:nvSpPr>
          <p:cNvPr id="8" name="1 Título"/>
          <p:cNvSpPr txBox="1">
            <a:spLocks/>
          </p:cNvSpPr>
          <p:nvPr/>
        </p:nvSpPr>
        <p:spPr>
          <a:xfrm>
            <a:off x="1016882" y="1484784"/>
            <a:ext cx="7155518"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spcBef>
                <a:spcPts val="0"/>
              </a:spcBef>
            </a:pPr>
            <a:r>
              <a:rPr lang="es-CL" sz="1600" b="1" dirty="0">
                <a:solidFill>
                  <a:prstClr val="black"/>
                </a:solidFill>
                <a:ea typeface="Verdana" pitchFamily="34" charset="0"/>
                <a:cs typeface="Verdana" pitchFamily="34" charset="0"/>
              </a:rPr>
              <a:t>en miles de pesos de 2016</a:t>
            </a:r>
          </a:p>
        </p:txBody>
      </p:sp>
      <p:graphicFrame>
        <p:nvGraphicFramePr>
          <p:cNvPr id="3" name="2 Tabla"/>
          <p:cNvGraphicFramePr>
            <a:graphicFrameLocks noGrp="1"/>
          </p:cNvGraphicFramePr>
          <p:nvPr/>
        </p:nvGraphicFramePr>
        <p:xfrm>
          <a:off x="806450" y="1748631"/>
          <a:ext cx="7531100" cy="4229100"/>
        </p:xfrm>
        <a:graphic>
          <a:graphicData uri="http://schemas.openxmlformats.org/drawingml/2006/table">
            <a:tbl>
              <a:tblPr/>
              <a:tblGrid>
                <a:gridCol w="342755"/>
                <a:gridCol w="279282"/>
                <a:gridCol w="317366"/>
                <a:gridCol w="2132701"/>
                <a:gridCol w="761679"/>
                <a:gridCol w="736290"/>
                <a:gridCol w="675990"/>
                <a:gridCol w="761679"/>
                <a:gridCol w="761679"/>
                <a:gridCol w="761679"/>
              </a:tblGrid>
              <a:tr h="190500">
                <a:tc>
                  <a:txBody>
                    <a:bodyPr/>
                    <a:lstStyle/>
                    <a:p>
                      <a:pPr algn="l" fontAlgn="ctr"/>
                      <a:r>
                        <a:rPr lang="es-CL" sz="900" b="1" i="0" u="none" strike="noStrike">
                          <a:solidFill>
                            <a:srgbClr val="FFFFFF"/>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900" b="1" i="0" u="none" strike="noStrike">
                          <a:solidFill>
                            <a:srgbClr val="FFFFFF"/>
                          </a:solidFill>
                          <a:effectLst/>
                          <a:latin typeface="Calibri"/>
                        </a:rPr>
                        <a:t>Presupuesto 2016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900" b="1" i="0" u="none" strike="noStrike">
                          <a:solidFill>
                            <a:srgbClr val="FFFFFF"/>
                          </a:solidFill>
                          <a:effectLst/>
                          <a:latin typeface="Calibri"/>
                        </a:rPr>
                        <a:t>Ejecución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r>
              <a:tr h="304800">
                <a:tc>
                  <a:txBody>
                    <a:bodyPr/>
                    <a:lstStyle/>
                    <a:p>
                      <a:pPr algn="l" fontAlgn="ctr"/>
                      <a:r>
                        <a:rPr lang="es-CL" sz="900" b="1" i="0" u="none" strike="noStrike">
                          <a:solidFill>
                            <a:srgbClr val="FFFFFF"/>
                          </a:solidFill>
                          <a:effectLst/>
                          <a:latin typeface="Calibri"/>
                        </a:rPr>
                        <a:t>Subt.</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Ítem</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Asig.</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Clasificación Económica</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Ley 2016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Vigente</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Variación</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Ejecución Acumulada</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Ley 2016</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Ppto. Vigente</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r>
              <a:tr h="190500">
                <a:tc>
                  <a:txBody>
                    <a:bodyPr/>
                    <a:lstStyle/>
                    <a:p>
                      <a:pPr algn="l" fontAlgn="ctr"/>
                      <a:r>
                        <a:rPr lang="es-CL" sz="11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0"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0"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15.893.395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17.130.503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1.237.108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17.118.930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107,7%</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 EN PERSONAL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14.222.930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15.188.679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965.749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15.188.306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106,8%</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BIENES Y SERVICIOS DE CONSUMO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1.072.844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1.024.439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-48.405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1.023.592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95,4%</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PRESTACIONES DE SEGURIDAD SOCIAL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74.561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74.561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74.559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1" u="none" strike="noStrike">
                          <a:solidFill>
                            <a:srgbClr val="000000"/>
                          </a:solidFill>
                          <a:effectLst/>
                          <a:latin typeface="Calibri"/>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03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Prestaciones Sociales del Empleador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74.561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74.561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74.559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TRANSFERENCIAS CORRIENTES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44.973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44.973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44.955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01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Al Sector Privado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44.973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44.973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44.955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500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Instituto de la Construcción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44.973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44.973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44.955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304800">
                <a:tc>
                  <a:txBody>
                    <a:bodyPr/>
                    <a:lstStyle/>
                    <a:p>
                      <a:pPr algn="ctr" fontAlgn="ctr"/>
                      <a:r>
                        <a:rPr lang="es-CL" sz="900" b="1" i="0" u="none" strike="noStrike">
                          <a:solidFill>
                            <a:srgbClr val="000000"/>
                          </a:solidFill>
                          <a:effectLst/>
                          <a:latin typeface="Calibri"/>
                        </a:rPr>
                        <a:t>29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ADQUISICIÓN DE ACTIVOS NO FINANCIEROS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189.766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175.120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-14.646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174.788</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92,1%</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99,8%</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03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Vehículos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17.646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-17.646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1" u="none" strike="noStrike">
                          <a:solidFill>
                            <a:srgbClr val="000000"/>
                          </a:solidFill>
                          <a:effectLst/>
                          <a:latin typeface="Calibri"/>
                        </a:rPr>
                        <a:t>04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Mobiliario y Otros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3.114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10.614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7.500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10.607</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340,6%</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99,9%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05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Máquinas y Equipos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14.678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15.418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740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15.385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104,8%</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99,8%</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06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Equipos Informáticos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73.714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113.714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40.000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113.640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154,2%</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99,9%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Programas Informáticos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80.614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35.374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-45.240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35.156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43,6%</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99,4%</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31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INICIATIVAS DE INVERSIÓN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351.882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316.699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-35.183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316.699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01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Estudios Básicos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351.882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316.699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-35.183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316.699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34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SERVICIO DE LA DEUDA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1.000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296.032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295.032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296.031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29603,1%</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Deuda Flotante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1.000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296.032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295.032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296.031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29603,1%</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35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SALDO FINAL DE CAJA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10.000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10.000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dirty="0">
                          <a:solidFill>
                            <a:srgbClr val="000000"/>
                          </a:solidFill>
                          <a:effectLst/>
                          <a:latin typeface="Calibri"/>
                        </a:rPr>
                        <a:t>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bl>
          </a:graphicData>
        </a:graphic>
      </p:graphicFrame>
    </p:spTree>
    <p:extLst>
      <p:ext uri="{BB962C8B-B14F-4D97-AF65-F5344CB8AC3E}">
        <p14:creationId xmlns:p14="http://schemas.microsoft.com/office/powerpoint/2010/main" val="14401097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901360" y="5805264"/>
            <a:ext cx="7174429" cy="365125"/>
          </a:xfrm>
        </p:spPr>
        <p:txBody>
          <a:bodyPr/>
          <a:lstStyle/>
          <a:p>
            <a:r>
              <a:rPr lang="es-CL" sz="1050" b="1" dirty="0">
                <a:solidFill>
                  <a:prstClr val="black"/>
                </a:solidFill>
              </a:rPr>
              <a:t>Fuente</a:t>
            </a:r>
            <a:r>
              <a:rPr lang="es-CL" sz="1050" dirty="0">
                <a:solidFill>
                  <a:prstClr val="black"/>
                </a:solidFill>
              </a:rPr>
              <a:t>: Elaboración </a:t>
            </a:r>
            <a:r>
              <a:rPr lang="es-CL" sz="1050" dirty="0" smtClean="0">
                <a:solidFill>
                  <a:prstClr val="black"/>
                </a:solidFill>
              </a:rPr>
              <a:t>propia en </a:t>
            </a:r>
            <a:r>
              <a:rPr lang="es-CL" sz="1050" dirty="0">
                <a:solidFill>
                  <a:prstClr val="black"/>
                </a:solidFill>
              </a:rPr>
              <a:t>base </a:t>
            </a:r>
            <a:r>
              <a:rPr lang="es-CL" sz="1050" dirty="0" smtClean="0">
                <a:solidFill>
                  <a:prstClr val="black"/>
                </a:solidFill>
              </a:rPr>
              <a:t> a Informes de </a:t>
            </a:r>
            <a:r>
              <a:rPr lang="es-CL" sz="1050" dirty="0">
                <a:solidFill>
                  <a:prstClr val="black"/>
                </a:solidFill>
              </a:rPr>
              <a:t>e</a:t>
            </a:r>
            <a:r>
              <a:rPr lang="es-CL" sz="1050" dirty="0" smtClean="0">
                <a:solidFill>
                  <a:prstClr val="black"/>
                </a:solidFill>
              </a:rPr>
              <a:t>jecución </a:t>
            </a:r>
            <a:r>
              <a:rPr lang="es-CL" sz="1050" dirty="0">
                <a:solidFill>
                  <a:prstClr val="black"/>
                </a:solidFill>
              </a:rPr>
              <a:t>p</a:t>
            </a:r>
            <a:r>
              <a:rPr lang="es-CL" sz="1050" dirty="0" smtClean="0">
                <a:solidFill>
                  <a:prstClr val="black"/>
                </a:solidFill>
              </a:rPr>
              <a:t>resupuestaria mensual de DIPRES</a:t>
            </a:r>
            <a:endParaRPr lang="es-CL" sz="1050" dirty="0">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7</a:t>
            </a:fld>
            <a:endParaRPr lang="es-CL">
              <a:solidFill>
                <a:prstClr val="black">
                  <a:tint val="75000"/>
                </a:prstClr>
              </a:solidFill>
            </a:endParaRPr>
          </a:p>
        </p:txBody>
      </p:sp>
      <p:sp>
        <p:nvSpPr>
          <p:cNvPr id="7" name="1 Título"/>
          <p:cNvSpPr txBox="1">
            <a:spLocks/>
          </p:cNvSpPr>
          <p:nvPr/>
        </p:nvSpPr>
        <p:spPr>
          <a:xfrm>
            <a:off x="38317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prstClr val="black"/>
                </a:solidFill>
                <a:ea typeface="Verdana" pitchFamily="34" charset="0"/>
                <a:cs typeface="Verdana" pitchFamily="34" charset="0"/>
              </a:rPr>
              <a:t>Ejecución Presupuestaria de </a:t>
            </a:r>
            <a:r>
              <a:rPr lang="es-CL" sz="1800" b="1" dirty="0" smtClean="0">
                <a:solidFill>
                  <a:prstClr val="black"/>
                </a:solidFill>
                <a:ea typeface="Verdana" pitchFamily="34" charset="0"/>
                <a:cs typeface="Verdana" pitchFamily="34" charset="0"/>
              </a:rPr>
              <a:t>Gastos Acumulada al Mes de Diciembre </a:t>
            </a:r>
            <a:r>
              <a:rPr lang="es-CL" sz="1800" b="1" dirty="0">
                <a:solidFill>
                  <a:prstClr val="black"/>
                </a:solidFill>
                <a:ea typeface="Verdana" pitchFamily="34" charset="0"/>
                <a:cs typeface="Verdana" pitchFamily="34" charset="0"/>
              </a:rPr>
              <a:t>de 2016 </a:t>
            </a:r>
            <a:br>
              <a:rPr lang="es-CL" sz="1800" b="1" dirty="0">
                <a:solidFill>
                  <a:prstClr val="black"/>
                </a:solidFill>
                <a:ea typeface="Verdana" pitchFamily="34" charset="0"/>
                <a:cs typeface="Verdana" pitchFamily="34" charset="0"/>
              </a:rPr>
            </a:br>
            <a:r>
              <a:rPr lang="es-CL" sz="1800" b="1" dirty="0" smtClean="0">
                <a:solidFill>
                  <a:prstClr val="black"/>
                </a:solidFill>
                <a:ea typeface="Verdana" pitchFamily="34" charset="0"/>
                <a:cs typeface="Verdana" pitchFamily="34" charset="0"/>
              </a:rPr>
              <a:t>Partida 12, Capítulo 02, </a:t>
            </a:r>
            <a:r>
              <a:rPr lang="es-CL" sz="1800" b="1" dirty="0">
                <a:solidFill>
                  <a:prstClr val="black"/>
                </a:solidFill>
                <a:ea typeface="Verdana" pitchFamily="34" charset="0"/>
                <a:cs typeface="Verdana" pitchFamily="34" charset="0"/>
              </a:rPr>
              <a:t>Programa </a:t>
            </a:r>
            <a:r>
              <a:rPr lang="es-CL" sz="1800" b="1" dirty="0" smtClean="0">
                <a:solidFill>
                  <a:prstClr val="black"/>
                </a:solidFill>
                <a:ea typeface="Verdana" pitchFamily="34" charset="0"/>
                <a:cs typeface="Verdana" pitchFamily="34" charset="0"/>
              </a:rPr>
              <a:t>02</a:t>
            </a:r>
            <a:r>
              <a:rPr lang="es-CL" sz="1800" b="1" dirty="0">
                <a:solidFill>
                  <a:prstClr val="black"/>
                </a:solidFill>
                <a:ea typeface="Verdana" pitchFamily="34" charset="0"/>
                <a:cs typeface="Verdana" pitchFamily="34" charset="0"/>
              </a:rPr>
              <a:t>: DIRECCIÓN DE ARQUITECTURA</a:t>
            </a:r>
          </a:p>
        </p:txBody>
      </p:sp>
      <p:sp>
        <p:nvSpPr>
          <p:cNvPr id="8" name="1 Título"/>
          <p:cNvSpPr txBox="1">
            <a:spLocks/>
          </p:cNvSpPr>
          <p:nvPr/>
        </p:nvSpPr>
        <p:spPr>
          <a:xfrm>
            <a:off x="733004" y="1539782"/>
            <a:ext cx="7200800" cy="315643"/>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spcBef>
                <a:spcPts val="0"/>
              </a:spcBef>
            </a:pPr>
            <a:r>
              <a:rPr lang="es-CL" sz="1600" b="1" dirty="0">
                <a:solidFill>
                  <a:prstClr val="black"/>
                </a:solidFill>
                <a:ea typeface="Verdana" pitchFamily="34" charset="0"/>
                <a:cs typeface="Verdana" pitchFamily="34" charset="0"/>
              </a:rPr>
              <a:t>en miles de pesos de 2016</a:t>
            </a:r>
          </a:p>
        </p:txBody>
      </p:sp>
      <p:graphicFrame>
        <p:nvGraphicFramePr>
          <p:cNvPr id="3" name="2 Tabla"/>
          <p:cNvGraphicFramePr>
            <a:graphicFrameLocks noGrp="1"/>
          </p:cNvGraphicFramePr>
          <p:nvPr/>
        </p:nvGraphicFramePr>
        <p:xfrm>
          <a:off x="698500" y="1871821"/>
          <a:ext cx="7747000" cy="3982720"/>
        </p:xfrm>
        <a:graphic>
          <a:graphicData uri="http://schemas.openxmlformats.org/drawingml/2006/table">
            <a:tbl>
              <a:tblPr/>
              <a:tblGrid>
                <a:gridCol w="342900"/>
                <a:gridCol w="317500"/>
                <a:gridCol w="317500"/>
                <a:gridCol w="2197100"/>
                <a:gridCol w="762000"/>
                <a:gridCol w="762000"/>
                <a:gridCol w="762000"/>
                <a:gridCol w="762000"/>
                <a:gridCol w="762000"/>
                <a:gridCol w="762000"/>
              </a:tblGrid>
              <a:tr h="190500">
                <a:tc>
                  <a:txBody>
                    <a:bodyPr/>
                    <a:lstStyle/>
                    <a:p>
                      <a:pPr algn="l" fontAlgn="ctr"/>
                      <a:r>
                        <a:rPr lang="es-CL" sz="900" b="1" i="0" u="none" strike="noStrike">
                          <a:solidFill>
                            <a:srgbClr val="FFFFFF"/>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900" b="1" i="0" u="none" strike="noStrike">
                          <a:solidFill>
                            <a:srgbClr val="FFFFFF"/>
                          </a:solidFill>
                          <a:effectLst/>
                          <a:latin typeface="Calibri"/>
                        </a:rPr>
                        <a:t>Presupuesto 2016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900" b="1" i="0" u="none" strike="noStrike">
                          <a:solidFill>
                            <a:srgbClr val="FFFFFF"/>
                          </a:solidFill>
                          <a:effectLst/>
                          <a:latin typeface="Calibri"/>
                        </a:rPr>
                        <a:t>Ejecución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r>
              <a:tr h="304800">
                <a:tc>
                  <a:txBody>
                    <a:bodyPr/>
                    <a:lstStyle/>
                    <a:p>
                      <a:pPr algn="l" fontAlgn="ctr"/>
                      <a:r>
                        <a:rPr lang="es-CL" sz="900" b="1" i="0" u="none" strike="noStrike">
                          <a:solidFill>
                            <a:srgbClr val="FFFFFF"/>
                          </a:solidFill>
                          <a:effectLst/>
                          <a:latin typeface="Calibri"/>
                        </a:rPr>
                        <a:t>Subt.</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Ítem</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Asig.</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Clasificación Económica</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Ley 2016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Vigente</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Variación</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Ejecución Acumulada</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Ley 2016</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Ppto. Vigente</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r>
              <a:tr h="183515">
                <a:tc>
                  <a:txBody>
                    <a:bodyPr/>
                    <a:lstStyle/>
                    <a:p>
                      <a:pPr algn="l" fontAlgn="ctr"/>
                      <a:r>
                        <a:rPr lang="es-CL" sz="11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0"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0"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35.726.266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28.028.233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-7.698.033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27.644.849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77,4%</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98,6%</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3515">
                <a:tc>
                  <a:txBody>
                    <a:bodyPr/>
                    <a:lstStyle/>
                    <a:p>
                      <a:pPr algn="ctr" fontAlgn="ctr"/>
                      <a:r>
                        <a:rPr lang="es-CL" sz="900" b="1" i="0" u="none" strike="noStrike">
                          <a:solidFill>
                            <a:srgbClr val="000000"/>
                          </a:solidFill>
                          <a:effectLst/>
                          <a:latin typeface="Calibri"/>
                        </a:rPr>
                        <a:t>21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 EN PERSONAL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9.197.893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9.782.137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584.244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9.781.344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106,3%</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3515">
                <a:tc>
                  <a:txBody>
                    <a:bodyPr/>
                    <a:lstStyle/>
                    <a:p>
                      <a:pPr algn="ctr" fontAlgn="ctr"/>
                      <a:r>
                        <a:rPr lang="es-CL" sz="900" b="1" i="0" u="none" strike="noStrike">
                          <a:solidFill>
                            <a:srgbClr val="000000"/>
                          </a:solidFill>
                          <a:effectLst/>
                          <a:latin typeface="Calibri"/>
                        </a:rPr>
                        <a:t>22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BIENES Y SERVICIOS DE CONSUMO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642.614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680.918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38.304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680.913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106,0%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3515">
                <a:tc>
                  <a:txBody>
                    <a:bodyPr/>
                    <a:lstStyle/>
                    <a:p>
                      <a:pPr algn="ctr" fontAlgn="ctr"/>
                      <a:r>
                        <a:rPr lang="es-CL" sz="900" b="1" i="0" u="none" strike="noStrike">
                          <a:solidFill>
                            <a:srgbClr val="000000"/>
                          </a:solidFill>
                          <a:effectLst/>
                          <a:latin typeface="Calibri"/>
                        </a:rPr>
                        <a:t>23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PRESTACIONES DE SEGURIDAD SOCIAL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58.874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51.788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-7.086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51.788</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1" u="none" strike="noStrike">
                          <a:solidFill>
                            <a:srgbClr val="000000"/>
                          </a:solidFill>
                          <a:effectLst/>
                          <a:latin typeface="Calibri"/>
                        </a:rPr>
                        <a:t>88,0%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1"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3515">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01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Prestaciones Previsionales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58.874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870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-58.004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870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1,5%</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3515">
                <a:tc>
                  <a:txBody>
                    <a:bodyPr/>
                    <a:lstStyle/>
                    <a:p>
                      <a:pPr algn="ctr" fontAlgn="ctr"/>
                      <a:r>
                        <a:rPr lang="es-CL" sz="900" b="1"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03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Prestaciones Sociales del Empleador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50.918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50.918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50.918</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3515">
                <a:tc>
                  <a:txBody>
                    <a:bodyPr/>
                    <a:lstStyle/>
                    <a:p>
                      <a:pPr algn="ctr" fontAlgn="ctr"/>
                      <a:r>
                        <a:rPr lang="es-CL" sz="900" b="1" i="0" u="none" strike="noStrike">
                          <a:solidFill>
                            <a:srgbClr val="000000"/>
                          </a:solidFill>
                          <a:effectLst/>
                          <a:latin typeface="Calibri"/>
                        </a:rPr>
                        <a:t>26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OTROS GASTOS CORRIENTES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119.991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119.991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119.990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304800">
                <a:tc>
                  <a:txBody>
                    <a:bodyPr/>
                    <a:lstStyle/>
                    <a:p>
                      <a:pPr algn="ctr" fontAlgn="ctr"/>
                      <a:r>
                        <a:rPr lang="es-CL" sz="900" b="1" i="0" u="none" strike="noStrike">
                          <a:solidFill>
                            <a:srgbClr val="000000"/>
                          </a:solidFill>
                          <a:effectLst/>
                          <a:latin typeface="Calibri"/>
                        </a:rPr>
                        <a:t>29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ADQUISICIÓN DE ACTIVOS NO FINANCIEROS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96.011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131.011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35.000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95.971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73,3%</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3515">
                <a:tc>
                  <a:txBody>
                    <a:bodyPr/>
                    <a:lstStyle/>
                    <a:p>
                      <a:pPr algn="ctr" fontAlgn="ctr"/>
                      <a:r>
                        <a:rPr lang="es-CL" sz="900" b="1"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04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Mobiliario y Otros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3.114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3.114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3.111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99,9%</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99,9%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05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Máquinas y Equipos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10.877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45.877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35.000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10.875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23,7%</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1" u="none" strike="noStrike">
                          <a:solidFill>
                            <a:srgbClr val="000000"/>
                          </a:solidFill>
                          <a:effectLst/>
                          <a:latin typeface="Calibri"/>
                        </a:rPr>
                        <a:t>06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Equipos Informáticos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37.915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37.915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37.916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Programas Informáticos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44.105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44.105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44.069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99,9%</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31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INICIATIVAS DE INVERSIÓN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25.719.874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16.279.503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-9.440.371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16.091.959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62,6%</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98,8%</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01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Estudios Básicos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94.459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94.459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67.011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70,9%</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70,9%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02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Proyectos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25.625.415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16.185.044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-9.440.371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16.024.948</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62,5%</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99,0%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34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SERVICIO DE LA DEUDA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1.000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972.885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971.885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822.884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82288,4%</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84,6%</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Deuda Flotante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1.000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972.885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971.885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822.884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82288,4%</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84,6%</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35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SALDO FINAL DE CAJA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10.000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10.000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dirty="0">
                          <a:solidFill>
                            <a:srgbClr val="000000"/>
                          </a:solidFill>
                          <a:effectLst/>
                          <a:latin typeface="Calibri"/>
                        </a:rPr>
                        <a:t>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bl>
          </a:graphicData>
        </a:graphic>
      </p:graphicFrame>
    </p:spTree>
    <p:extLst>
      <p:ext uri="{BB962C8B-B14F-4D97-AF65-F5344CB8AC3E}">
        <p14:creationId xmlns:p14="http://schemas.microsoft.com/office/powerpoint/2010/main" val="42412152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631586" y="6093296"/>
            <a:ext cx="8014371" cy="288032"/>
          </a:xfrm>
        </p:spPr>
        <p:txBody>
          <a:bodyPr/>
          <a:lstStyle/>
          <a:p>
            <a:r>
              <a:rPr lang="es-CL" sz="1050" b="1" dirty="0">
                <a:solidFill>
                  <a:prstClr val="black"/>
                </a:solidFill>
              </a:rPr>
              <a:t>Fuente</a:t>
            </a:r>
            <a:r>
              <a:rPr lang="es-CL" sz="1050" dirty="0">
                <a:solidFill>
                  <a:prstClr val="black"/>
                </a:solidFill>
              </a:rPr>
              <a:t>: Elaboración </a:t>
            </a:r>
            <a:r>
              <a:rPr lang="es-CL" sz="1050" dirty="0" smtClean="0">
                <a:solidFill>
                  <a:prstClr val="black"/>
                </a:solidFill>
              </a:rPr>
              <a:t>propia en </a:t>
            </a:r>
            <a:r>
              <a:rPr lang="es-CL" sz="1050" dirty="0">
                <a:solidFill>
                  <a:prstClr val="black"/>
                </a:solidFill>
              </a:rPr>
              <a:t>base </a:t>
            </a:r>
            <a:r>
              <a:rPr lang="es-CL" sz="1050" dirty="0" smtClean="0">
                <a:solidFill>
                  <a:prstClr val="black"/>
                </a:solidFill>
              </a:rPr>
              <a:t> a Informes de </a:t>
            </a:r>
            <a:r>
              <a:rPr lang="es-CL" sz="1050" dirty="0">
                <a:solidFill>
                  <a:prstClr val="black"/>
                </a:solidFill>
              </a:rPr>
              <a:t>e</a:t>
            </a:r>
            <a:r>
              <a:rPr lang="es-CL" sz="1050" dirty="0" smtClean="0">
                <a:solidFill>
                  <a:prstClr val="black"/>
                </a:solidFill>
              </a:rPr>
              <a:t>jecución </a:t>
            </a:r>
            <a:r>
              <a:rPr lang="es-CL" sz="1050" dirty="0">
                <a:solidFill>
                  <a:prstClr val="black"/>
                </a:solidFill>
              </a:rPr>
              <a:t>p</a:t>
            </a:r>
            <a:r>
              <a:rPr lang="es-CL" sz="1050" dirty="0" smtClean="0">
                <a:solidFill>
                  <a:prstClr val="black"/>
                </a:solidFill>
              </a:rPr>
              <a:t>resupuestaria mensual de DIPRES</a:t>
            </a:r>
            <a:endParaRPr lang="es-CL" sz="1050" dirty="0">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8</a:t>
            </a:fld>
            <a:endParaRPr lang="es-CL">
              <a:solidFill>
                <a:prstClr val="black">
                  <a:tint val="75000"/>
                </a:prstClr>
              </a:solidFill>
            </a:endParaRPr>
          </a:p>
        </p:txBody>
      </p:sp>
      <p:sp>
        <p:nvSpPr>
          <p:cNvPr id="7" name="1 Título"/>
          <p:cNvSpPr txBox="1">
            <a:spLocks/>
          </p:cNvSpPr>
          <p:nvPr/>
        </p:nvSpPr>
        <p:spPr>
          <a:xfrm>
            <a:off x="38317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prstClr val="black"/>
                </a:solidFill>
                <a:ea typeface="Verdana" pitchFamily="34" charset="0"/>
                <a:cs typeface="Verdana" pitchFamily="34" charset="0"/>
              </a:rPr>
              <a:t>Ejecución Presupuestaria de </a:t>
            </a:r>
            <a:r>
              <a:rPr lang="es-CL" sz="1800" b="1" dirty="0" smtClean="0">
                <a:solidFill>
                  <a:prstClr val="black"/>
                </a:solidFill>
                <a:ea typeface="Verdana" pitchFamily="34" charset="0"/>
                <a:cs typeface="Verdana" pitchFamily="34" charset="0"/>
              </a:rPr>
              <a:t>Gastos Acumulada al Mes de Diciembre </a:t>
            </a:r>
            <a:r>
              <a:rPr lang="es-CL" sz="1800" b="1" dirty="0">
                <a:solidFill>
                  <a:prstClr val="black"/>
                </a:solidFill>
                <a:ea typeface="Verdana" pitchFamily="34" charset="0"/>
                <a:cs typeface="Verdana" pitchFamily="34" charset="0"/>
              </a:rPr>
              <a:t>de 2016 </a:t>
            </a:r>
            <a:br>
              <a:rPr lang="es-CL" sz="1800" b="1" dirty="0">
                <a:solidFill>
                  <a:prstClr val="black"/>
                </a:solidFill>
                <a:ea typeface="Verdana" pitchFamily="34" charset="0"/>
                <a:cs typeface="Verdana" pitchFamily="34" charset="0"/>
              </a:rPr>
            </a:br>
            <a:r>
              <a:rPr lang="es-CL" sz="1800" b="1" dirty="0" smtClean="0">
                <a:solidFill>
                  <a:prstClr val="black"/>
                </a:solidFill>
                <a:ea typeface="Verdana" pitchFamily="34" charset="0"/>
                <a:cs typeface="Verdana" pitchFamily="34" charset="0"/>
              </a:rPr>
              <a:t>Partida 12, Capítulo 02, </a:t>
            </a:r>
            <a:r>
              <a:rPr lang="es-CL" sz="1800" b="1" dirty="0">
                <a:solidFill>
                  <a:prstClr val="black"/>
                </a:solidFill>
                <a:ea typeface="Verdana" pitchFamily="34" charset="0"/>
                <a:cs typeface="Verdana" pitchFamily="34" charset="0"/>
              </a:rPr>
              <a:t>Programa </a:t>
            </a:r>
            <a:r>
              <a:rPr lang="es-CL" sz="1800" b="1" dirty="0" smtClean="0">
                <a:solidFill>
                  <a:prstClr val="black"/>
                </a:solidFill>
                <a:ea typeface="Verdana" pitchFamily="34" charset="0"/>
                <a:cs typeface="Verdana" pitchFamily="34" charset="0"/>
              </a:rPr>
              <a:t>03</a:t>
            </a:r>
            <a:r>
              <a:rPr lang="es-CL" sz="1800" b="1" dirty="0">
                <a:solidFill>
                  <a:prstClr val="black"/>
                </a:solidFill>
                <a:ea typeface="Verdana" pitchFamily="34" charset="0"/>
                <a:cs typeface="Verdana" pitchFamily="34" charset="0"/>
              </a:rPr>
              <a:t>: DIRECCIÓN DE OBRAS HIDRÁULICAS</a:t>
            </a:r>
          </a:p>
        </p:txBody>
      </p:sp>
      <p:sp>
        <p:nvSpPr>
          <p:cNvPr id="8" name="1 Título"/>
          <p:cNvSpPr txBox="1">
            <a:spLocks/>
          </p:cNvSpPr>
          <p:nvPr/>
        </p:nvSpPr>
        <p:spPr>
          <a:xfrm>
            <a:off x="683568" y="1340768"/>
            <a:ext cx="7910408" cy="3600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spcBef>
                <a:spcPts val="0"/>
              </a:spcBef>
            </a:pPr>
            <a:r>
              <a:rPr lang="es-CL" sz="1600" b="1" dirty="0">
                <a:solidFill>
                  <a:prstClr val="black"/>
                </a:solidFill>
                <a:ea typeface="Verdana" pitchFamily="34" charset="0"/>
                <a:cs typeface="Verdana" pitchFamily="34" charset="0"/>
              </a:rPr>
              <a:t>en miles de pesos de 2016</a:t>
            </a:r>
          </a:p>
        </p:txBody>
      </p:sp>
      <p:graphicFrame>
        <p:nvGraphicFramePr>
          <p:cNvPr id="3" name="2 Tabla"/>
          <p:cNvGraphicFramePr>
            <a:graphicFrameLocks noGrp="1"/>
          </p:cNvGraphicFramePr>
          <p:nvPr/>
        </p:nvGraphicFramePr>
        <p:xfrm>
          <a:off x="717550" y="1748631"/>
          <a:ext cx="7708900" cy="4229100"/>
        </p:xfrm>
        <a:graphic>
          <a:graphicData uri="http://schemas.openxmlformats.org/drawingml/2006/table">
            <a:tbl>
              <a:tblPr/>
              <a:tblGrid>
                <a:gridCol w="342900"/>
                <a:gridCol w="317500"/>
                <a:gridCol w="317500"/>
                <a:gridCol w="2159000"/>
                <a:gridCol w="762000"/>
                <a:gridCol w="762000"/>
                <a:gridCol w="762000"/>
                <a:gridCol w="762000"/>
                <a:gridCol w="762000"/>
                <a:gridCol w="762000"/>
              </a:tblGrid>
              <a:tr h="190500">
                <a:tc>
                  <a:txBody>
                    <a:bodyPr/>
                    <a:lstStyle/>
                    <a:p>
                      <a:pPr algn="l" fontAlgn="ctr"/>
                      <a:r>
                        <a:rPr lang="es-CL" sz="900" b="1" i="0" u="none" strike="noStrike">
                          <a:solidFill>
                            <a:srgbClr val="FFFFFF"/>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900" b="1" i="0" u="none" strike="noStrike">
                          <a:solidFill>
                            <a:srgbClr val="FFFFFF"/>
                          </a:solidFill>
                          <a:effectLst/>
                          <a:latin typeface="Calibri"/>
                        </a:rPr>
                        <a:t>Presupuesto 2016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900" b="1" i="0" u="none" strike="noStrike">
                          <a:solidFill>
                            <a:srgbClr val="FFFFFF"/>
                          </a:solidFill>
                          <a:effectLst/>
                          <a:latin typeface="Calibri"/>
                        </a:rPr>
                        <a:t>Ejecución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r>
              <a:tr h="304800">
                <a:tc>
                  <a:txBody>
                    <a:bodyPr/>
                    <a:lstStyle/>
                    <a:p>
                      <a:pPr algn="l" fontAlgn="ctr"/>
                      <a:r>
                        <a:rPr lang="es-CL" sz="900" b="1" i="0" u="none" strike="noStrike">
                          <a:solidFill>
                            <a:srgbClr val="FFFFFF"/>
                          </a:solidFill>
                          <a:effectLst/>
                          <a:latin typeface="Calibri"/>
                        </a:rPr>
                        <a:t>Subt.</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Ítem</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Asig.</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Clasificación Económica</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Ley 2016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Vigente</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Variación</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Ejecución Acumulada</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Ley 2016</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Ppto. Vigente</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r>
              <a:tr h="190500">
                <a:tc>
                  <a:txBody>
                    <a:bodyPr/>
                    <a:lstStyle/>
                    <a:p>
                      <a:pPr algn="l" fontAlgn="ctr"/>
                      <a:r>
                        <a:rPr lang="es-CL" sz="11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0"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0"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142.874.639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163.099.732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20.225.093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162.843.660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114,0%</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99,8%</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 EN PERSONAL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13.937.154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14.683.759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746.605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14.682.268</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105,3%</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BIENES Y SERVICIOS DE CONSUMO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1.159.748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1.361.064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201.316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1.360.925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117,3%</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PRESTACIONES DE SEGURIDAD SOCIAL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146.671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70.222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-76.449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68.164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1" u="none" strike="noStrike">
                          <a:solidFill>
                            <a:srgbClr val="000000"/>
                          </a:solidFill>
                          <a:effectLst/>
                          <a:latin typeface="Calibri"/>
                        </a:rPr>
                        <a:t>46,5%</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1" u="none" strike="noStrike">
                          <a:solidFill>
                            <a:srgbClr val="000000"/>
                          </a:solidFill>
                          <a:effectLst/>
                          <a:latin typeface="Calibri"/>
                        </a:rPr>
                        <a:t>97,1%</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01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Prestaciones Previsionales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146.671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66.671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-80.000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64.613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44,1%</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96,9%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03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Prestaciones Sociales del Empleador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3.551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3.551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3.551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OTROS GASTOS CORRIENTES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304800">
                <a:tc>
                  <a:txBody>
                    <a:bodyPr/>
                    <a:lstStyle/>
                    <a:p>
                      <a:pPr algn="ctr" fontAlgn="ctr"/>
                      <a:r>
                        <a:rPr lang="es-CL" sz="900" b="1" i="0" u="none" strike="noStrike">
                          <a:solidFill>
                            <a:srgbClr val="000000"/>
                          </a:solidFill>
                          <a:effectLst/>
                          <a:latin typeface="Calibri"/>
                        </a:rPr>
                        <a:t>29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ADQUISICIÓN DE ACTIVOS NO FINANCIEROS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327.142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258.142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-69.000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257.788</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78,8%</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99,9%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03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Vehículos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176.460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173.460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-3.000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173.434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98,3%</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04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Mobiliario y Otros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3.114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3.114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3.108</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99,8%</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99,8%</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1" u="none" strike="noStrike">
                          <a:solidFill>
                            <a:srgbClr val="000000"/>
                          </a:solidFill>
                          <a:effectLst/>
                          <a:latin typeface="Calibri"/>
                        </a:rPr>
                        <a:t>05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Máquinas y Equipos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100.198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34.198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-66.000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33.888</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33,8%</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99,1%</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06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Equipos Informáticos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43.752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43.752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43.744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Programas Informáticos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3.618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3.618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3.614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99,9%</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99,9%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31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INICIATIVAS DE INVERSIÓN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127.292.924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125.791.938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-1.500.986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125.549.909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98,6%</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99,8%</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01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Estudios Básicos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15.248.027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9.137.064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-6.110.963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9.136.390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59,9%</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02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Proyectos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112.044.897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116.654.874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4.609.977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116.413.519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103,9%</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99,8%</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34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SERVICIO DE LA DEUDA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1.000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20.924.607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20.923.607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20.924.606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2092460,6%</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Deuda Flotante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a:rPr>
                        <a:t>1.000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20.924.607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20.923.607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20.924.606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2092460,6%</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35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SALDO FINAL DE CAJA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10.000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10.000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dirty="0">
                          <a:solidFill>
                            <a:srgbClr val="000000"/>
                          </a:solidFill>
                          <a:effectLst/>
                          <a:latin typeface="Calibri"/>
                        </a:rPr>
                        <a:t>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bl>
          </a:graphicData>
        </a:graphic>
      </p:graphicFrame>
    </p:spTree>
    <p:extLst>
      <p:ext uri="{BB962C8B-B14F-4D97-AF65-F5344CB8AC3E}">
        <p14:creationId xmlns:p14="http://schemas.microsoft.com/office/powerpoint/2010/main" val="31190517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1063798" y="6309320"/>
            <a:ext cx="6849554" cy="239391"/>
          </a:xfrm>
        </p:spPr>
        <p:txBody>
          <a:bodyPr/>
          <a:lstStyle/>
          <a:p>
            <a:r>
              <a:rPr lang="es-CL" sz="1050" b="1" dirty="0">
                <a:solidFill>
                  <a:prstClr val="black"/>
                </a:solidFill>
              </a:rPr>
              <a:t>Fuente</a:t>
            </a:r>
            <a:r>
              <a:rPr lang="es-CL" sz="1050" dirty="0">
                <a:solidFill>
                  <a:prstClr val="black"/>
                </a:solidFill>
              </a:rPr>
              <a:t>: Elaboración </a:t>
            </a:r>
            <a:r>
              <a:rPr lang="es-CL" sz="1050" dirty="0" smtClean="0">
                <a:solidFill>
                  <a:prstClr val="black"/>
                </a:solidFill>
              </a:rPr>
              <a:t>propia en </a:t>
            </a:r>
            <a:r>
              <a:rPr lang="es-CL" sz="1050" dirty="0">
                <a:solidFill>
                  <a:prstClr val="black"/>
                </a:solidFill>
              </a:rPr>
              <a:t>base </a:t>
            </a:r>
            <a:r>
              <a:rPr lang="es-CL" sz="1050" dirty="0" smtClean="0">
                <a:solidFill>
                  <a:prstClr val="black"/>
                </a:solidFill>
              </a:rPr>
              <a:t> a Informes de </a:t>
            </a:r>
            <a:r>
              <a:rPr lang="es-CL" sz="1050" dirty="0">
                <a:solidFill>
                  <a:prstClr val="black"/>
                </a:solidFill>
              </a:rPr>
              <a:t>e</a:t>
            </a:r>
            <a:r>
              <a:rPr lang="es-CL" sz="1050" dirty="0" smtClean="0">
                <a:solidFill>
                  <a:prstClr val="black"/>
                </a:solidFill>
              </a:rPr>
              <a:t>jecución </a:t>
            </a:r>
            <a:r>
              <a:rPr lang="es-CL" sz="1050" dirty="0">
                <a:solidFill>
                  <a:prstClr val="black"/>
                </a:solidFill>
              </a:rPr>
              <a:t>p</a:t>
            </a:r>
            <a:r>
              <a:rPr lang="es-CL" sz="1050" dirty="0" smtClean="0">
                <a:solidFill>
                  <a:prstClr val="black"/>
                </a:solidFill>
              </a:rPr>
              <a:t>resupuestaria mensual de DIPRES</a:t>
            </a:r>
            <a:endParaRPr lang="es-CL" sz="1050" dirty="0">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9</a:t>
            </a:fld>
            <a:endParaRPr lang="es-CL">
              <a:solidFill>
                <a:prstClr val="black">
                  <a:tint val="75000"/>
                </a:prstClr>
              </a:solidFill>
            </a:endParaRPr>
          </a:p>
        </p:txBody>
      </p:sp>
      <p:sp>
        <p:nvSpPr>
          <p:cNvPr id="7" name="1 Título"/>
          <p:cNvSpPr txBox="1">
            <a:spLocks/>
          </p:cNvSpPr>
          <p:nvPr/>
        </p:nvSpPr>
        <p:spPr>
          <a:xfrm>
            <a:off x="38317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prstClr val="black"/>
                </a:solidFill>
                <a:ea typeface="Verdana" pitchFamily="34" charset="0"/>
                <a:cs typeface="Verdana" pitchFamily="34" charset="0"/>
              </a:rPr>
              <a:t>Ejecución Presupuestaria de </a:t>
            </a:r>
            <a:r>
              <a:rPr lang="es-CL" sz="1800" b="1" dirty="0" smtClean="0">
                <a:solidFill>
                  <a:prstClr val="black"/>
                </a:solidFill>
                <a:ea typeface="Verdana" pitchFamily="34" charset="0"/>
                <a:cs typeface="Verdana" pitchFamily="34" charset="0"/>
              </a:rPr>
              <a:t>Gastos Acumulada al Mes de Diciembre </a:t>
            </a:r>
            <a:r>
              <a:rPr lang="es-CL" sz="1800" b="1" dirty="0">
                <a:solidFill>
                  <a:prstClr val="black"/>
                </a:solidFill>
                <a:ea typeface="Verdana" pitchFamily="34" charset="0"/>
                <a:cs typeface="Verdana" pitchFamily="34" charset="0"/>
              </a:rPr>
              <a:t>de 2016 </a:t>
            </a:r>
            <a:br>
              <a:rPr lang="es-CL" sz="1800" b="1" dirty="0">
                <a:solidFill>
                  <a:prstClr val="black"/>
                </a:solidFill>
                <a:ea typeface="Verdana" pitchFamily="34" charset="0"/>
                <a:cs typeface="Verdana" pitchFamily="34" charset="0"/>
              </a:rPr>
            </a:br>
            <a:r>
              <a:rPr lang="es-CL" sz="1800" b="1" dirty="0" smtClean="0">
                <a:solidFill>
                  <a:prstClr val="black"/>
                </a:solidFill>
                <a:ea typeface="Verdana" pitchFamily="34" charset="0"/>
                <a:cs typeface="Verdana" pitchFamily="34" charset="0"/>
              </a:rPr>
              <a:t>Partida 12, Capítulo 02, </a:t>
            </a:r>
            <a:r>
              <a:rPr lang="es-CL" sz="1800" b="1" dirty="0">
                <a:solidFill>
                  <a:prstClr val="black"/>
                </a:solidFill>
                <a:ea typeface="Verdana" pitchFamily="34" charset="0"/>
                <a:cs typeface="Verdana" pitchFamily="34" charset="0"/>
              </a:rPr>
              <a:t>Programa </a:t>
            </a:r>
            <a:r>
              <a:rPr lang="es-CL" sz="1800" b="1" dirty="0" smtClean="0">
                <a:solidFill>
                  <a:prstClr val="black"/>
                </a:solidFill>
                <a:ea typeface="Verdana" pitchFamily="34" charset="0"/>
                <a:cs typeface="Verdana" pitchFamily="34" charset="0"/>
              </a:rPr>
              <a:t>04</a:t>
            </a:r>
            <a:r>
              <a:rPr lang="es-CL" sz="1800" b="1" dirty="0">
                <a:solidFill>
                  <a:prstClr val="black"/>
                </a:solidFill>
                <a:ea typeface="Verdana" pitchFamily="34" charset="0"/>
                <a:cs typeface="Verdana" pitchFamily="34" charset="0"/>
              </a:rPr>
              <a:t>: DIRECCIÓN DE VIALIDAD</a:t>
            </a:r>
          </a:p>
        </p:txBody>
      </p:sp>
      <p:sp>
        <p:nvSpPr>
          <p:cNvPr id="8" name="1 Título"/>
          <p:cNvSpPr txBox="1">
            <a:spLocks/>
          </p:cNvSpPr>
          <p:nvPr/>
        </p:nvSpPr>
        <p:spPr>
          <a:xfrm>
            <a:off x="1075878" y="1239977"/>
            <a:ext cx="6849554" cy="356887"/>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spcBef>
                <a:spcPts val="0"/>
              </a:spcBef>
            </a:pPr>
            <a:r>
              <a:rPr lang="es-CL" sz="1600" b="1" dirty="0">
                <a:solidFill>
                  <a:prstClr val="black"/>
                </a:solidFill>
                <a:ea typeface="Verdana" pitchFamily="34" charset="0"/>
                <a:cs typeface="Verdana" pitchFamily="34" charset="0"/>
              </a:rPr>
              <a:t>en miles de pesos de 2016</a:t>
            </a:r>
          </a:p>
        </p:txBody>
      </p:sp>
      <p:graphicFrame>
        <p:nvGraphicFramePr>
          <p:cNvPr id="3" name="2 Tabla"/>
          <p:cNvGraphicFramePr>
            <a:graphicFrameLocks noGrp="1"/>
          </p:cNvGraphicFramePr>
          <p:nvPr>
            <p:extLst>
              <p:ext uri="{D42A27DB-BD31-4B8C-83A1-F6EECF244321}">
                <p14:modId xmlns:p14="http://schemas.microsoft.com/office/powerpoint/2010/main" val="2579141365"/>
              </p:ext>
            </p:extLst>
          </p:nvPr>
        </p:nvGraphicFramePr>
        <p:xfrm>
          <a:off x="1484412" y="1600198"/>
          <a:ext cx="6441019" cy="4709122"/>
        </p:xfrm>
        <a:graphic>
          <a:graphicData uri="http://schemas.openxmlformats.org/drawingml/2006/table">
            <a:tbl>
              <a:tblPr/>
              <a:tblGrid>
                <a:gridCol w="263796"/>
                <a:gridCol w="244256"/>
                <a:gridCol w="244256"/>
                <a:gridCol w="1956487"/>
                <a:gridCol w="654605"/>
                <a:gridCol w="654605"/>
                <a:gridCol w="664375"/>
                <a:gridCol w="586213"/>
                <a:gridCol w="586213"/>
                <a:gridCol w="586213"/>
              </a:tblGrid>
              <a:tr h="146246">
                <a:tc>
                  <a:txBody>
                    <a:bodyPr/>
                    <a:lstStyle/>
                    <a:p>
                      <a:pPr algn="l" fontAlgn="ctr"/>
                      <a:r>
                        <a:rPr lang="es-CL" sz="700" b="1" i="0" u="none" strike="noStrike">
                          <a:solidFill>
                            <a:srgbClr val="FFFFFF"/>
                          </a:solidFill>
                          <a:effectLst/>
                          <a:latin typeface="Calibri"/>
                        </a:rPr>
                        <a:t> </a:t>
                      </a:r>
                    </a:p>
                  </a:txBody>
                  <a:tcPr marL="7028" marR="7028" marT="7028"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700" b="1" i="0" u="none" strike="noStrike">
                          <a:solidFill>
                            <a:srgbClr val="FFFFFF"/>
                          </a:solidFill>
                          <a:effectLst/>
                          <a:latin typeface="Calibri"/>
                        </a:rPr>
                        <a:t> </a:t>
                      </a:r>
                    </a:p>
                  </a:txBody>
                  <a:tcPr marL="7028" marR="7028" marT="7028"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700" b="1" i="0" u="none" strike="noStrike">
                          <a:solidFill>
                            <a:srgbClr val="FFFFFF"/>
                          </a:solidFill>
                          <a:effectLst/>
                          <a:latin typeface="Calibri"/>
                        </a:rPr>
                        <a:t> </a:t>
                      </a:r>
                    </a:p>
                  </a:txBody>
                  <a:tcPr marL="7028" marR="7028" marT="7028"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700" b="1" i="0" u="none" strike="noStrike">
                          <a:solidFill>
                            <a:srgbClr val="FFFFFF"/>
                          </a:solidFill>
                          <a:effectLst/>
                          <a:latin typeface="Calibri"/>
                        </a:rPr>
                        <a:t> </a:t>
                      </a:r>
                    </a:p>
                  </a:txBody>
                  <a:tcPr marL="7028" marR="7028" marT="7028"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700" b="1" i="0" u="none" strike="noStrike">
                          <a:solidFill>
                            <a:srgbClr val="FFFFFF"/>
                          </a:solidFill>
                          <a:effectLst/>
                          <a:latin typeface="Calibri"/>
                        </a:rPr>
                        <a:t>Presupuesto 2016</a:t>
                      </a:r>
                    </a:p>
                  </a:txBody>
                  <a:tcPr marL="7028" marR="7028" marT="70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700" b="1" i="0" u="none" strike="noStrike">
                          <a:solidFill>
                            <a:srgbClr val="FFFFFF"/>
                          </a:solidFill>
                          <a:effectLst/>
                          <a:latin typeface="Calibri"/>
                        </a:rPr>
                        <a:t>Ejecución</a:t>
                      </a:r>
                    </a:p>
                  </a:txBody>
                  <a:tcPr marL="7028" marR="7028" marT="70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r>
              <a:tr h="233994">
                <a:tc>
                  <a:txBody>
                    <a:bodyPr/>
                    <a:lstStyle/>
                    <a:p>
                      <a:pPr algn="l" fontAlgn="ctr"/>
                      <a:r>
                        <a:rPr lang="es-CL" sz="700" b="1" i="0" u="none" strike="noStrike">
                          <a:solidFill>
                            <a:srgbClr val="FFFFFF"/>
                          </a:solidFill>
                          <a:effectLst/>
                          <a:latin typeface="Calibri"/>
                        </a:rPr>
                        <a:t>Subt.</a:t>
                      </a:r>
                    </a:p>
                  </a:txBody>
                  <a:tcPr marL="7028" marR="7028" marT="7028"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700" b="1" i="0" u="none" strike="noStrike">
                          <a:solidFill>
                            <a:srgbClr val="FFFFFF"/>
                          </a:solidFill>
                          <a:effectLst/>
                          <a:latin typeface="Calibri"/>
                        </a:rPr>
                        <a:t>Ítem</a:t>
                      </a:r>
                    </a:p>
                  </a:txBody>
                  <a:tcPr marL="7028" marR="7028" marT="7028"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700" b="1" i="0" u="none" strike="noStrike">
                          <a:solidFill>
                            <a:srgbClr val="FFFFFF"/>
                          </a:solidFill>
                          <a:effectLst/>
                          <a:latin typeface="Calibri"/>
                        </a:rPr>
                        <a:t>Asig.</a:t>
                      </a:r>
                    </a:p>
                  </a:txBody>
                  <a:tcPr marL="7028" marR="7028" marT="7028"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700" b="1" i="0" u="none" strike="noStrike">
                          <a:solidFill>
                            <a:srgbClr val="FFFFFF"/>
                          </a:solidFill>
                          <a:effectLst/>
                          <a:latin typeface="Calibri"/>
                        </a:rPr>
                        <a:t>Clasificación Económica</a:t>
                      </a:r>
                    </a:p>
                  </a:txBody>
                  <a:tcPr marL="7028" marR="7028" marT="7028"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a:rPr>
                        <a:t>Ley 2016</a:t>
                      </a:r>
                    </a:p>
                  </a:txBody>
                  <a:tcPr marL="7028" marR="7028" marT="7028"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a:rPr>
                        <a:t>Vigente</a:t>
                      </a:r>
                    </a:p>
                  </a:txBody>
                  <a:tcPr marL="7028" marR="7028" marT="7028"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a:rPr>
                        <a:t>Variación</a:t>
                      </a:r>
                    </a:p>
                  </a:txBody>
                  <a:tcPr marL="7028" marR="7028" marT="7028"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a:rPr>
                        <a:t>Ejecución Acumulada</a:t>
                      </a:r>
                    </a:p>
                  </a:txBody>
                  <a:tcPr marL="7028" marR="7028" marT="7028"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a:rPr>
                        <a:t>% de Ejecución Ley 2016</a:t>
                      </a:r>
                    </a:p>
                  </a:txBody>
                  <a:tcPr marL="7028" marR="7028" marT="7028"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a:rPr>
                        <a:t>% de Ejecución Ppto. Vigente</a:t>
                      </a:r>
                    </a:p>
                  </a:txBody>
                  <a:tcPr marL="7028" marR="7028" marT="7028"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r>
              <a:tr h="146246">
                <a:tc>
                  <a:txBody>
                    <a:bodyPr/>
                    <a:lstStyle/>
                    <a:p>
                      <a:pPr algn="l" fontAlgn="ctr"/>
                      <a:r>
                        <a:rPr lang="es-CL" sz="800" b="0" i="0" u="none" strike="noStrike">
                          <a:solidFill>
                            <a:srgbClr val="000000"/>
                          </a:solidFill>
                          <a:effectLst/>
                          <a:latin typeface="Calibri"/>
                        </a:rPr>
                        <a:t> </a:t>
                      </a:r>
                    </a:p>
                  </a:txBody>
                  <a:tcPr marL="7028" marR="7028" marT="7028"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800" b="0" i="0" u="none" strike="noStrike">
                          <a:solidFill>
                            <a:srgbClr val="000000"/>
                          </a:solidFill>
                          <a:effectLst/>
                          <a:latin typeface="Calibri"/>
                        </a:rPr>
                        <a:t> </a:t>
                      </a:r>
                    </a:p>
                  </a:txBody>
                  <a:tcPr marL="7028" marR="7028" marT="7028"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800" b="0" i="0" u="none" strike="noStrike">
                          <a:solidFill>
                            <a:srgbClr val="000000"/>
                          </a:solidFill>
                          <a:effectLst/>
                          <a:latin typeface="Calibri"/>
                        </a:rPr>
                        <a:t> </a:t>
                      </a:r>
                    </a:p>
                  </a:txBody>
                  <a:tcPr marL="7028" marR="7028" marT="7028"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a:rPr>
                        <a:t>GASTOS</a:t>
                      </a:r>
                    </a:p>
                  </a:txBody>
                  <a:tcPr marL="7028" marR="7028" marT="7028"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a:rPr>
                        <a:t>1.032.930.708 </a:t>
                      </a:r>
                    </a:p>
                  </a:txBody>
                  <a:tcPr marL="7028" marR="7028" marT="7028"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a:rPr>
                        <a:t>1.157.247.602 </a:t>
                      </a:r>
                    </a:p>
                  </a:txBody>
                  <a:tcPr marL="7028" marR="7028" marT="7028"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124.316.894 </a:t>
                      </a:r>
                    </a:p>
                  </a:txBody>
                  <a:tcPr marL="7028" marR="7028" marT="7028"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1.157.683.769 </a:t>
                      </a:r>
                    </a:p>
                  </a:txBody>
                  <a:tcPr marL="7028" marR="7028" marT="7028"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112,1%</a:t>
                      </a:r>
                    </a:p>
                  </a:txBody>
                  <a:tcPr marL="7028" marR="7028" marT="7028"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100,0%</a:t>
                      </a:r>
                    </a:p>
                  </a:txBody>
                  <a:tcPr marL="7028" marR="7028" marT="7028"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6246">
                <a:tc>
                  <a:txBody>
                    <a:bodyPr/>
                    <a:lstStyle/>
                    <a:p>
                      <a:pPr algn="ctr" fontAlgn="ctr"/>
                      <a:r>
                        <a:rPr lang="es-CL" sz="700" b="1" i="0" u="none" strike="noStrike">
                          <a:solidFill>
                            <a:srgbClr val="000000"/>
                          </a:solidFill>
                          <a:effectLst/>
                          <a:latin typeface="Calibri"/>
                        </a:rPr>
                        <a:t>21</a:t>
                      </a:r>
                    </a:p>
                  </a:txBody>
                  <a:tcPr marL="7028" marR="7028" marT="702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a:rPr>
                        <a:t>   </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a:rPr>
                        <a:t>    </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a:rPr>
                        <a:t>GASTOS EN PERSONAL                                                              </a:t>
                      </a:r>
                    </a:p>
                  </a:txBody>
                  <a:tcPr marL="7028" marR="7028" marT="702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a:rPr>
                        <a:t>87.999.241 </a:t>
                      </a:r>
                    </a:p>
                  </a:txBody>
                  <a:tcPr marL="7028" marR="7028" marT="702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a:rPr>
                        <a:t>94.259.811 </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6.260.570 </a:t>
                      </a:r>
                    </a:p>
                  </a:txBody>
                  <a:tcPr marL="7028" marR="7028" marT="702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94.258.203 </a:t>
                      </a:r>
                    </a:p>
                  </a:txBody>
                  <a:tcPr marL="7028" marR="7028" marT="702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107,1%</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100,0%</a:t>
                      </a:r>
                    </a:p>
                  </a:txBody>
                  <a:tcPr marL="7028" marR="7028" marT="702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6246">
                <a:tc>
                  <a:txBody>
                    <a:bodyPr/>
                    <a:lstStyle/>
                    <a:p>
                      <a:pPr algn="ctr" fontAlgn="ctr"/>
                      <a:r>
                        <a:rPr lang="es-CL" sz="700" b="1" i="0" u="none" strike="noStrike">
                          <a:solidFill>
                            <a:srgbClr val="000000"/>
                          </a:solidFill>
                          <a:effectLst/>
                          <a:latin typeface="Calibri"/>
                        </a:rPr>
                        <a:t>22</a:t>
                      </a:r>
                    </a:p>
                  </a:txBody>
                  <a:tcPr marL="7028" marR="7028" marT="702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a:rPr>
                        <a:t>   </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a:rPr>
                        <a:t>    </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a:rPr>
                        <a:t>BIENES Y SERVICIOS DE CONSUMO                                                   </a:t>
                      </a:r>
                    </a:p>
                  </a:txBody>
                  <a:tcPr marL="7028" marR="7028" marT="702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a:rPr>
                        <a:t>8.068.855 </a:t>
                      </a:r>
                    </a:p>
                  </a:txBody>
                  <a:tcPr marL="7028" marR="7028" marT="702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a:rPr>
                        <a:t>7.740.645 </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-328.210 </a:t>
                      </a:r>
                    </a:p>
                  </a:txBody>
                  <a:tcPr marL="7028" marR="7028" marT="702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7.740.099 </a:t>
                      </a:r>
                    </a:p>
                  </a:txBody>
                  <a:tcPr marL="7028" marR="7028" marT="702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95,9%</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100,0%</a:t>
                      </a:r>
                    </a:p>
                  </a:txBody>
                  <a:tcPr marL="7028" marR="7028" marT="702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6246">
                <a:tc>
                  <a:txBody>
                    <a:bodyPr/>
                    <a:lstStyle/>
                    <a:p>
                      <a:pPr algn="ctr" fontAlgn="ctr"/>
                      <a:r>
                        <a:rPr lang="es-CL" sz="700" b="1" i="0" u="none" strike="noStrike">
                          <a:solidFill>
                            <a:srgbClr val="000000"/>
                          </a:solidFill>
                          <a:effectLst/>
                          <a:latin typeface="Calibri"/>
                        </a:rPr>
                        <a:t>23</a:t>
                      </a:r>
                    </a:p>
                  </a:txBody>
                  <a:tcPr marL="7028" marR="7028" marT="702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a:rPr>
                        <a:t>   </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a:rPr>
                        <a:t>    </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a:rPr>
                        <a:t>PRESTACIONES DE SEGURIDAD SOCIAL                                                </a:t>
                      </a:r>
                    </a:p>
                  </a:txBody>
                  <a:tcPr marL="7028" marR="7028" marT="702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a:rPr>
                        <a:t>878.051 </a:t>
                      </a:r>
                    </a:p>
                  </a:txBody>
                  <a:tcPr marL="7028" marR="7028" marT="702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a:rPr>
                        <a:t>320.417 </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-557.634 </a:t>
                      </a:r>
                    </a:p>
                  </a:txBody>
                  <a:tcPr marL="7028" marR="7028" marT="702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320.344 </a:t>
                      </a:r>
                    </a:p>
                  </a:txBody>
                  <a:tcPr marL="7028" marR="7028" marT="702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a:rPr>
                        <a:t>36,5%</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a:rPr>
                        <a:t>100,0%</a:t>
                      </a:r>
                    </a:p>
                  </a:txBody>
                  <a:tcPr marL="7028" marR="7028" marT="702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6246">
                <a:tc>
                  <a:txBody>
                    <a:bodyPr/>
                    <a:lstStyle/>
                    <a:p>
                      <a:pPr algn="ctr" fontAlgn="ctr"/>
                      <a:r>
                        <a:rPr lang="es-CL" sz="700" b="0" i="0" u="none" strike="noStrike">
                          <a:solidFill>
                            <a:srgbClr val="000000"/>
                          </a:solidFill>
                          <a:effectLst/>
                          <a:latin typeface="Calibri"/>
                        </a:rPr>
                        <a:t>  </a:t>
                      </a:r>
                    </a:p>
                  </a:txBody>
                  <a:tcPr marL="7028" marR="7028" marT="702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01 </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    </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a:rPr>
                        <a:t>Prestaciones Previsionales                                                      </a:t>
                      </a:r>
                    </a:p>
                  </a:txBody>
                  <a:tcPr marL="7028" marR="7028" marT="702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a:rPr>
                        <a:t>878.051 </a:t>
                      </a:r>
                    </a:p>
                  </a:txBody>
                  <a:tcPr marL="7028" marR="7028" marT="702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a:rPr>
                        <a:t>208.907 </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-669.144 </a:t>
                      </a:r>
                    </a:p>
                  </a:txBody>
                  <a:tcPr marL="7028" marR="7028" marT="702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208.834 </a:t>
                      </a:r>
                    </a:p>
                  </a:txBody>
                  <a:tcPr marL="7028" marR="7028" marT="702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23,8%</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100,0%</a:t>
                      </a:r>
                    </a:p>
                  </a:txBody>
                  <a:tcPr marL="7028" marR="7028" marT="702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6246">
                <a:tc>
                  <a:txBody>
                    <a:bodyPr/>
                    <a:lstStyle/>
                    <a:p>
                      <a:pPr algn="ctr" fontAlgn="ctr"/>
                      <a:r>
                        <a:rPr lang="es-CL" sz="700" b="0" i="0" u="none" strike="noStrike">
                          <a:solidFill>
                            <a:srgbClr val="000000"/>
                          </a:solidFill>
                          <a:effectLst/>
                          <a:latin typeface="Calibri"/>
                        </a:rPr>
                        <a:t>  </a:t>
                      </a:r>
                    </a:p>
                  </a:txBody>
                  <a:tcPr marL="7028" marR="7028" marT="702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03 </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    </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a:rPr>
                        <a:t>Prestaciones Sociales del Empleador                                             </a:t>
                      </a:r>
                    </a:p>
                  </a:txBody>
                  <a:tcPr marL="7028" marR="7028" marT="702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a:rPr>
                        <a:t>0 </a:t>
                      </a:r>
                    </a:p>
                  </a:txBody>
                  <a:tcPr marL="7028" marR="7028" marT="702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a:rPr>
                        <a:t>111.510 </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111.510 </a:t>
                      </a:r>
                    </a:p>
                  </a:txBody>
                  <a:tcPr marL="7028" marR="7028" marT="702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111.510 </a:t>
                      </a:r>
                    </a:p>
                  </a:txBody>
                  <a:tcPr marL="7028" marR="7028" marT="702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 </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100,0%</a:t>
                      </a:r>
                    </a:p>
                  </a:txBody>
                  <a:tcPr marL="7028" marR="7028" marT="702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6246">
                <a:tc>
                  <a:txBody>
                    <a:bodyPr/>
                    <a:lstStyle/>
                    <a:p>
                      <a:pPr algn="ctr" fontAlgn="ctr"/>
                      <a:r>
                        <a:rPr lang="es-CL" sz="700" b="1" i="0" u="none" strike="noStrike">
                          <a:solidFill>
                            <a:srgbClr val="000000"/>
                          </a:solidFill>
                          <a:effectLst/>
                          <a:latin typeface="Calibri"/>
                        </a:rPr>
                        <a:t>24</a:t>
                      </a:r>
                    </a:p>
                  </a:txBody>
                  <a:tcPr marL="7028" marR="7028" marT="702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a:rPr>
                        <a:t>   </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a:rPr>
                        <a:t>    </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a:rPr>
                        <a:t>TRANSFERENCIAS CORRIENTES                                                       </a:t>
                      </a:r>
                    </a:p>
                  </a:txBody>
                  <a:tcPr marL="7028" marR="7028" marT="702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a:rPr>
                        <a:t>882.300 </a:t>
                      </a:r>
                    </a:p>
                  </a:txBody>
                  <a:tcPr marL="7028" marR="7028" marT="702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a:rPr>
                        <a:t>882.300 </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0 </a:t>
                      </a:r>
                    </a:p>
                  </a:txBody>
                  <a:tcPr marL="7028" marR="7028" marT="702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675.411 </a:t>
                      </a:r>
                    </a:p>
                  </a:txBody>
                  <a:tcPr marL="7028" marR="7028" marT="702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76,6%</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76,6%</a:t>
                      </a:r>
                    </a:p>
                  </a:txBody>
                  <a:tcPr marL="7028" marR="7028" marT="702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6246">
                <a:tc>
                  <a:txBody>
                    <a:bodyPr/>
                    <a:lstStyle/>
                    <a:p>
                      <a:pPr algn="ctr" fontAlgn="ctr"/>
                      <a:r>
                        <a:rPr lang="es-CL" sz="700" b="0" i="0" u="none" strike="noStrike">
                          <a:solidFill>
                            <a:srgbClr val="000000"/>
                          </a:solidFill>
                          <a:effectLst/>
                          <a:latin typeface="Calibri"/>
                        </a:rPr>
                        <a:t>  </a:t>
                      </a:r>
                    </a:p>
                  </a:txBody>
                  <a:tcPr marL="7028" marR="7028" marT="702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01 </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    </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a:rPr>
                        <a:t>Al Sector Privado                                                               </a:t>
                      </a:r>
                    </a:p>
                  </a:txBody>
                  <a:tcPr marL="7028" marR="7028" marT="702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a:rPr>
                        <a:t>882.300 </a:t>
                      </a:r>
                    </a:p>
                  </a:txBody>
                  <a:tcPr marL="7028" marR="7028" marT="702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a:rPr>
                        <a:t>882.300 </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0 </a:t>
                      </a:r>
                    </a:p>
                  </a:txBody>
                  <a:tcPr marL="7028" marR="7028" marT="702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675.411 </a:t>
                      </a:r>
                    </a:p>
                  </a:txBody>
                  <a:tcPr marL="7028" marR="7028" marT="702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76,6%</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76,6%</a:t>
                      </a:r>
                    </a:p>
                  </a:txBody>
                  <a:tcPr marL="7028" marR="7028" marT="702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6246">
                <a:tc>
                  <a:txBody>
                    <a:bodyPr/>
                    <a:lstStyle/>
                    <a:p>
                      <a:pPr algn="ctr" fontAlgn="ctr"/>
                      <a:r>
                        <a:rPr lang="es-CL" sz="700" b="0" i="0" u="none" strike="noStrike">
                          <a:solidFill>
                            <a:srgbClr val="000000"/>
                          </a:solidFill>
                          <a:effectLst/>
                          <a:latin typeface="Calibri"/>
                        </a:rPr>
                        <a:t>  </a:t>
                      </a:r>
                    </a:p>
                  </a:txBody>
                  <a:tcPr marL="7028" marR="7028" marT="702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   </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001 </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a:rPr>
                        <a:t>Compensación Tránsito con Sobrepeso                                                                                                                                                                                                                       </a:t>
                      </a:r>
                    </a:p>
                  </a:txBody>
                  <a:tcPr marL="7028" marR="7028" marT="702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a:rPr>
                        <a:t>882.300 </a:t>
                      </a:r>
                    </a:p>
                  </a:txBody>
                  <a:tcPr marL="7028" marR="7028" marT="702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a:rPr>
                        <a:t>882.300 </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0 </a:t>
                      </a:r>
                    </a:p>
                  </a:txBody>
                  <a:tcPr marL="7028" marR="7028" marT="702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675.411 </a:t>
                      </a:r>
                    </a:p>
                  </a:txBody>
                  <a:tcPr marL="7028" marR="7028" marT="702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76,6%</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76,6%</a:t>
                      </a:r>
                    </a:p>
                  </a:txBody>
                  <a:tcPr marL="7028" marR="7028" marT="702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6246">
                <a:tc>
                  <a:txBody>
                    <a:bodyPr/>
                    <a:lstStyle/>
                    <a:p>
                      <a:pPr algn="ctr" fontAlgn="ctr"/>
                      <a:r>
                        <a:rPr lang="es-CL" sz="700" b="1" i="0" u="none" strike="noStrike">
                          <a:solidFill>
                            <a:srgbClr val="000000"/>
                          </a:solidFill>
                          <a:effectLst/>
                          <a:latin typeface="Calibri"/>
                        </a:rPr>
                        <a:t>26</a:t>
                      </a:r>
                    </a:p>
                  </a:txBody>
                  <a:tcPr marL="7028" marR="7028" marT="702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a:rPr>
                        <a:t>   </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a:rPr>
                        <a:t>    </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a:rPr>
                        <a:t>OTROS GASTOS CORRIENTES                                                         </a:t>
                      </a:r>
                    </a:p>
                  </a:txBody>
                  <a:tcPr marL="7028" marR="7028" marT="702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a:rPr>
                        <a:t>0 </a:t>
                      </a:r>
                    </a:p>
                  </a:txBody>
                  <a:tcPr marL="7028" marR="7028" marT="702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a:rPr>
                        <a:t>0 </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0 </a:t>
                      </a:r>
                    </a:p>
                  </a:txBody>
                  <a:tcPr marL="7028" marR="7028" marT="702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-2 </a:t>
                      </a:r>
                    </a:p>
                  </a:txBody>
                  <a:tcPr marL="7028" marR="7028" marT="702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 </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 </a:t>
                      </a:r>
                    </a:p>
                  </a:txBody>
                  <a:tcPr marL="7028" marR="7028" marT="702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233994">
                <a:tc>
                  <a:txBody>
                    <a:bodyPr/>
                    <a:lstStyle/>
                    <a:p>
                      <a:pPr algn="ctr" fontAlgn="ctr"/>
                      <a:r>
                        <a:rPr lang="es-CL" sz="700" b="0" i="0" u="none" strike="noStrike">
                          <a:solidFill>
                            <a:srgbClr val="000000"/>
                          </a:solidFill>
                          <a:effectLst/>
                          <a:latin typeface="Calibri"/>
                        </a:rPr>
                        <a:t>  </a:t>
                      </a:r>
                    </a:p>
                  </a:txBody>
                  <a:tcPr marL="7028" marR="7028" marT="702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1" u="none" strike="noStrike">
                          <a:solidFill>
                            <a:srgbClr val="000000"/>
                          </a:solidFill>
                          <a:effectLst/>
                          <a:latin typeface="Calibri"/>
                        </a:rPr>
                        <a:t>02 </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    </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a:rPr>
                        <a:t>Compensaciones por Daños a Terceros y/o a la Propiedad                          </a:t>
                      </a:r>
                    </a:p>
                  </a:txBody>
                  <a:tcPr marL="7028" marR="7028" marT="702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a:rPr>
                        <a:t>0 </a:t>
                      </a:r>
                    </a:p>
                  </a:txBody>
                  <a:tcPr marL="7028" marR="7028" marT="702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a:rPr>
                        <a:t>0 </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0 </a:t>
                      </a:r>
                    </a:p>
                  </a:txBody>
                  <a:tcPr marL="7028" marR="7028" marT="702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-2 </a:t>
                      </a:r>
                    </a:p>
                  </a:txBody>
                  <a:tcPr marL="7028" marR="7028" marT="702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 </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 </a:t>
                      </a:r>
                    </a:p>
                  </a:txBody>
                  <a:tcPr marL="7028" marR="7028" marT="702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6246">
                <a:tc>
                  <a:txBody>
                    <a:bodyPr/>
                    <a:lstStyle/>
                    <a:p>
                      <a:pPr algn="ctr" fontAlgn="ctr"/>
                      <a:r>
                        <a:rPr lang="es-CL" sz="700" b="1" i="0" u="none" strike="noStrike">
                          <a:solidFill>
                            <a:srgbClr val="000000"/>
                          </a:solidFill>
                          <a:effectLst/>
                          <a:latin typeface="Calibri"/>
                        </a:rPr>
                        <a:t>29</a:t>
                      </a:r>
                    </a:p>
                  </a:txBody>
                  <a:tcPr marL="7028" marR="7028" marT="702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a:rPr>
                        <a:t>   </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a:rPr>
                        <a:t>    </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a:rPr>
                        <a:t>ADQUISICIÓN DE ACTIVOS NO FINANCIEROS                                           </a:t>
                      </a:r>
                    </a:p>
                  </a:txBody>
                  <a:tcPr marL="7028" marR="7028" marT="702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a:rPr>
                        <a:t>1.791.359 </a:t>
                      </a:r>
                    </a:p>
                  </a:txBody>
                  <a:tcPr marL="7028" marR="7028" marT="702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a:rPr>
                        <a:t>2.665.605 </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874.246 </a:t>
                      </a:r>
                    </a:p>
                  </a:txBody>
                  <a:tcPr marL="7028" marR="7028" marT="702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2.658.727 </a:t>
                      </a:r>
                    </a:p>
                  </a:txBody>
                  <a:tcPr marL="7028" marR="7028" marT="702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148,4%</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99,7%</a:t>
                      </a:r>
                    </a:p>
                  </a:txBody>
                  <a:tcPr marL="7028" marR="7028" marT="702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6246">
                <a:tc>
                  <a:txBody>
                    <a:bodyPr/>
                    <a:lstStyle/>
                    <a:p>
                      <a:pPr algn="ctr" fontAlgn="ctr"/>
                      <a:r>
                        <a:rPr lang="es-CL" sz="700" b="0" i="0" u="none" strike="noStrike">
                          <a:solidFill>
                            <a:srgbClr val="000000"/>
                          </a:solidFill>
                          <a:effectLst/>
                          <a:latin typeface="Calibri"/>
                        </a:rPr>
                        <a:t>  </a:t>
                      </a:r>
                    </a:p>
                  </a:txBody>
                  <a:tcPr marL="7028" marR="7028" marT="702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01 </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    </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a:rPr>
                        <a:t>Terrenos                                                                        </a:t>
                      </a:r>
                    </a:p>
                  </a:txBody>
                  <a:tcPr marL="7028" marR="7028" marT="702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a:rPr>
                        <a:t>0 </a:t>
                      </a:r>
                    </a:p>
                  </a:txBody>
                  <a:tcPr marL="7028" marR="7028" marT="702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a:rPr>
                        <a:t>209.223 </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209.223 </a:t>
                      </a:r>
                    </a:p>
                  </a:txBody>
                  <a:tcPr marL="7028" marR="7028" marT="702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203.661 </a:t>
                      </a:r>
                    </a:p>
                  </a:txBody>
                  <a:tcPr marL="7028" marR="7028" marT="702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#¡DIV/0!</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97,3%</a:t>
                      </a:r>
                    </a:p>
                  </a:txBody>
                  <a:tcPr marL="7028" marR="7028" marT="702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6246">
                <a:tc>
                  <a:txBody>
                    <a:bodyPr/>
                    <a:lstStyle/>
                    <a:p>
                      <a:pPr algn="ctr" fontAlgn="ctr"/>
                      <a:r>
                        <a:rPr lang="es-CL" sz="700" b="0" i="0" u="none" strike="noStrike">
                          <a:solidFill>
                            <a:srgbClr val="000000"/>
                          </a:solidFill>
                          <a:effectLst/>
                          <a:latin typeface="Calibri"/>
                        </a:rPr>
                        <a:t>  </a:t>
                      </a:r>
                    </a:p>
                  </a:txBody>
                  <a:tcPr marL="7028" marR="7028" marT="702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02 </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    </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a:rPr>
                        <a:t>Edificios                                                                       </a:t>
                      </a:r>
                    </a:p>
                  </a:txBody>
                  <a:tcPr marL="7028" marR="7028" marT="702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a:rPr>
                        <a:t>0 </a:t>
                      </a:r>
                    </a:p>
                  </a:txBody>
                  <a:tcPr marL="7028" marR="7028" marT="702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a:rPr>
                        <a:t>1.023 </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1.023 </a:t>
                      </a:r>
                    </a:p>
                  </a:txBody>
                  <a:tcPr marL="7028" marR="7028" marT="702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0 </a:t>
                      </a:r>
                    </a:p>
                  </a:txBody>
                  <a:tcPr marL="7028" marR="7028" marT="702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#¡DIV/0!</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0,0%</a:t>
                      </a:r>
                    </a:p>
                  </a:txBody>
                  <a:tcPr marL="7028" marR="7028" marT="702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6246">
                <a:tc>
                  <a:txBody>
                    <a:bodyPr/>
                    <a:lstStyle/>
                    <a:p>
                      <a:pPr algn="ctr" fontAlgn="ctr"/>
                      <a:r>
                        <a:rPr lang="es-CL" sz="700" b="0" i="0" u="none" strike="noStrike">
                          <a:solidFill>
                            <a:srgbClr val="000000"/>
                          </a:solidFill>
                          <a:effectLst/>
                          <a:latin typeface="Calibri"/>
                        </a:rPr>
                        <a:t>  </a:t>
                      </a:r>
                    </a:p>
                  </a:txBody>
                  <a:tcPr marL="7028" marR="7028" marT="702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03 </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    </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a:rPr>
                        <a:t>Vehículos                                                                       </a:t>
                      </a:r>
                    </a:p>
                  </a:txBody>
                  <a:tcPr marL="7028" marR="7028" marT="702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a:rPr>
                        <a:t>211.752 </a:t>
                      </a:r>
                    </a:p>
                  </a:txBody>
                  <a:tcPr marL="7028" marR="7028" marT="702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a:rPr>
                        <a:t>532.752 </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321.000 </a:t>
                      </a:r>
                    </a:p>
                  </a:txBody>
                  <a:tcPr marL="7028" marR="7028" marT="702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532.674 </a:t>
                      </a:r>
                    </a:p>
                  </a:txBody>
                  <a:tcPr marL="7028" marR="7028" marT="702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251,6%</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100,0%</a:t>
                      </a:r>
                    </a:p>
                  </a:txBody>
                  <a:tcPr marL="7028" marR="7028" marT="702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6246">
                <a:tc>
                  <a:txBody>
                    <a:bodyPr/>
                    <a:lstStyle/>
                    <a:p>
                      <a:pPr algn="ctr" fontAlgn="ctr"/>
                      <a:r>
                        <a:rPr lang="es-CL" sz="700" b="0" i="0" u="none" strike="noStrike">
                          <a:solidFill>
                            <a:srgbClr val="000000"/>
                          </a:solidFill>
                          <a:effectLst/>
                          <a:latin typeface="Calibri"/>
                        </a:rPr>
                        <a:t>  </a:t>
                      </a:r>
                    </a:p>
                  </a:txBody>
                  <a:tcPr marL="7028" marR="7028" marT="702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04 </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    </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a:rPr>
                        <a:t>Mobiliario y Otros                                                              </a:t>
                      </a:r>
                    </a:p>
                  </a:txBody>
                  <a:tcPr marL="7028" marR="7028" marT="702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a:rPr>
                        <a:t>3.114 </a:t>
                      </a:r>
                    </a:p>
                  </a:txBody>
                  <a:tcPr marL="7028" marR="7028" marT="702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a:rPr>
                        <a:t>75.114 </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72.000 </a:t>
                      </a:r>
                    </a:p>
                  </a:txBody>
                  <a:tcPr marL="7028" marR="7028" marT="702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75.112 </a:t>
                      </a:r>
                    </a:p>
                  </a:txBody>
                  <a:tcPr marL="7028" marR="7028" marT="702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2412,1%</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100,0%</a:t>
                      </a:r>
                    </a:p>
                  </a:txBody>
                  <a:tcPr marL="7028" marR="7028" marT="702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6246">
                <a:tc>
                  <a:txBody>
                    <a:bodyPr/>
                    <a:lstStyle/>
                    <a:p>
                      <a:pPr algn="ctr" fontAlgn="ctr"/>
                      <a:r>
                        <a:rPr lang="es-CL" sz="700" b="0" i="0" u="none" strike="noStrike">
                          <a:solidFill>
                            <a:srgbClr val="000000"/>
                          </a:solidFill>
                          <a:effectLst/>
                          <a:latin typeface="Calibri"/>
                        </a:rPr>
                        <a:t>  </a:t>
                      </a:r>
                    </a:p>
                  </a:txBody>
                  <a:tcPr marL="7028" marR="7028" marT="702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05 </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    </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a:rPr>
                        <a:t>Máquinas y Equipos                                                              </a:t>
                      </a:r>
                    </a:p>
                  </a:txBody>
                  <a:tcPr marL="7028" marR="7028" marT="702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a:rPr>
                        <a:t>1.104.035 </a:t>
                      </a:r>
                    </a:p>
                  </a:txBody>
                  <a:tcPr marL="7028" marR="7028" marT="702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a:rPr>
                        <a:t>1.375.035 </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271.000 </a:t>
                      </a:r>
                    </a:p>
                  </a:txBody>
                  <a:tcPr marL="7028" marR="7028" marT="702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1.375.017 </a:t>
                      </a:r>
                    </a:p>
                  </a:txBody>
                  <a:tcPr marL="7028" marR="7028" marT="702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124,5%</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100,0%</a:t>
                      </a:r>
                    </a:p>
                  </a:txBody>
                  <a:tcPr marL="7028" marR="7028" marT="702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6246">
                <a:tc>
                  <a:txBody>
                    <a:bodyPr/>
                    <a:lstStyle/>
                    <a:p>
                      <a:pPr algn="ctr" fontAlgn="ctr"/>
                      <a:r>
                        <a:rPr lang="es-CL" sz="700" b="0" i="0" u="none" strike="noStrike">
                          <a:solidFill>
                            <a:srgbClr val="000000"/>
                          </a:solidFill>
                          <a:effectLst/>
                          <a:latin typeface="Calibri"/>
                        </a:rPr>
                        <a:t>  </a:t>
                      </a:r>
                    </a:p>
                  </a:txBody>
                  <a:tcPr marL="7028" marR="7028" marT="702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06 </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    </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a:rPr>
                        <a:t>Equipos Informáticos                                                            </a:t>
                      </a:r>
                    </a:p>
                  </a:txBody>
                  <a:tcPr marL="7028" marR="7028" marT="702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a:rPr>
                        <a:t>122.795 </a:t>
                      </a:r>
                    </a:p>
                  </a:txBody>
                  <a:tcPr marL="7028" marR="7028" marT="702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a:rPr>
                        <a:t>122.795 </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0 </a:t>
                      </a:r>
                    </a:p>
                  </a:txBody>
                  <a:tcPr marL="7028" marR="7028" marT="702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122.698 </a:t>
                      </a:r>
                    </a:p>
                  </a:txBody>
                  <a:tcPr marL="7028" marR="7028" marT="702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99,9%</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99,9%</a:t>
                      </a:r>
                    </a:p>
                  </a:txBody>
                  <a:tcPr marL="7028" marR="7028" marT="702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6246">
                <a:tc>
                  <a:txBody>
                    <a:bodyPr/>
                    <a:lstStyle/>
                    <a:p>
                      <a:pPr algn="ctr" fontAlgn="ctr"/>
                      <a:r>
                        <a:rPr lang="es-CL" sz="700" b="0" i="0" u="none" strike="noStrike">
                          <a:solidFill>
                            <a:srgbClr val="000000"/>
                          </a:solidFill>
                          <a:effectLst/>
                          <a:latin typeface="Calibri"/>
                        </a:rPr>
                        <a:t>  </a:t>
                      </a:r>
                    </a:p>
                  </a:txBody>
                  <a:tcPr marL="7028" marR="7028" marT="702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07 </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    </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a:rPr>
                        <a:t>Programas Informáticos                                                          </a:t>
                      </a:r>
                    </a:p>
                  </a:txBody>
                  <a:tcPr marL="7028" marR="7028" marT="702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a:rPr>
                        <a:t>349.663 </a:t>
                      </a:r>
                    </a:p>
                  </a:txBody>
                  <a:tcPr marL="7028" marR="7028" marT="702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a:rPr>
                        <a:t>349.663 </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0 </a:t>
                      </a:r>
                    </a:p>
                  </a:txBody>
                  <a:tcPr marL="7028" marR="7028" marT="702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349.565 </a:t>
                      </a:r>
                    </a:p>
                  </a:txBody>
                  <a:tcPr marL="7028" marR="7028" marT="702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100,0%</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100,0%</a:t>
                      </a:r>
                    </a:p>
                  </a:txBody>
                  <a:tcPr marL="7028" marR="7028" marT="702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6246">
                <a:tc>
                  <a:txBody>
                    <a:bodyPr/>
                    <a:lstStyle/>
                    <a:p>
                      <a:pPr algn="ctr" fontAlgn="ctr"/>
                      <a:r>
                        <a:rPr lang="es-CL" sz="700" b="0" i="0" u="none" strike="noStrike">
                          <a:solidFill>
                            <a:srgbClr val="000000"/>
                          </a:solidFill>
                          <a:effectLst/>
                          <a:latin typeface="Calibri"/>
                        </a:rPr>
                        <a:t>31</a:t>
                      </a:r>
                    </a:p>
                  </a:txBody>
                  <a:tcPr marL="7028" marR="7028" marT="702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   </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    </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a:rPr>
                        <a:t>INICIATIVAS DE INVERSIÓN                                                        </a:t>
                      </a:r>
                    </a:p>
                  </a:txBody>
                  <a:tcPr marL="7028" marR="7028" marT="702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a:rPr>
                        <a:t>937.156.766 </a:t>
                      </a:r>
                    </a:p>
                  </a:txBody>
                  <a:tcPr marL="7028" marR="7028" marT="702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a:rPr>
                        <a:t>940.884.842 </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3.728.076 </a:t>
                      </a:r>
                    </a:p>
                  </a:txBody>
                  <a:tcPr marL="7028" marR="7028" marT="702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939.632.633 </a:t>
                      </a:r>
                    </a:p>
                  </a:txBody>
                  <a:tcPr marL="7028" marR="7028" marT="702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100,3%</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99,9%</a:t>
                      </a:r>
                    </a:p>
                  </a:txBody>
                  <a:tcPr marL="7028" marR="7028" marT="702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6246">
                <a:tc>
                  <a:txBody>
                    <a:bodyPr/>
                    <a:lstStyle/>
                    <a:p>
                      <a:pPr algn="ctr" fontAlgn="ctr"/>
                      <a:r>
                        <a:rPr lang="es-CL" sz="700" b="0" i="0" u="none" strike="noStrike">
                          <a:solidFill>
                            <a:srgbClr val="000000"/>
                          </a:solidFill>
                          <a:effectLst/>
                          <a:latin typeface="Calibri"/>
                        </a:rPr>
                        <a:t>  </a:t>
                      </a:r>
                    </a:p>
                  </a:txBody>
                  <a:tcPr marL="7028" marR="7028" marT="702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01 </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    </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a:rPr>
                        <a:t>Estudios Básicos                                                                </a:t>
                      </a:r>
                    </a:p>
                  </a:txBody>
                  <a:tcPr marL="7028" marR="7028" marT="702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a:rPr>
                        <a:t>1.487.890</a:t>
                      </a:r>
                    </a:p>
                  </a:txBody>
                  <a:tcPr marL="7028" marR="7028" marT="702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a:rPr>
                        <a:t>1.394.620 </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-93.270 </a:t>
                      </a:r>
                    </a:p>
                  </a:txBody>
                  <a:tcPr marL="7028" marR="7028" marT="702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1.387.090 </a:t>
                      </a:r>
                    </a:p>
                  </a:txBody>
                  <a:tcPr marL="7028" marR="7028" marT="702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93,2%</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99,5%</a:t>
                      </a:r>
                    </a:p>
                  </a:txBody>
                  <a:tcPr marL="7028" marR="7028" marT="702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6246">
                <a:tc>
                  <a:txBody>
                    <a:bodyPr/>
                    <a:lstStyle/>
                    <a:p>
                      <a:pPr algn="ctr" fontAlgn="ctr"/>
                      <a:r>
                        <a:rPr lang="es-CL" sz="700" b="0" i="0" u="none" strike="noStrike">
                          <a:solidFill>
                            <a:srgbClr val="000000"/>
                          </a:solidFill>
                          <a:effectLst/>
                          <a:latin typeface="Calibri"/>
                        </a:rPr>
                        <a:t>  </a:t>
                      </a:r>
                    </a:p>
                  </a:txBody>
                  <a:tcPr marL="7028" marR="7028" marT="702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02 </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    </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a:rPr>
                        <a:t>Proyectos                                                                       </a:t>
                      </a:r>
                    </a:p>
                  </a:txBody>
                  <a:tcPr marL="7028" marR="7028" marT="702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a:rPr>
                        <a:t>935.668.876</a:t>
                      </a:r>
                    </a:p>
                  </a:txBody>
                  <a:tcPr marL="7028" marR="7028" marT="702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a:rPr>
                        <a:t>939.490.222 </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3.821.346 </a:t>
                      </a:r>
                    </a:p>
                  </a:txBody>
                  <a:tcPr marL="7028" marR="7028" marT="702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938.245.543 </a:t>
                      </a:r>
                    </a:p>
                  </a:txBody>
                  <a:tcPr marL="7028" marR="7028" marT="702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100,3%</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99,9%</a:t>
                      </a:r>
                    </a:p>
                  </a:txBody>
                  <a:tcPr marL="7028" marR="7028" marT="702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6246">
                <a:tc>
                  <a:txBody>
                    <a:bodyPr/>
                    <a:lstStyle/>
                    <a:p>
                      <a:pPr algn="ctr" fontAlgn="ctr"/>
                      <a:r>
                        <a:rPr lang="es-CL" sz="700" b="0" i="0" u="none" strike="noStrike">
                          <a:solidFill>
                            <a:srgbClr val="000000"/>
                          </a:solidFill>
                          <a:effectLst/>
                          <a:latin typeface="Calibri"/>
                        </a:rPr>
                        <a:t>32</a:t>
                      </a:r>
                    </a:p>
                  </a:txBody>
                  <a:tcPr marL="7028" marR="7028" marT="702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   </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    </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a:rPr>
                        <a:t>PRÉSTAMOS                                                                       </a:t>
                      </a:r>
                    </a:p>
                  </a:txBody>
                  <a:tcPr marL="7028" marR="7028" marT="702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a:rPr>
                        <a:t>-3.946.864 </a:t>
                      </a:r>
                    </a:p>
                  </a:txBody>
                  <a:tcPr marL="7028" marR="7028" marT="702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a:rPr>
                        <a:t>433.136 </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4.380.000 </a:t>
                      </a:r>
                    </a:p>
                  </a:txBody>
                  <a:tcPr marL="7028" marR="7028" marT="702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2.437.508 </a:t>
                      </a:r>
                    </a:p>
                  </a:txBody>
                  <a:tcPr marL="7028" marR="7028" marT="702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 </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562,8%</a:t>
                      </a:r>
                    </a:p>
                  </a:txBody>
                  <a:tcPr marL="7028" marR="7028" marT="702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6246">
                <a:tc>
                  <a:txBody>
                    <a:bodyPr/>
                    <a:lstStyle/>
                    <a:p>
                      <a:pPr algn="ctr" fontAlgn="ctr"/>
                      <a:r>
                        <a:rPr lang="es-CL" sz="700" b="0" i="0" u="none" strike="noStrike">
                          <a:solidFill>
                            <a:srgbClr val="000000"/>
                          </a:solidFill>
                          <a:effectLst/>
                          <a:latin typeface="Calibri"/>
                        </a:rPr>
                        <a:t>  </a:t>
                      </a:r>
                    </a:p>
                  </a:txBody>
                  <a:tcPr marL="7028" marR="7028" marT="702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06 </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    </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a:rPr>
                        <a:t>Por Anticipos a Contratistas                                                    </a:t>
                      </a:r>
                    </a:p>
                  </a:txBody>
                  <a:tcPr marL="7028" marR="7028" marT="702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a:rPr>
                        <a:t>-3.946.864</a:t>
                      </a:r>
                    </a:p>
                  </a:txBody>
                  <a:tcPr marL="7028" marR="7028" marT="702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a:rPr>
                        <a:t>433.136 </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4.380.000 </a:t>
                      </a:r>
                    </a:p>
                  </a:txBody>
                  <a:tcPr marL="7028" marR="7028" marT="702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2.437.508 </a:t>
                      </a:r>
                    </a:p>
                  </a:txBody>
                  <a:tcPr marL="7028" marR="7028" marT="702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-61,8%</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562,8%</a:t>
                      </a:r>
                    </a:p>
                  </a:txBody>
                  <a:tcPr marL="7028" marR="7028" marT="702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6246">
                <a:tc>
                  <a:txBody>
                    <a:bodyPr/>
                    <a:lstStyle/>
                    <a:p>
                      <a:pPr algn="ctr" fontAlgn="ctr"/>
                      <a:r>
                        <a:rPr lang="es-CL" sz="700" b="0" i="0" u="none" strike="noStrike">
                          <a:solidFill>
                            <a:srgbClr val="000000"/>
                          </a:solidFill>
                          <a:effectLst/>
                          <a:latin typeface="Calibri"/>
                        </a:rPr>
                        <a:t>  </a:t>
                      </a:r>
                    </a:p>
                  </a:txBody>
                  <a:tcPr marL="7028" marR="7028" marT="702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   </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001 </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a:rPr>
                        <a:t>Anticipos a Contratistas                                                                                                                                                                                                                                  </a:t>
                      </a:r>
                    </a:p>
                  </a:txBody>
                  <a:tcPr marL="7028" marR="7028" marT="702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a:rPr>
                        <a:t>0 </a:t>
                      </a:r>
                    </a:p>
                  </a:txBody>
                  <a:tcPr marL="7028" marR="7028" marT="702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a:rPr>
                        <a:t>4.380.000 </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4.380.000 </a:t>
                      </a:r>
                    </a:p>
                  </a:txBody>
                  <a:tcPr marL="7028" marR="7028" marT="702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2.437.508 </a:t>
                      </a:r>
                    </a:p>
                  </a:txBody>
                  <a:tcPr marL="7028" marR="7028" marT="702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#¡DIV/0!</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55,7%</a:t>
                      </a:r>
                    </a:p>
                  </a:txBody>
                  <a:tcPr marL="7028" marR="7028" marT="702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6246">
                <a:tc>
                  <a:txBody>
                    <a:bodyPr/>
                    <a:lstStyle/>
                    <a:p>
                      <a:pPr algn="ctr" fontAlgn="ctr"/>
                      <a:r>
                        <a:rPr lang="es-CL" sz="700" b="0" i="0" u="none" strike="noStrike">
                          <a:solidFill>
                            <a:srgbClr val="000000"/>
                          </a:solidFill>
                          <a:effectLst/>
                          <a:latin typeface="Calibri"/>
                        </a:rPr>
                        <a:t>  </a:t>
                      </a:r>
                    </a:p>
                  </a:txBody>
                  <a:tcPr marL="7028" marR="7028" marT="702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   </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002 </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a:rPr>
                        <a:t>Recuperacion  por Anticipos a Contratistas                                                                                                                                                                                                                </a:t>
                      </a:r>
                    </a:p>
                  </a:txBody>
                  <a:tcPr marL="7028" marR="7028" marT="702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a:rPr>
                        <a:t>-3.946.864 </a:t>
                      </a:r>
                    </a:p>
                  </a:txBody>
                  <a:tcPr marL="7028" marR="7028" marT="702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a:rPr>
                        <a:t>-3.946.864 </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0 </a:t>
                      </a:r>
                    </a:p>
                  </a:txBody>
                  <a:tcPr marL="7028" marR="7028" marT="702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0 </a:t>
                      </a:r>
                    </a:p>
                  </a:txBody>
                  <a:tcPr marL="7028" marR="7028" marT="702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0,0%</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0,0%</a:t>
                      </a:r>
                    </a:p>
                  </a:txBody>
                  <a:tcPr marL="7028" marR="7028" marT="702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6246">
                <a:tc>
                  <a:txBody>
                    <a:bodyPr/>
                    <a:lstStyle/>
                    <a:p>
                      <a:pPr algn="ctr" fontAlgn="ctr"/>
                      <a:r>
                        <a:rPr lang="es-CL" sz="700" b="1" i="0" u="none" strike="noStrike">
                          <a:solidFill>
                            <a:srgbClr val="000000"/>
                          </a:solidFill>
                          <a:effectLst/>
                          <a:latin typeface="Calibri"/>
                        </a:rPr>
                        <a:t>34</a:t>
                      </a:r>
                    </a:p>
                  </a:txBody>
                  <a:tcPr marL="7028" marR="7028" marT="702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a:rPr>
                        <a:t>   </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a:rPr>
                        <a:t>    </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a:rPr>
                        <a:t>SERVICIO DE LA DEUDA                                                            </a:t>
                      </a:r>
                    </a:p>
                  </a:txBody>
                  <a:tcPr marL="7028" marR="7028" marT="702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a:rPr>
                        <a:t>1.000 </a:t>
                      </a:r>
                    </a:p>
                  </a:txBody>
                  <a:tcPr marL="7028" marR="7028" marT="702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a:rPr>
                        <a:t>109.960.846 </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109.959.846 </a:t>
                      </a:r>
                    </a:p>
                  </a:txBody>
                  <a:tcPr marL="7028" marR="7028" marT="702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109.960.846 </a:t>
                      </a:r>
                    </a:p>
                  </a:txBody>
                  <a:tcPr marL="7028" marR="7028" marT="702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10996084,6%</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100,0%</a:t>
                      </a:r>
                    </a:p>
                  </a:txBody>
                  <a:tcPr marL="7028" marR="7028" marT="702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6246">
                <a:tc>
                  <a:txBody>
                    <a:bodyPr/>
                    <a:lstStyle/>
                    <a:p>
                      <a:pPr algn="ctr" fontAlgn="ctr"/>
                      <a:r>
                        <a:rPr lang="es-CL" sz="700" b="0" i="0" u="none" strike="noStrike">
                          <a:solidFill>
                            <a:srgbClr val="000000"/>
                          </a:solidFill>
                          <a:effectLst/>
                          <a:latin typeface="Calibri"/>
                        </a:rPr>
                        <a:t>  </a:t>
                      </a:r>
                    </a:p>
                  </a:txBody>
                  <a:tcPr marL="7028" marR="7028" marT="702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07 </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    </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a:rPr>
                        <a:t>Deuda Flotante                                                                  </a:t>
                      </a:r>
                    </a:p>
                  </a:txBody>
                  <a:tcPr marL="7028" marR="7028" marT="702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a:rPr>
                        <a:t>1.000 </a:t>
                      </a:r>
                    </a:p>
                  </a:txBody>
                  <a:tcPr marL="7028" marR="7028" marT="702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a:rPr>
                        <a:t>109.960.846 </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109.959.846 </a:t>
                      </a:r>
                    </a:p>
                  </a:txBody>
                  <a:tcPr marL="7028" marR="7028" marT="702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109.960.846 </a:t>
                      </a:r>
                    </a:p>
                  </a:txBody>
                  <a:tcPr marL="7028" marR="7028" marT="702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10996084,6%</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100,0%</a:t>
                      </a:r>
                    </a:p>
                  </a:txBody>
                  <a:tcPr marL="7028" marR="7028" marT="702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6246">
                <a:tc>
                  <a:txBody>
                    <a:bodyPr/>
                    <a:lstStyle/>
                    <a:p>
                      <a:pPr algn="ctr" fontAlgn="ctr"/>
                      <a:r>
                        <a:rPr lang="es-CL" sz="700" b="1" i="0" u="none" strike="noStrike">
                          <a:solidFill>
                            <a:srgbClr val="000000"/>
                          </a:solidFill>
                          <a:effectLst/>
                          <a:latin typeface="Calibri"/>
                        </a:rPr>
                        <a:t>35</a:t>
                      </a:r>
                    </a:p>
                  </a:txBody>
                  <a:tcPr marL="7028" marR="7028" marT="702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a:rPr>
                        <a:t>   </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a:rPr>
                        <a:t>    </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a:rPr>
                        <a:t>SALDO FINAL DE CAJA                                                             </a:t>
                      </a:r>
                    </a:p>
                  </a:txBody>
                  <a:tcPr marL="7028" marR="7028" marT="702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a:rPr>
                        <a:t>100.000 </a:t>
                      </a:r>
                    </a:p>
                  </a:txBody>
                  <a:tcPr marL="7028" marR="7028" marT="702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a:rPr>
                        <a:t>100.000 </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0 </a:t>
                      </a:r>
                    </a:p>
                  </a:txBody>
                  <a:tcPr marL="7028" marR="7028" marT="702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0 </a:t>
                      </a:r>
                    </a:p>
                  </a:txBody>
                  <a:tcPr marL="7028" marR="7028" marT="702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0,0%</a:t>
                      </a:r>
                    </a:p>
                  </a:txBody>
                  <a:tcPr marL="7028" marR="7028" marT="7028"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1" i="0" u="none" strike="noStrike" dirty="0">
                          <a:solidFill>
                            <a:srgbClr val="000000"/>
                          </a:solidFill>
                          <a:effectLst/>
                          <a:latin typeface="Calibri"/>
                        </a:rPr>
                        <a:t>0,0%</a:t>
                      </a:r>
                    </a:p>
                  </a:txBody>
                  <a:tcPr marL="7028" marR="7028" marT="702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bl>
          </a:graphicData>
        </a:graphic>
      </p:graphicFrame>
    </p:spTree>
    <p:extLst>
      <p:ext uri="{BB962C8B-B14F-4D97-AF65-F5344CB8AC3E}">
        <p14:creationId xmlns:p14="http://schemas.microsoft.com/office/powerpoint/2010/main" val="3785661616"/>
      </p:ext>
    </p:extLst>
  </p:cSld>
  <p:clrMapOvr>
    <a:masterClrMapping/>
  </p:clrMapOvr>
  <p:timing>
    <p:tnLst>
      <p:par>
        <p:cTn id="1" dur="indefinite" restart="never" nodeType="tmRoot"/>
      </p:par>
    </p:tnLst>
  </p:timing>
</p:sld>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0.xml><?xml version="1.0" encoding="utf-8"?>
<a:theme xmlns:a="http://schemas.openxmlformats.org/drawingml/2006/main" name="10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1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2.xml><?xml version="1.0" encoding="utf-8"?>
<a:theme xmlns:a="http://schemas.openxmlformats.org/drawingml/2006/main" name="12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3.xml><?xml version="1.0" encoding="utf-8"?>
<a:theme xmlns:a="http://schemas.openxmlformats.org/drawingml/2006/main" name="13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3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4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5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6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7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8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9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222</TotalTime>
  <Words>4733</Words>
  <Application>Microsoft Office PowerPoint</Application>
  <PresentationFormat>Presentación en pantalla (4:3)</PresentationFormat>
  <Paragraphs>2931</Paragraphs>
  <Slides>17</Slides>
  <Notes>1</Notes>
  <HiddenSlides>0</HiddenSlides>
  <MMClips>0</MMClips>
  <ScaleCrop>false</ScaleCrop>
  <HeadingPairs>
    <vt:vector size="6" baseType="variant">
      <vt:variant>
        <vt:lpstr>Tema</vt:lpstr>
      </vt:variant>
      <vt:variant>
        <vt:i4>13</vt:i4>
      </vt:variant>
      <vt:variant>
        <vt:lpstr>Servidores OLE incrustados</vt:lpstr>
      </vt:variant>
      <vt:variant>
        <vt:i4>1</vt:i4>
      </vt:variant>
      <vt:variant>
        <vt:lpstr>Títulos de diapositiva</vt:lpstr>
      </vt:variant>
      <vt:variant>
        <vt:i4>17</vt:i4>
      </vt:variant>
    </vt:vector>
  </HeadingPairs>
  <TitlesOfParts>
    <vt:vector size="31" baseType="lpstr">
      <vt:lpstr>1_Tema de Office</vt:lpstr>
      <vt:lpstr>2_Tema de Office</vt:lpstr>
      <vt:lpstr>3_Tema de Office</vt:lpstr>
      <vt:lpstr>4_Tema de Office</vt:lpstr>
      <vt:lpstr>5_Tema de Office</vt:lpstr>
      <vt:lpstr>6_Tema de Office</vt:lpstr>
      <vt:lpstr>7_Tema de Office</vt:lpstr>
      <vt:lpstr>8_Tema de Office</vt:lpstr>
      <vt:lpstr>9_Tema de Office</vt:lpstr>
      <vt:lpstr>10_Tema de Office</vt:lpstr>
      <vt:lpstr>11_Tema de Office</vt:lpstr>
      <vt:lpstr>12_Tema de Office</vt:lpstr>
      <vt:lpstr>13_Tema de Office</vt:lpstr>
      <vt:lpstr>Imagen de mapa de bits</vt:lpstr>
      <vt:lpstr>EJECUCIÓN PRESUPUESTARIA DE GASTOS ACUMULADA AL MES DE DICIEMBRE DE 2016 PARTIDA 12: MINISTERIO DE OBRAS PÚBLICAS</vt:lpstr>
      <vt:lpstr>Ejecución Presupuestaria de Gastos Acumulada al Mes de Diciembre de 2016  Ministerio de Obras Públicas</vt:lpstr>
      <vt:lpstr>Ejecución Presupuestaria de Gastos Acumulada al Mes de Diciembre de 2016  Partida 12 Ministerio de Obras Públicas</vt:lpstr>
      <vt:lpstr>Ejecución Presupuestaria de Gastos Acumulada al Mes de Diciembre de 2016  Partida 12, Resumen por Capítulos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EJECUCIÓN PRESUPUESTARIA DE GASTOS ACUMULADA AL MES DE JUNIO DE 2016 PARTIDA 12: MINISTERIO DE OBRAS PÚBLICAS</dc:title>
  <dc:creator>Ruben Catalan</dc:creator>
  <cp:lastModifiedBy>RCATALAN</cp:lastModifiedBy>
  <cp:revision>16</cp:revision>
  <cp:lastPrinted>2017-03-31T14:18:56Z</cp:lastPrinted>
  <dcterms:created xsi:type="dcterms:W3CDTF">2016-08-16T21:26:11Z</dcterms:created>
  <dcterms:modified xsi:type="dcterms:W3CDTF">2017-03-31T14:27:36Z</dcterms:modified>
</cp:coreProperties>
</file>