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 id="2147483864" r:id="rId18"/>
    <p:sldMasterId id="2147483876" r:id="rId19"/>
  </p:sldMasterIdLst>
  <p:notesMasterIdLst>
    <p:notesMasterId r:id="rId46"/>
  </p:notesMasterIdLst>
  <p:sldIdLst>
    <p:sldId id="257" r:id="rId20"/>
    <p:sldId id="258" r:id="rId21"/>
    <p:sldId id="284"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 id="279" r:id="rId43"/>
    <p:sldId id="281" r:id="rId44"/>
    <p:sldId id="283" r:id="rId45"/>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7.xml"/><Relationship Id="rId39"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2.xml"/><Relationship Id="rId34" Type="http://schemas.openxmlformats.org/officeDocument/2006/relationships/slide" Target="slides/slide15.xml"/><Relationship Id="rId42" Type="http://schemas.openxmlformats.org/officeDocument/2006/relationships/slide" Target="slides/slide23.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slide" Target="slides/slide19.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1.xml"/><Relationship Id="rId29" Type="http://schemas.openxmlformats.org/officeDocument/2006/relationships/slide" Target="slides/slide10.xml"/><Relationship Id="rId41"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slide" Target="slides/slide18.xml"/><Relationship Id="rId40" Type="http://schemas.openxmlformats.org/officeDocument/2006/relationships/slide" Target="slides/slide21.xml"/><Relationship Id="rId45" Type="http://schemas.openxmlformats.org/officeDocument/2006/relationships/slide" Target="slides/slide26.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slide" Target="slides/slide17.xml"/><Relationship Id="rId49"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2.xml"/><Relationship Id="rId44"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slide" Target="slides/slide16.xml"/><Relationship Id="rId43" Type="http://schemas.openxmlformats.org/officeDocument/2006/relationships/slide" Target="slides/slide24.xml"/><Relationship Id="rId48" Type="http://schemas.openxmlformats.org/officeDocument/2006/relationships/viewProps" Target="viewProps.xml"/><Relationship Id="rId8" Type="http://schemas.openxmlformats.org/officeDocument/2006/relationships/slideMaster" Target="slideMasters/slideMaster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CL"/>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E215354C-AE9A-4CEC-87F5-59A6713CC057}" type="datetimeFigureOut">
              <a:rPr lang="es-CL" smtClean="0"/>
              <a:t>18-04-2017</a:t>
            </a:fld>
            <a:endParaRPr lang="es-CL"/>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FFF9295E-3C88-40DF-975C-0B61BCBFD959}" type="slidenum">
              <a:rPr lang="es-CL" smtClean="0"/>
              <a:t>‹Nº›</a:t>
            </a:fld>
            <a:endParaRPr lang="es-CL"/>
          </a:p>
        </p:txBody>
      </p:sp>
    </p:spTree>
    <p:extLst>
      <p:ext uri="{BB962C8B-B14F-4D97-AF65-F5344CB8AC3E}">
        <p14:creationId xmlns:p14="http://schemas.microsoft.com/office/powerpoint/2010/main" val="184700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5</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127071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6733367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538259342"/>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86354972"/>
      </p:ext>
    </p:extLst>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25540342"/>
      </p:ext>
    </p:extLst>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1685903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372400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3339945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7252316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9616387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542715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3772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050173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6907161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933860722"/>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74453198"/>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53466308"/>
      </p:ext>
    </p:extLst>
  </p:cSld>
  <p:clrMapOvr>
    <a:masterClrMapping/>
  </p:clrMapOvr>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7123514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4110126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9053731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480170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6632016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65576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706110515"/>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2759822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1172640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548955701"/>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2858726"/>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04132335"/>
      </p:ext>
    </p:extLst>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179647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2341520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8833944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1325283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87152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03977333"/>
      </p:ext>
    </p:extLst>
  </p:cSld>
  <p:clrMapOvr>
    <a:masterClrMapping/>
  </p:clrMapOvr>
  <p:timing>
    <p:tnLst>
      <p:par>
        <p:cTn id="1" dur="indefinite" restart="never" nodeType="tmRoot"/>
      </p:par>
    </p:tnLst>
  </p:timing>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2611575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248865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2332045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096652811"/>
      </p:ext>
    </p:extLst>
  </p:cSld>
  <p:clrMapOvr>
    <a:masterClrMapping/>
  </p:clrMapOvr>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06513321"/>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32697292"/>
      </p:ext>
    </p:extLst>
  </p:cSld>
  <p:clrMapOvr>
    <a:masterClrMapping/>
  </p:clrMapOvr>
  <p:timing>
    <p:tnLst>
      <p:par>
        <p:cTn id="1" dur="indefinite" restart="never" nodeType="tmRoot"/>
      </p:par>
    </p:tnLst>
  </p:timing>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1914494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61625530"/>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623270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58316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68079136"/>
      </p:ext>
    </p:extLst>
  </p:cSld>
  <p:clrMapOvr>
    <a:masterClrMapping/>
  </p:clrMapOvr>
  <p:timing>
    <p:tnLst>
      <p:par>
        <p:cTn id="1" dur="indefinite" restart="never" nodeType="tmRoot"/>
      </p:par>
    </p:tnLst>
  </p:timing>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0670927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81573173"/>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4908523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9035062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255927621"/>
      </p:ext>
    </p:extLst>
  </p:cSld>
  <p:clrMapOvr>
    <a:masterClrMapping/>
  </p:clrMapOvr>
  <p:timing>
    <p:tnLst>
      <p:par>
        <p:cTn id="1" dur="indefinite" restart="never" nodeType="tmRoot"/>
      </p:par>
    </p:tnLst>
  </p:timing>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95225782"/>
      </p:ext>
    </p:extLst>
  </p:cSld>
  <p:clrMapOvr>
    <a:masterClrMapping/>
  </p:clrMapOvr>
  <p:timing>
    <p:tnLst>
      <p:par>
        <p:cTn id="1" dur="indefinite" restart="never" nodeType="tmRoot"/>
      </p:par>
    </p:tnLst>
  </p:timing>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12714469"/>
      </p:ext>
    </p:extLst>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152779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43879378"/>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30131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6294444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5747393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9359104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58115881"/>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5212570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5347178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082582953"/>
      </p:ext>
    </p:extLst>
  </p:cSld>
  <p:clrMapOvr>
    <a:masterClrMapping/>
  </p:clrMapOvr>
  <p:timing>
    <p:tnLst>
      <p:par>
        <p:cTn id="1" dur="indefinite" restart="never" nodeType="tmRoot"/>
      </p:par>
    </p:tnLst>
  </p:timing>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42701383"/>
      </p:ext>
    </p:extLst>
  </p:cSld>
  <p:clrMapOvr>
    <a:masterClrMapping/>
  </p:clrMapOvr>
  <p:timing>
    <p:tnLst>
      <p:par>
        <p:cTn id="1" dur="indefinite" restart="never" nodeType="tmRoot"/>
      </p:par>
    </p:tnLst>
  </p:timing>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21333015"/>
      </p:ext>
    </p:extLst>
  </p:cSld>
  <p:clrMapOvr>
    <a:masterClrMapping/>
  </p:clrMapOvr>
  <p:timing>
    <p:tnLst>
      <p:par>
        <p:cTn id="1" dur="indefinite" restart="never" nodeType="tmRoot"/>
      </p:par>
    </p:tnLst>
  </p:timing>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4268380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00805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5050107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091711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35933830"/>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935443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86108928"/>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088147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97717640"/>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319085227"/>
      </p:ext>
    </p:extLst>
  </p:cSld>
  <p:clrMapOvr>
    <a:masterClrMapping/>
  </p:clrMapOvr>
  <p:timing>
    <p:tnLst>
      <p:par>
        <p:cTn id="1" dur="indefinite" restart="never" nodeType="tmRoot"/>
      </p:par>
    </p:tnLst>
  </p:timing>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53914314"/>
      </p:ext>
    </p:extLst>
  </p:cSld>
  <p:clrMapOvr>
    <a:masterClrMapping/>
  </p:clrMapOvr>
  <p:timing>
    <p:tnLst>
      <p:par>
        <p:cTn id="1" dur="indefinite" restart="never" nodeType="tmRoot"/>
      </p:par>
    </p:tnLst>
  </p:timing>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44566264"/>
      </p:ext>
    </p:extLst>
  </p:cSld>
  <p:clrMapOvr>
    <a:masterClrMapping/>
  </p:clrMapOvr>
  <p:timing>
    <p:tnLst>
      <p:par>
        <p:cTn id="1" dur="indefinite" restart="never" nodeType="tmRoot"/>
      </p:par>
    </p:tnLst>
  </p:timing>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58350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3344381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6531094"/>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3564437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31917122"/>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1314074"/>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5985662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349980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01677823"/>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317640245"/>
      </p:ext>
    </p:extLst>
  </p:cSld>
  <p:clrMapOvr>
    <a:masterClrMapping/>
  </p:clrMapOvr>
  <p:timing>
    <p:tnLst>
      <p:par>
        <p:cTn id="1" dur="indefinite" restart="never" nodeType="tmRoot"/>
      </p:par>
    </p:tnLst>
  </p:timing>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27773800"/>
      </p:ext>
    </p:extLst>
  </p:cSld>
  <p:clrMapOvr>
    <a:masterClrMapping/>
  </p:clrMapOvr>
  <p:timing>
    <p:tnLst>
      <p:par>
        <p:cTn id="1" dur="indefinite" restart="never" nodeType="tmRoot"/>
      </p:par>
    </p:tnLst>
  </p:timing>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9740249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6218720"/>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0043913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80412591"/>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39106609"/>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74945866"/>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30597340"/>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8747071"/>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40175134"/>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3974087"/>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657286487"/>
      </p:ext>
    </p:extLst>
  </p:cSld>
  <p:clrMapOvr>
    <a:masterClrMapping/>
  </p:clrMapOvr>
  <p:timing>
    <p:tnLst>
      <p:par>
        <p:cTn id="1" dur="indefinite" restart="never" nodeType="tmRoot"/>
      </p:par>
    </p:tnLst>
  </p:timing>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6129094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89884944"/>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79771440"/>
      </p:ext>
    </p:extLst>
  </p:cSld>
  <p:clrMapOvr>
    <a:masterClrMapping/>
  </p:clrMapOvr>
  <p:timing>
    <p:tnLst>
      <p:par>
        <p:cTn id="1" dur="indefinite" restart="never" nodeType="tmRoot"/>
      </p:par>
    </p:tnLst>
  </p:timing>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9388415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42000884"/>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51748927"/>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7502374"/>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23224835"/>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64191411"/>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17150786"/>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93121659"/>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2675710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6298285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80034576"/>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40279007"/>
      </p:ext>
    </p:extLst>
  </p:cSld>
  <p:clrMapOvr>
    <a:masterClrMapping/>
  </p:clrMapOvr>
  <p:timing>
    <p:tnLst>
      <p:par>
        <p:cTn id="1" dur="indefinite" restart="never" nodeType="tmRoot"/>
      </p:par>
    </p:tnLst>
  </p:timing>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57059147"/>
      </p:ext>
    </p:extLst>
  </p:cSld>
  <p:clrMapOvr>
    <a:masterClrMapping/>
  </p:clrMapOvr>
  <p:timing>
    <p:tnLst>
      <p:par>
        <p:cTn id="1" dur="indefinite" restart="never" nodeType="tmRoot"/>
      </p:par>
    </p:tnLst>
  </p:timing>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40152773"/>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21830687"/>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16907393"/>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27559808"/>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6924018"/>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32725890"/>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6426735"/>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76706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5387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9468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72199799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7013357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3802217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601783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95820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82554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0404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7515098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7593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190025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20735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368545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20129359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4715194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148811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490417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409988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84636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154769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626603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46709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785489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299515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513785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896276872"/>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7077851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36617024"/>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161099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20692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63770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646702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345813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9558452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190640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732804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664766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749274947"/>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2944986"/>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70925459"/>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8110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7738605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2857379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0241026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90092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85347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5901124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273189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6824460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615805001"/>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01246933"/>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112117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635298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1970039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870455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514965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2089301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7462734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070210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3495653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4459511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021913156"/>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306228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669154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39545198"/>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223339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8412408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8423466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2594538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403970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094772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8161192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1564565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9246248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1157852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32955083"/>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53265481"/>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1182025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18-04-2017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68892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18-04-2017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5590003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18-04-2017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7600707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2458227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9047711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867058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18-04-2017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69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vmlDrawing" Target="../drawings/vmlDrawing10.v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5" Type="http://schemas.openxmlformats.org/officeDocument/2006/relationships/image" Target="../media/image1.png"/><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 Id="rId14" Type="http://schemas.openxmlformats.org/officeDocument/2006/relationships/oleObject" Target="../embeddings/oleObject10.bin"/></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vmlDrawing" Target="../drawings/vmlDrawing11.v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5" Type="http://schemas.openxmlformats.org/officeDocument/2006/relationships/image" Target="../media/image1.png"/><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oleObject" Target="../embeddings/oleObject11.bin"/></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vmlDrawing" Target="../drawings/vmlDrawing12.v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5" Type="http://schemas.openxmlformats.org/officeDocument/2006/relationships/image" Target="../media/image1.png"/><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 Id="rId14" Type="http://schemas.openxmlformats.org/officeDocument/2006/relationships/oleObject" Target="../embeddings/oleObject12.bin"/></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vmlDrawing" Target="../drawings/vmlDrawing13.v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5" Type="http://schemas.openxmlformats.org/officeDocument/2006/relationships/image" Target="../media/image1.png"/><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oleObject" Target="../embeddings/oleObject13.bin"/></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vmlDrawing" Target="../drawings/vmlDrawing14.v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5" Type="http://schemas.openxmlformats.org/officeDocument/2006/relationships/image" Target="../media/image1.png"/><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 Id="rId14" Type="http://schemas.openxmlformats.org/officeDocument/2006/relationships/oleObject" Target="../embeddings/oleObject14.bin"/></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vmlDrawing" Target="../drawings/vmlDrawing15.v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5" Type="http://schemas.openxmlformats.org/officeDocument/2006/relationships/image" Target="../media/image1.png"/><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 Id="rId14" Type="http://schemas.openxmlformats.org/officeDocument/2006/relationships/oleObject" Target="../embeddings/oleObject15.bin"/></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vmlDrawing" Target="../drawings/vmlDrawing16.v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5" Type="http://schemas.openxmlformats.org/officeDocument/2006/relationships/image" Target="../media/image1.png"/><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 Id="rId14" Type="http://schemas.openxmlformats.org/officeDocument/2006/relationships/oleObject" Target="../embeddings/oleObject16.bin"/></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vmlDrawing" Target="../drawings/vmlDrawing17.v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5" Type="http://schemas.openxmlformats.org/officeDocument/2006/relationships/image" Target="../media/image1.png"/><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 Id="rId14" Type="http://schemas.openxmlformats.org/officeDocument/2006/relationships/oleObject" Target="../embeddings/oleObject17.bin"/></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vmlDrawing" Target="../drawings/vmlDrawing18.v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5" Type="http://schemas.openxmlformats.org/officeDocument/2006/relationships/image" Target="../media/image1.png"/><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 Id="rId14" Type="http://schemas.openxmlformats.org/officeDocument/2006/relationships/oleObject" Target="../embeddings/oleObject18.bin"/></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13" Type="http://schemas.openxmlformats.org/officeDocument/2006/relationships/vmlDrawing" Target="../drawings/vmlDrawing19.v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5" Type="http://schemas.openxmlformats.org/officeDocument/2006/relationships/image" Target="../media/image1.png"/><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 Id="rId14" Type="http://schemas.openxmlformats.org/officeDocument/2006/relationships/oleObject" Target="../embeddings/oleObject19.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3.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oleObject" Target="../embeddings/oleObject3.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vmlDrawing" Target="../drawings/vmlDrawing4.v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oleObject" Target="../embeddings/oleObject4.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vmlDrawing" Target="../drawings/vmlDrawing5.v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oleObject" Target="../embeddings/oleObject5.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vmlDrawing" Target="../drawings/vmlDrawing6.v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oleObject" Target="../embeddings/oleObject6.bin"/></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vmlDrawing" Target="../drawings/vmlDrawing7.v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image" Target="../media/image1.png"/><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oleObject" Target="../embeddings/oleObject7.bin"/></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vmlDrawing" Target="../drawings/vmlDrawing8.v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5" Type="http://schemas.openxmlformats.org/officeDocument/2006/relationships/image" Target="../media/image1.png"/><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oleObject" Target="../embeddings/oleObject8.bin"/></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vmlDrawing" Target="../drawings/vmlDrawing9.v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image" Target="../media/image1.png"/><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oleObject" Target="../embeddings/oleObject9.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760749096"/>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05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165196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064961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027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45512452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025681311"/>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129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73067357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39025666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232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52495078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4089558036"/>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334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52498308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35460814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436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75179427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35486126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539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62624363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07087992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641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652474343"/>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40828983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744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11320216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624283657"/>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687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73210994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467082429"/>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892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99223614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031409362"/>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08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6890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462486074"/>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10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4642417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85894273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412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8740578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29060735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515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8717597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527012967"/>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617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90433242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75204126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720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97879398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66956536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822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67884186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18-04-2017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824373484"/>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924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79450047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xml"/><Relationship Id="rId1" Type="http://schemas.openxmlformats.org/officeDocument/2006/relationships/vmlDrawing" Target="../drawings/vmlDrawing20.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AL MES DE </a:t>
            </a:r>
            <a:r>
              <a:rPr lang="es-CL" sz="2400" b="1" dirty="0" smtClean="0">
                <a:latin typeface="+mn-lt"/>
              </a:rPr>
              <a:t>DICIEMBRE </a:t>
            </a:r>
            <a:r>
              <a:rPr lang="es-CL" sz="2400" b="1" dirty="0" smtClean="0">
                <a:latin typeface="+mn-lt"/>
              </a:rPr>
              <a:t>DE 2016</a:t>
            </a:r>
            <a:br>
              <a:rPr lang="es-CL" sz="2400" b="1" dirty="0" smtClean="0">
                <a:latin typeface="+mn-lt"/>
              </a:rPr>
            </a:br>
            <a:r>
              <a:rPr lang="es-CL" sz="2400" b="1" dirty="0" smtClean="0">
                <a:latin typeface="+mn-lt"/>
              </a:rPr>
              <a:t>PARTIDA 11:</a:t>
            </a:r>
            <a:br>
              <a:rPr lang="es-CL" sz="2400" b="1" dirty="0" smtClean="0">
                <a:latin typeface="+mn-lt"/>
              </a:rPr>
            </a:br>
            <a:r>
              <a:rPr lang="es-CL" sz="2400" b="1" dirty="0" smtClean="0">
                <a:latin typeface="+mn-lt"/>
              </a:rPr>
              <a:t>MINISTERIO DE DEFENSA NACIONAL</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solidFill>
                  <a:prstClr val="black"/>
                </a:solidFill>
              </a:rPr>
              <a:t>Valparaíso, </a:t>
            </a:r>
            <a:r>
              <a:rPr lang="es-CL" b="1" dirty="0" smtClean="0">
                <a:solidFill>
                  <a:prstClr val="black"/>
                </a:solidFill>
              </a:rPr>
              <a:t>Marzo </a:t>
            </a:r>
            <a:r>
              <a:rPr lang="es-CL" b="1" dirty="0" smtClean="0">
                <a:solidFill>
                  <a:prstClr val="black"/>
                </a:solidFill>
              </a:rPr>
              <a:t>2017</a:t>
            </a:r>
            <a:endParaRPr lang="es-CL" b="1" dirty="0">
              <a:solidFill>
                <a:prstClr val="black"/>
              </a:solidFill>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5" name="4 CuadroTexto"/>
          <p:cNvSpPr txBox="1"/>
          <p:nvPr/>
        </p:nvSpPr>
        <p:spPr>
          <a:xfrm>
            <a:off x="1844875" y="1064930"/>
            <a:ext cx="3771241" cy="349955"/>
          </a:xfrm>
          <a:prstGeom prst="rect">
            <a:avLst/>
          </a:prstGeom>
          <a:noFill/>
        </p:spPr>
        <p:txBody>
          <a:bodyPr wrap="square" rtlCol="0">
            <a:noAutofit/>
          </a:bodyPr>
          <a:lstStyle/>
          <a:p>
            <a:r>
              <a:rPr lang="es-CL" sz="1200" b="1" dirty="0">
                <a:solidFill>
                  <a:srgbClr val="22519E"/>
                </a:solidFill>
                <a:effectLst>
                  <a:outerShdw blurRad="63500" dist="50800" dir="13500000" sx="0" sy="0">
                    <a:srgbClr val="000000">
                      <a:alpha val="50000"/>
                    </a:srgbClr>
                  </a:outerShdw>
                </a:effectLst>
                <a:latin typeface="Andalus"/>
                <a:ea typeface="Times New Roman"/>
              </a:rPr>
              <a:t>    </a:t>
            </a:r>
            <a:r>
              <a:rPr lang="es-CL" sz="12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84940499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18465"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a:tabLst>
                <a:tab pos="2806065" algn="ctr"/>
                <a:tab pos="5612130" algn="r"/>
              </a:tabLst>
              <a:defRPr/>
            </a:pPr>
            <a:r>
              <a:rPr lang="es-CL" sz="4000" b="1" dirty="0">
                <a:solidFill>
                  <a:srgbClr val="943634"/>
                </a:solidFill>
                <a:latin typeface="Andalus" pitchFamily="18" charset="-78"/>
                <a:ea typeface="Times New Roman"/>
                <a:cs typeface="Andalus" pitchFamily="18" charset="-78"/>
              </a:rPr>
              <a:t>U</a:t>
            </a:r>
            <a:r>
              <a:rPr lang="es-CL" sz="1600" b="1" dirty="0">
                <a:solidFill>
                  <a:srgbClr val="943634"/>
                </a:solidFill>
                <a:latin typeface="Andalus" pitchFamily="18" charset="-78"/>
                <a:ea typeface="Times New Roman"/>
                <a:cs typeface="Andalus" pitchFamily="18" charset="-78"/>
              </a:rPr>
              <a:t>NIDAD DE ASESORÍA PRESUPUESTARIA</a:t>
            </a:r>
            <a:endParaRPr lang="es-CL" sz="14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877021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72655" y="6309320"/>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ORGANISMOS DE INDUSTRIA MILITAR</a:t>
            </a:r>
          </a:p>
        </p:txBody>
      </p:sp>
      <p:sp>
        <p:nvSpPr>
          <p:cNvPr id="8" name="1 Título"/>
          <p:cNvSpPr txBox="1">
            <a:spLocks/>
          </p:cNvSpPr>
          <p:nvPr/>
        </p:nvSpPr>
        <p:spPr>
          <a:xfrm>
            <a:off x="683568" y="1273009"/>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806450" y="1605756"/>
          <a:ext cx="7531100" cy="4514850"/>
        </p:xfrm>
        <a:graphic>
          <a:graphicData uri="http://schemas.openxmlformats.org/drawingml/2006/table">
            <a:tbl>
              <a:tblPr/>
              <a:tblGrid>
                <a:gridCol w="342900"/>
                <a:gridCol w="317500"/>
                <a:gridCol w="317500"/>
                <a:gridCol w="19812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4.759.840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4.891.199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131.359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4.556.187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93,2%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2.836.565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2.891.861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55.296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2.751.318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1.280.127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1.337.840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57.713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1.189.350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86.923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86.923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75.986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86.923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86.923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75.986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87,4%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87,4%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8.960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8.960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8.483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Premios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8.553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8.553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8.090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Comisión Internacional Permanente de Armas Portátiles de Fuego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8.553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8.553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8.090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47.849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47.849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29.061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47.849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47.849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29.061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60,7%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499.416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509.062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493.286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96.513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96.513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89.409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6.169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6.169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5.170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190.923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219.069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28.146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214.301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108.873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108.873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106.388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96.938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78.438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78.018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8.704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8.704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8.704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8.703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349860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75460" y="6237312"/>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ARMADA DE CHILE</a:t>
            </a:r>
          </a:p>
        </p:txBody>
      </p:sp>
      <p:sp>
        <p:nvSpPr>
          <p:cNvPr id="8" name="1 Título"/>
          <p:cNvSpPr txBox="1">
            <a:spLocks/>
          </p:cNvSpPr>
          <p:nvPr/>
        </p:nvSpPr>
        <p:spPr>
          <a:xfrm>
            <a:off x="683568" y="1201327"/>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1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1516521" y="1600196"/>
          <a:ext cx="6110958" cy="4525971"/>
        </p:xfrm>
        <a:graphic>
          <a:graphicData uri="http://schemas.openxmlformats.org/drawingml/2006/table">
            <a:tbl>
              <a:tblPr/>
              <a:tblGrid>
                <a:gridCol w="266445"/>
                <a:gridCol w="246708"/>
                <a:gridCol w="246708"/>
                <a:gridCol w="1798503"/>
                <a:gridCol w="592099"/>
                <a:gridCol w="592099"/>
                <a:gridCol w="592099"/>
                <a:gridCol w="592099"/>
                <a:gridCol w="592099"/>
                <a:gridCol w="592099"/>
              </a:tblGrid>
              <a:tr h="148085">
                <a:tc>
                  <a:txBody>
                    <a:bodyPr/>
                    <a:lstStyle/>
                    <a:p>
                      <a:pPr algn="l" fontAlgn="ctr"/>
                      <a:r>
                        <a:rPr lang="es-CL" sz="700" b="1" i="0" u="none" strike="noStrike">
                          <a:solidFill>
                            <a:srgbClr val="FFFFFF"/>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a:rPr>
                        <a:t>Presupuesto 2016</a:t>
                      </a:r>
                    </a:p>
                  </a:txBody>
                  <a:tcPr marL="7404" marR="7404" marT="74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a:rPr>
                        <a:t>Ejecución</a:t>
                      </a:r>
                    </a:p>
                  </a:txBody>
                  <a:tcPr marL="7404" marR="7404" marT="74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36936">
                <a:tc>
                  <a:txBody>
                    <a:bodyPr/>
                    <a:lstStyle/>
                    <a:p>
                      <a:pPr algn="l" fontAlgn="ctr"/>
                      <a:r>
                        <a:rPr lang="es-CL" sz="700" b="1" i="0" u="none" strike="noStrike">
                          <a:solidFill>
                            <a:srgbClr val="FFFFFF"/>
                          </a:solidFill>
                          <a:effectLst/>
                          <a:latin typeface="Calibri"/>
                        </a:rPr>
                        <a:t>Subt.</a:t>
                      </a:r>
                    </a:p>
                  </a:txBody>
                  <a:tcPr marL="7404" marR="7404" marT="74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Ítem</a:t>
                      </a:r>
                    </a:p>
                  </a:txBody>
                  <a:tcPr marL="7404" marR="7404" marT="74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Asig.</a:t>
                      </a:r>
                    </a:p>
                  </a:txBody>
                  <a:tcPr marL="7404" marR="7404" marT="74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Clasificación Económica</a:t>
                      </a:r>
                    </a:p>
                  </a:txBody>
                  <a:tcPr marL="7404" marR="7404" marT="74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Ley 2016</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Vigente</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Variación</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Ejecución Acumulada</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Ley 2016</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Ppto. Vigente</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48085">
                <a:tc>
                  <a:txBody>
                    <a:bodyPr/>
                    <a:lstStyle/>
                    <a:p>
                      <a:pPr algn="l" fontAlgn="ctr"/>
                      <a:r>
                        <a:rPr lang="es-CL" sz="9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a:rPr>
                        <a:t> </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354.191.453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362.749.759 </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8.558.306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362.344.891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102,3%</a:t>
                      </a:r>
                    </a:p>
                  </a:txBody>
                  <a:tcPr marL="7404" marR="7404" marT="74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99,9%</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21</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 EN PERSONAL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700" b="1" i="0" u="none" strike="noStrike">
                          <a:solidFill>
                            <a:srgbClr val="FFFFFF"/>
                          </a:solidFill>
                          <a:effectLst/>
                          <a:latin typeface="Calibri"/>
                        </a:rPr>
                        <a:t>287.223.899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295.317.331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8.093.432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295.253.529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102,8%</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22</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BIENES Y SERVICIOS DE CONSUMO                                                   </a:t>
                      </a:r>
                    </a:p>
                  </a:txBody>
                  <a:tcPr marL="7404" marR="7404" marT="7404"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r" fontAlgn="ctr"/>
                      <a:r>
                        <a:rPr lang="es-CL" sz="700" b="1" i="0" u="none" strike="noStrike">
                          <a:solidFill>
                            <a:srgbClr val="FFFFFF"/>
                          </a:solidFill>
                          <a:effectLst/>
                          <a:latin typeface="Calibri"/>
                        </a:rPr>
                        <a:t>58.416.255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58.768.300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352.045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58.644.867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100,4%</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99,8%</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23</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PRESTACIONES DE SEGURIDAD SOCIAL                                                </a:t>
                      </a:r>
                    </a:p>
                  </a:txBody>
                  <a:tcPr marL="7404" marR="7404" marT="74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44.858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44.858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43.173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96,2%</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96,2%</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Prestaciones Previsionales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44.858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44.858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43.173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96,2%</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96,2%</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24</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CORRIENTES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4.298.042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4.286.354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-11.688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4.286.354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1" u="none" strike="noStrike">
                          <a:solidFill>
                            <a:srgbClr val="000000"/>
                          </a:solidFill>
                          <a:effectLst/>
                          <a:latin typeface="Calibri"/>
                        </a:rPr>
                        <a:t>99,7%</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01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Al Sector Privado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103.286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103.286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103.286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Atenciones Médicas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4.144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4.144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4.144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Clubes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99.142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99.142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99.142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Al Gobierno Central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241.828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230.140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-11.688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230.140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95,2%</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Ejército de Chile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17.193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5.505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-11.688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5.505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32,0%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007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Estado Mayor Conjunto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200.109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200.109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200.109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010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Dirección General de Movilización Nacional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24.526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24.526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24.526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 Otras Entidades Públicas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3.952.928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3.952.928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3.952.928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243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Bienestar Social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1.479.758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1.479.758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1.479.758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244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Administrador Financiero Sistema Salud Armada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2.473.170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2.473.170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2.473.170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29</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ADQUISICIÓN DE ACTIVOS NO FINANCIEROS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1.768.460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1.623.348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-145.112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1.589.000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89,9%</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97,9%</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Vehículos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534.570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389.280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-145.290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389.279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72,8%</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Mobiliario y Otros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342.225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317.225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-25.000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315.806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92,3%</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99,6%</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05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Máquinas y Equipos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251.770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276.770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25.000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244.039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96,9%</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88,2%</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2655">
                <a:tc>
                  <a:txBody>
                    <a:bodyPr/>
                    <a:lstStyle/>
                    <a:p>
                      <a:pPr algn="ctr" fontAlgn="ctr"/>
                      <a:r>
                        <a:rPr lang="es-CL" sz="600" b="0" i="1"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Equipos Informáticos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419.731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419.909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178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419.727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07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Programas Informáticos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220.164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220.164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220.149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31</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INICIATIVAS DE INVERSIÓN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1.270.926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1.270.926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1.270.926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02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Proyectos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1.270.926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1.270.926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1.270.926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32</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PRÉSTAMOS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1.169.013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1.169.013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987.413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84,5%</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84,5%</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07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Por Anticipos por Cambio de Residencia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1.169.013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1.169.013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987.413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84,5%</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84,5%</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700" b="1" i="0" u="none" strike="noStrike">
                          <a:solidFill>
                            <a:srgbClr val="000000"/>
                          </a:solidFill>
                          <a:effectLst/>
                          <a:latin typeface="Calibri"/>
                        </a:rPr>
                        <a:t>34</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SERVICIO DE LA DEUDA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269.629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269.629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269.629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085">
                <a:tc>
                  <a:txBody>
                    <a:bodyPr/>
                    <a:lstStyle/>
                    <a:p>
                      <a:pPr algn="ctr" fontAlgn="ctr"/>
                      <a:r>
                        <a:rPr lang="es-CL" sz="600" b="0" i="0" u="none" strike="noStrike">
                          <a:solidFill>
                            <a:srgbClr val="000000"/>
                          </a:solidFill>
                          <a:effectLst/>
                          <a:latin typeface="Calibri"/>
                        </a:rPr>
                        <a:t>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07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Deuda Flotante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269.629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269.629 </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269.629 </a:t>
                      </a:r>
                    </a:p>
                  </a:txBody>
                  <a:tcPr marL="7404" marR="7404" marT="74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7404" marR="7404" marT="74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dirty="0">
                          <a:solidFill>
                            <a:srgbClr val="000000"/>
                          </a:solidFill>
                          <a:effectLst/>
                          <a:latin typeface="Calibri"/>
                        </a:rPr>
                        <a:t>100,0%</a:t>
                      </a:r>
                    </a:p>
                  </a:txBody>
                  <a:tcPr marL="7404" marR="7404" marT="74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145454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83176" y="5373216"/>
            <a:ext cx="6849554" cy="239391"/>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ARMADA DE CHILE</a:t>
            </a:r>
          </a:p>
        </p:txBody>
      </p:sp>
      <p:sp>
        <p:nvSpPr>
          <p:cNvPr id="9" name="1 Título"/>
          <p:cNvSpPr txBox="1">
            <a:spLocks/>
          </p:cNvSpPr>
          <p:nvPr/>
        </p:nvSpPr>
        <p:spPr>
          <a:xfrm>
            <a:off x="533371" y="1628800"/>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dólares </a:t>
            </a:r>
            <a:r>
              <a:rPr lang="es-CL" sz="1600" b="1" dirty="0">
                <a:solidFill>
                  <a:prstClr val="black"/>
                </a:solidFill>
                <a:ea typeface="Verdana" pitchFamily="34" charset="0"/>
                <a:cs typeface="Verdana" pitchFamily="34" charset="0"/>
              </a:rPr>
              <a:t>de </a:t>
            </a:r>
            <a:r>
              <a:rPr lang="es-CL" sz="1600" b="1" dirty="0" smtClean="0">
                <a:solidFill>
                  <a:prstClr val="black"/>
                </a:solidFill>
                <a:ea typeface="Verdana" pitchFamily="34" charset="0"/>
                <a:cs typeface="Verdana" pitchFamily="34" charset="0"/>
              </a:rPr>
              <a:t>2016                                                                                                2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457200" y="2731160"/>
          <a:ext cx="8229600" cy="2264043"/>
        </p:xfrm>
        <a:graphic>
          <a:graphicData uri="http://schemas.openxmlformats.org/drawingml/2006/table">
            <a:tbl>
              <a:tblPr/>
              <a:tblGrid>
                <a:gridCol w="422107"/>
                <a:gridCol w="347266"/>
                <a:gridCol w="335291"/>
                <a:gridCol w="2814050"/>
                <a:gridCol w="718481"/>
                <a:gridCol w="718481"/>
                <a:gridCol w="718481"/>
                <a:gridCol w="718481"/>
                <a:gridCol w="718481"/>
                <a:gridCol w="718481"/>
              </a:tblGrid>
              <a:tr h="179686">
                <a:tc>
                  <a:txBody>
                    <a:bodyPr/>
                    <a:lstStyle/>
                    <a:p>
                      <a:pPr algn="l" fontAlgn="ctr"/>
                      <a:r>
                        <a:rPr lang="es-CL" sz="800" b="1" i="0" u="none" strike="noStrike">
                          <a:solidFill>
                            <a:srgbClr val="FFFFFF"/>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984" marR="8984" marT="898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984" marR="8984" marT="898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984" marR="8984" marT="8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984" marR="8984" marT="8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87497">
                <a:tc>
                  <a:txBody>
                    <a:bodyPr/>
                    <a:lstStyle/>
                    <a:p>
                      <a:pPr algn="l" fontAlgn="ctr"/>
                      <a:r>
                        <a:rPr lang="es-CL" sz="800" b="1" i="0" u="none" strike="noStrike">
                          <a:solidFill>
                            <a:srgbClr val="FFFFFF"/>
                          </a:solidFill>
                          <a:effectLst/>
                          <a:latin typeface="Calibri"/>
                        </a:rPr>
                        <a:t>Subt.</a:t>
                      </a:r>
                    </a:p>
                  </a:txBody>
                  <a:tcPr marL="8984" marR="8984" marT="898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984" marR="8984" marT="898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984" marR="8984" marT="898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984" marR="8984" marT="898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984" marR="8984" marT="898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984" marR="8984" marT="898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79686">
                <a:tc>
                  <a:txBody>
                    <a:bodyPr/>
                    <a:lstStyle/>
                    <a:p>
                      <a:pPr algn="l" fontAlgn="ctr"/>
                      <a:r>
                        <a:rPr lang="es-CL" sz="1000" b="0" i="0" u="none" strike="noStrike">
                          <a:solidFill>
                            <a:srgbClr val="000000"/>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984" marR="8984" marT="898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984" marR="8984" marT="898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88.174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82.038 </a:t>
                      </a:r>
                    </a:p>
                  </a:txBody>
                  <a:tcPr marL="8984" marR="8984" marT="898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-6.136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80.634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91,4%</a:t>
                      </a:r>
                    </a:p>
                  </a:txBody>
                  <a:tcPr marL="8984" marR="8984" marT="898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98,3%</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1" i="0" u="none" strike="noStrike">
                          <a:solidFill>
                            <a:srgbClr val="000000"/>
                          </a:solidFill>
                          <a:effectLst/>
                          <a:latin typeface="Calibri"/>
                        </a:rPr>
                        <a:t>21</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1" i="0" u="none" strike="noStrike">
                          <a:solidFill>
                            <a:srgbClr val="FFFFFF"/>
                          </a:solidFill>
                          <a:effectLst/>
                          <a:latin typeface="Calibri"/>
                        </a:rPr>
                        <a:t>23.916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27.367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3.451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26.741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111,8%</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97,7%</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1" i="0" u="none" strike="noStrike">
                          <a:solidFill>
                            <a:srgbClr val="000000"/>
                          </a:solidFill>
                          <a:effectLst/>
                          <a:latin typeface="Calibri"/>
                        </a:rPr>
                        <a:t>22</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984" marR="8984" marT="8984"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r" fontAlgn="ctr"/>
                      <a:r>
                        <a:rPr lang="es-CL" sz="800" b="1" i="0" u="none" strike="noStrike">
                          <a:solidFill>
                            <a:srgbClr val="FFFFFF"/>
                          </a:solidFill>
                          <a:effectLst/>
                          <a:latin typeface="Calibri"/>
                        </a:rPr>
                        <a:t>61.575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51.988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-9.587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51.366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83,4%</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98,8%</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1" i="0" u="none" strike="noStrike">
                          <a:solidFill>
                            <a:srgbClr val="000000"/>
                          </a:solidFill>
                          <a:effectLst/>
                          <a:latin typeface="Calibri"/>
                        </a:rPr>
                        <a:t>29</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ADQUISICIÓN DE ACTIVOS NO FINANCIEROS                                           </a:t>
                      </a:r>
                    </a:p>
                  </a:txBody>
                  <a:tcPr marL="8984" marR="8984" marT="8984"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1.583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1.583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1.570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99,2%</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99,2%</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0" i="0" u="none" strike="noStrike">
                          <a:solidFill>
                            <a:srgbClr val="000000"/>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33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33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22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66,7%</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66,7%</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0" i="1" u="none" strike="noStrike">
                          <a:solidFill>
                            <a:srgbClr val="000000"/>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1.495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1.495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1.494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0" i="1" u="none" strike="noStrike">
                          <a:solidFill>
                            <a:srgbClr val="000000"/>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27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27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27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0" i="0" u="none" strike="noStrike">
                          <a:solidFill>
                            <a:srgbClr val="000000"/>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28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28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27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96,4%</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96,4%</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1" i="0" u="none" strike="noStrike">
                          <a:solidFill>
                            <a:srgbClr val="000000"/>
                          </a:solidFill>
                          <a:effectLst/>
                          <a:latin typeface="Calibri"/>
                        </a:rPr>
                        <a:t>32</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PRÉSTAMOS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1.100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1.100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957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87,0%</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87,0%</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9686">
                <a:tc>
                  <a:txBody>
                    <a:bodyPr/>
                    <a:lstStyle/>
                    <a:p>
                      <a:pPr algn="ctr" fontAlgn="ctr"/>
                      <a:r>
                        <a:rPr lang="es-CL" sz="800" b="0" i="0" u="none" strike="noStrike">
                          <a:solidFill>
                            <a:srgbClr val="000000"/>
                          </a:solidFill>
                          <a:effectLst/>
                          <a:latin typeface="Calibri"/>
                        </a:rPr>
                        <a:t>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Por Anticipos por Cambio de Residencia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1.100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1.100 </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957 </a:t>
                      </a:r>
                    </a:p>
                  </a:txBody>
                  <a:tcPr marL="8984" marR="8984" marT="898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87,0%</a:t>
                      </a:r>
                    </a:p>
                  </a:txBody>
                  <a:tcPr marL="8984" marR="8984" marT="898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87,0%</a:t>
                      </a:r>
                    </a:p>
                  </a:txBody>
                  <a:tcPr marL="8984" marR="8984" marT="898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409091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35448" y="6165304"/>
            <a:ext cx="751489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13</a:t>
            </a:fld>
            <a:endParaRPr lang="es-CL">
              <a:solidFill>
                <a:prstClr val="black">
                  <a:tint val="75000"/>
                </a:prstClr>
              </a:solidFill>
            </a:endParaRPr>
          </a:p>
        </p:txBody>
      </p:sp>
      <p:sp>
        <p:nvSpPr>
          <p:cNvPr id="7" name="1 Título"/>
          <p:cNvSpPr txBox="1">
            <a:spLocks/>
          </p:cNvSpPr>
          <p:nvPr/>
        </p:nvSpPr>
        <p:spPr>
          <a:xfrm>
            <a:off x="387497" y="5486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07,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DIRECCIÓN GENERAL DEL TERRITORIO MARÍTIMO</a:t>
            </a:r>
          </a:p>
        </p:txBody>
      </p:sp>
      <p:sp>
        <p:nvSpPr>
          <p:cNvPr id="8" name="1 Título"/>
          <p:cNvSpPr txBox="1">
            <a:spLocks/>
          </p:cNvSpPr>
          <p:nvPr/>
        </p:nvSpPr>
        <p:spPr>
          <a:xfrm>
            <a:off x="683568" y="1478327"/>
            <a:ext cx="7497626"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79451" y="1758156"/>
          <a:ext cx="7785098" cy="4210050"/>
        </p:xfrm>
        <a:graphic>
          <a:graphicData uri="http://schemas.openxmlformats.org/drawingml/2006/table">
            <a:tbl>
              <a:tblPr/>
              <a:tblGrid>
                <a:gridCol w="342760"/>
                <a:gridCol w="317371"/>
                <a:gridCol w="317371"/>
                <a:gridCol w="2237462"/>
                <a:gridCol w="761689"/>
                <a:gridCol w="761689"/>
                <a:gridCol w="761689"/>
                <a:gridCol w="761689"/>
                <a:gridCol w="761689"/>
                <a:gridCol w="761689"/>
              </a:tblGrid>
              <a:tr h="190500">
                <a:tc>
                  <a:txBody>
                    <a:bodyPr/>
                    <a:lstStyle/>
                    <a:p>
                      <a:pPr algn="l" fontAlgn="ctr"/>
                      <a:r>
                        <a:rPr lang="es-CL" sz="900" b="1" i="0" u="none" strike="noStrike" dirty="0">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73.667.785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74.399.087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731.302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61.767.696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83,8%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83,0%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17.379.023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17.868.577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489.554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17.868.160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36.363.252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34.837.516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-1.525.736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34.801.721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705.825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705.825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705.825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705.825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705.825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705.825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Servicio Hidrográfico y Oceanográfico de la Armada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705.825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705.825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705.825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25.950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25.950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25.950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25.950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FFFFFF"/>
                          </a:solidFill>
                          <a:effectLst/>
                          <a:latin typeface="Calibri"/>
                        </a:rPr>
                        <a:t>1.491.379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1.361.572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-129.807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1.359.309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450.902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296.832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-154.070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294.731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130.357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130.448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130.407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608.017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623.297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15.280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623.263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28.510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29.514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29.429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103,2%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273.593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281.481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7.888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281.479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6.617.590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6.775.182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157.592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6.773.126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6.617.590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6.775.182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157.592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6.773.126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259.481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259.481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259.481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259.481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259.481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259.481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dirty="0">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11.084.766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12.564.984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1.480.218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834066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5661248"/>
            <a:ext cx="713758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14</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08,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DIRECCIÓN DE SANIDAD</a:t>
            </a:r>
          </a:p>
        </p:txBody>
      </p:sp>
      <p:sp>
        <p:nvSpPr>
          <p:cNvPr id="8" name="1 Título"/>
          <p:cNvSpPr txBox="1">
            <a:spLocks/>
          </p:cNvSpPr>
          <p:nvPr/>
        </p:nvSpPr>
        <p:spPr>
          <a:xfrm>
            <a:off x="684312" y="1626644"/>
            <a:ext cx="7641642"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92150" y="2186781"/>
          <a:ext cx="7759700" cy="3352800"/>
        </p:xfrm>
        <a:graphic>
          <a:graphicData uri="http://schemas.openxmlformats.org/drawingml/2006/table">
            <a:tbl>
              <a:tblPr/>
              <a:tblGrid>
                <a:gridCol w="342900"/>
                <a:gridCol w="317500"/>
                <a:gridCol w="317500"/>
                <a:gridCol w="22098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70.995.641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74.828.816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3.833.175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72.820.890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26.513.852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26.781.940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268.088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25.238.469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38.276.313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38.276.313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37.977.914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289.299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289.299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207.062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289.299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289.299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207.062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71,6%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71,6%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450.066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520.066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515.441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114,5%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450.066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520.066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515.441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114,5%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2.928.611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2.928.611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2.856.054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46.710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46.710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44.863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176.398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171.898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160.675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93,5%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2.438.087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2.438.087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2.390.365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209.562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209.562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199.086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95,0%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95,0%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57.854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62.354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61.065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2.537.500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6.032.587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3.495.087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6.025.950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237,5%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2.537.500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6.032.587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3.495.087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6.025.950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237,5%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527307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15</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09,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FUERZA AÉREA DE CHILE</a:t>
            </a:r>
          </a:p>
        </p:txBody>
      </p:sp>
      <p:sp>
        <p:nvSpPr>
          <p:cNvPr id="9" name="1 Título"/>
          <p:cNvSpPr txBox="1">
            <a:spLocks/>
          </p:cNvSpPr>
          <p:nvPr/>
        </p:nvSpPr>
        <p:spPr>
          <a:xfrm>
            <a:off x="533371" y="1212447"/>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1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2174740" y="1554858"/>
          <a:ext cx="4794520" cy="4616648"/>
        </p:xfrm>
        <a:graphic>
          <a:graphicData uri="http://schemas.openxmlformats.org/drawingml/2006/table">
            <a:tbl>
              <a:tblPr/>
              <a:tblGrid>
                <a:gridCol w="213265"/>
                <a:gridCol w="197468"/>
                <a:gridCol w="197468"/>
                <a:gridCol w="1342781"/>
                <a:gridCol w="473923"/>
                <a:gridCol w="473923"/>
                <a:gridCol w="473923"/>
                <a:gridCol w="473923"/>
                <a:gridCol w="473923"/>
                <a:gridCol w="473923"/>
              </a:tblGrid>
              <a:tr h="118481">
                <a:tc>
                  <a:txBody>
                    <a:bodyPr/>
                    <a:lstStyle/>
                    <a:p>
                      <a:pPr algn="l" fontAlgn="ctr"/>
                      <a:r>
                        <a:rPr lang="es-CL" sz="600" b="1" i="0" u="none" strike="noStrike">
                          <a:solidFill>
                            <a:srgbClr val="FFFFFF"/>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600" b="1" i="0" u="none" strike="noStrike">
                          <a:solidFill>
                            <a:srgbClr val="FFFFFF"/>
                          </a:solidFill>
                          <a:effectLst/>
                          <a:latin typeface="Calibri"/>
                        </a:rPr>
                        <a:t> </a:t>
                      </a:r>
                    </a:p>
                  </a:txBody>
                  <a:tcPr marL="5924" marR="5924" marT="592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600" b="1" i="0" u="none" strike="noStrike">
                          <a:solidFill>
                            <a:srgbClr val="FFFFFF"/>
                          </a:solidFill>
                          <a:effectLst/>
                          <a:latin typeface="Calibri"/>
                        </a:rPr>
                        <a:t> </a:t>
                      </a:r>
                    </a:p>
                  </a:txBody>
                  <a:tcPr marL="5924" marR="5924" marT="592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600" b="1" i="0" u="none" strike="noStrike">
                          <a:solidFill>
                            <a:srgbClr val="FFFFFF"/>
                          </a:solidFill>
                          <a:effectLst/>
                          <a:latin typeface="Calibri"/>
                        </a:rPr>
                        <a:t>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600" b="1" i="0" u="none" strike="noStrike">
                          <a:solidFill>
                            <a:srgbClr val="FFFFFF"/>
                          </a:solidFill>
                          <a:effectLst/>
                          <a:latin typeface="Calibri"/>
                        </a:rPr>
                        <a:t>Presupuesto 2016</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600" b="1" i="0" u="none" strike="noStrike">
                          <a:solidFill>
                            <a:srgbClr val="FFFFFF"/>
                          </a:solidFill>
                          <a:effectLst/>
                          <a:latin typeface="Calibri"/>
                        </a:rPr>
                        <a:t>Ejecución</a:t>
                      </a:r>
                    </a:p>
                  </a:txBody>
                  <a:tcPr marL="5924" marR="5924" marT="5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189569">
                <a:tc>
                  <a:txBody>
                    <a:bodyPr/>
                    <a:lstStyle/>
                    <a:p>
                      <a:pPr algn="l" fontAlgn="ctr"/>
                      <a:r>
                        <a:rPr lang="es-CL" sz="600" b="1" i="0" u="none" strike="noStrike">
                          <a:solidFill>
                            <a:srgbClr val="FFFFFF"/>
                          </a:solidFill>
                          <a:effectLst/>
                          <a:latin typeface="Calibri"/>
                        </a:rPr>
                        <a:t>Subt.</a:t>
                      </a:r>
                    </a:p>
                  </a:txBody>
                  <a:tcPr marL="5924" marR="5924" marT="592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600" b="1" i="0" u="none" strike="noStrike">
                          <a:solidFill>
                            <a:srgbClr val="FFFFFF"/>
                          </a:solidFill>
                          <a:effectLst/>
                          <a:latin typeface="Calibri"/>
                        </a:rPr>
                        <a:t>Ítem</a:t>
                      </a:r>
                    </a:p>
                  </a:txBody>
                  <a:tcPr marL="5924" marR="5924" marT="592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600" b="1" i="0" u="none" strike="noStrike">
                          <a:solidFill>
                            <a:srgbClr val="FFFFFF"/>
                          </a:solidFill>
                          <a:effectLst/>
                          <a:latin typeface="Calibri"/>
                        </a:rPr>
                        <a:t>Asig.</a:t>
                      </a:r>
                    </a:p>
                  </a:txBody>
                  <a:tcPr marL="5924" marR="5924" marT="592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600" b="1" i="0" u="none" strike="noStrike">
                          <a:solidFill>
                            <a:srgbClr val="FFFFFF"/>
                          </a:solidFill>
                          <a:effectLst/>
                          <a:latin typeface="Calibri"/>
                        </a:rPr>
                        <a:t>Clasificación Económica</a:t>
                      </a:r>
                    </a:p>
                  </a:txBody>
                  <a:tcPr marL="5924" marR="5924" marT="592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0" u="none" strike="noStrike">
                          <a:solidFill>
                            <a:srgbClr val="FFFFFF"/>
                          </a:solidFill>
                          <a:effectLst/>
                          <a:latin typeface="Calibri"/>
                        </a:rPr>
                        <a:t>Ley 2016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0" u="none" strike="noStrike">
                          <a:solidFill>
                            <a:srgbClr val="FFFFFF"/>
                          </a:solidFill>
                          <a:effectLst/>
                          <a:latin typeface="Calibri"/>
                        </a:rPr>
                        <a:t>Vigente</a:t>
                      </a:r>
                    </a:p>
                  </a:txBody>
                  <a:tcPr marL="5924" marR="5924" marT="59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0" u="none" strike="noStrike">
                          <a:solidFill>
                            <a:srgbClr val="FFFFFF"/>
                          </a:solidFill>
                          <a:effectLst/>
                          <a:latin typeface="Calibri"/>
                        </a:rPr>
                        <a:t>Variación</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0" u="none" strike="noStrike">
                          <a:solidFill>
                            <a:srgbClr val="FFFFFF"/>
                          </a:solidFill>
                          <a:effectLst/>
                          <a:latin typeface="Calibri"/>
                        </a:rPr>
                        <a:t>Ejecución Acumulada</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0" u="none" strike="noStrike">
                          <a:solidFill>
                            <a:srgbClr val="FFFFFF"/>
                          </a:solidFill>
                          <a:effectLst/>
                          <a:latin typeface="Calibri"/>
                        </a:rPr>
                        <a:t>% de Ejecución Ley 2016</a:t>
                      </a:r>
                    </a:p>
                  </a:txBody>
                  <a:tcPr marL="5924" marR="5924" marT="59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0" u="none" strike="noStrike">
                          <a:solidFill>
                            <a:srgbClr val="FFFFFF"/>
                          </a:solidFill>
                          <a:effectLst/>
                          <a:latin typeface="Calibri"/>
                        </a:rPr>
                        <a:t>% de Ejecución Ppto. Vigente</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18481">
                <a:tc>
                  <a:txBody>
                    <a:bodyPr/>
                    <a:lstStyle/>
                    <a:p>
                      <a:pPr algn="l" fontAlgn="ctr"/>
                      <a:r>
                        <a:rPr lang="es-CL" sz="7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1" i="0" u="none" strike="noStrike">
                          <a:solidFill>
                            <a:srgbClr val="000000"/>
                          </a:solidFill>
                          <a:effectLst/>
                          <a:latin typeface="Calibri"/>
                        </a:rPr>
                        <a:t> </a:t>
                      </a:r>
                    </a:p>
                  </a:txBody>
                  <a:tcPr marL="5924" marR="5924" marT="59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1" i="0" u="none" strike="noStrike">
                          <a:solidFill>
                            <a:srgbClr val="000000"/>
                          </a:solidFill>
                          <a:effectLst/>
                          <a:latin typeface="Calibri"/>
                        </a:rPr>
                        <a:t> </a:t>
                      </a:r>
                    </a:p>
                  </a:txBody>
                  <a:tcPr marL="5924" marR="5924" marT="59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GASTOS</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205.594.482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210.985.601 </a:t>
                      </a:r>
                    </a:p>
                  </a:txBody>
                  <a:tcPr marL="5924" marR="5924" marT="59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5.391.119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209.821.706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102,1%</a:t>
                      </a:r>
                    </a:p>
                  </a:txBody>
                  <a:tcPr marL="5924" marR="5924" marT="59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99,4%</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21</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GASTOS EN PERSONAL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171.356.061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175.558.612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4.202.551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175.326.528</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102,3%</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99,9%</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22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BIENES Y SERVICIOS DE CONSUMO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25.807.321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25.999.536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192.215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25.143.722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97,4%</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96,7%</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24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TRANSFERENCIAS CORRIENTES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4.043.019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4.043.019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4.035.593</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99,8%</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99,8%</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Al Sector Privado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1.377.137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1.377.137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1.372.352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99,7%</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99,7%</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004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Premios y Otros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77.632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77.632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100.956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130,0%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130,0%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008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Medicina Preventiva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697.211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697.211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697.211</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009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Medicina Curativa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571.408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571.408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571.408</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014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Fondo Asistencia Médica Familiares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2.777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2.777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2.777</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021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Becas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28.109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28.109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Al Gobierno Central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1.623.670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1.623.670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1.621.029</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99,8%</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99,8%</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001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Ejército de Chile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8.385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8.385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6.346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75,7%</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75,7%</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002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Servicio Aerofotogramétrico de la FACH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330.364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330.364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330.364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004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Organismos de Salud de la FACH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1.090.686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1.090.686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1.090.686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008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Armada de Chile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5.618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5.618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5.016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89,3%</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89,3%</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009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Estado Mayor Conjunto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139.475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139.475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139.475</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010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Subsecretaría para las Fuerzas Armadas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37.823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37.823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37.823</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011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Subsecretaría de Defensa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6.698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6.698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6.698</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012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Dirección General de Movilización Nacional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4.621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4.621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4.621</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A Otras Entidades Públicas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1.042.212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1.042.212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1.042.212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243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Bienestar Social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1.042.212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1.042.212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1.042.212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9569">
                <a:tc>
                  <a:txBody>
                    <a:bodyPr/>
                    <a:lstStyle/>
                    <a:p>
                      <a:pPr algn="ctr" fontAlgn="ctr"/>
                      <a:r>
                        <a:rPr lang="es-CL" sz="600" b="1" i="0" u="none" strike="noStrike">
                          <a:solidFill>
                            <a:srgbClr val="000000"/>
                          </a:solidFill>
                          <a:effectLst/>
                          <a:latin typeface="Calibri"/>
                        </a:rPr>
                        <a:t>29</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ADQUISICIÓN DE ACTIVOS NO FINANCIEROS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1.305.696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1.123.096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-182.600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1.115.094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85,4%</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99,3%</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Vehículos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726.600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524.400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-202.200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522.966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72,0%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99,7%</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Mobiliario y Otros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70.878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70.878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71.182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100,4%</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100,4%</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05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Máquinas y Equipos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334.030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353.630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19.600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347.879</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104,1%</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98,4%</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06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Equipos Informáticos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93.667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93.667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93.134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99,4%</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99,4%</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07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Programas Informáticos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20.760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20.760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20.172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97,2%</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97,2%</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99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0" u="none" strike="noStrike">
                          <a:solidFill>
                            <a:srgbClr val="000000"/>
                          </a:solidFill>
                          <a:effectLst/>
                          <a:latin typeface="Calibri"/>
                        </a:rPr>
                        <a:t>Otros Activos no Financieros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FFFFFF"/>
                          </a:solidFill>
                          <a:effectLst/>
                          <a:latin typeface="Calibri"/>
                        </a:rPr>
                        <a:t>59.761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1" u="none" strike="noStrike">
                          <a:solidFill>
                            <a:srgbClr val="000000"/>
                          </a:solidFill>
                          <a:effectLst/>
                          <a:latin typeface="Calibri"/>
                        </a:rPr>
                        <a:t>59.761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59.761</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32</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PRÉSTAMOS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448.631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448.631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388.309</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86,6%</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86,6%</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07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Por Anticipos por Cambio de Residencia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448.631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448.631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388.309</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86,6%</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86,6%</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33</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TRANSFERENCIAS DE CAPITAL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2.633.754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2.633.754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2.633.754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A Otras Entidades Públicas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2.633.754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2.633.754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2.633.754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070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Bienestar Social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2.633.754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2.633.754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0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2.633.754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600" b="1" i="0" u="none" strike="noStrike">
                          <a:solidFill>
                            <a:srgbClr val="000000"/>
                          </a:solidFill>
                          <a:effectLst/>
                          <a:latin typeface="Calibri"/>
                        </a:rPr>
                        <a:t>34</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SERVICIO DE LA DEUDA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0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1.178.953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1.178.953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1.178.706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1" u="none" strike="noStrike">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18481">
                <a:tc>
                  <a:txBody>
                    <a:bodyPr/>
                    <a:lstStyle/>
                    <a:p>
                      <a:pPr algn="ctr" fontAlgn="ctr"/>
                      <a:r>
                        <a:rPr lang="es-CL" sz="500" b="0" i="0" u="none" strike="noStrike">
                          <a:solidFill>
                            <a:srgbClr val="000000"/>
                          </a:solidFill>
                          <a:effectLst/>
                          <a:latin typeface="Calibri"/>
                        </a:rPr>
                        <a:t>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07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500" b="0" i="1"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500" b="0" i="1" u="none" strike="noStrike">
                          <a:solidFill>
                            <a:srgbClr val="000000"/>
                          </a:solidFill>
                          <a:effectLst/>
                          <a:latin typeface="Calibri"/>
                        </a:rPr>
                        <a:t>Deuda Flotante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FFFFFF"/>
                          </a:solidFill>
                          <a:effectLst/>
                          <a:latin typeface="Calibri"/>
                        </a:rPr>
                        <a:t>0 </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500" b="0" i="0" u="none" strike="noStrike">
                          <a:solidFill>
                            <a:srgbClr val="000000"/>
                          </a:solidFill>
                          <a:effectLst/>
                          <a:latin typeface="Calibri"/>
                        </a:rPr>
                        <a:t>1.178.953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1.178.953 </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1.178.706</a:t>
                      </a:r>
                    </a:p>
                  </a:txBody>
                  <a:tcPr marL="5924" marR="5924" marT="592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0" i="0" u="none" strike="noStrike">
                          <a:solidFill>
                            <a:srgbClr val="000000"/>
                          </a:solidFill>
                          <a:effectLst/>
                          <a:latin typeface="Calibri"/>
                        </a:rPr>
                        <a:t> </a:t>
                      </a:r>
                    </a:p>
                  </a:txBody>
                  <a:tcPr marL="5924" marR="5924" marT="592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0" i="0" u="none" strike="noStrike" dirty="0">
                          <a:solidFill>
                            <a:srgbClr val="000000"/>
                          </a:solidFill>
                          <a:effectLst/>
                          <a:latin typeface="Calibri"/>
                        </a:rPr>
                        <a:t>100,0%</a:t>
                      </a:r>
                    </a:p>
                  </a:txBody>
                  <a:tcPr marL="5924" marR="5924" marT="592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56250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59289" y="5805264"/>
            <a:ext cx="756963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09,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FUERZA AÉREA DE CHILE</a:t>
            </a:r>
          </a:p>
        </p:txBody>
      </p:sp>
      <p:sp>
        <p:nvSpPr>
          <p:cNvPr id="9" name="1 Título"/>
          <p:cNvSpPr txBox="1">
            <a:spLocks/>
          </p:cNvSpPr>
          <p:nvPr/>
        </p:nvSpPr>
        <p:spPr>
          <a:xfrm>
            <a:off x="683567" y="1381347"/>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dólares </a:t>
            </a:r>
            <a:r>
              <a:rPr lang="es-CL" sz="1600" b="1" dirty="0">
                <a:solidFill>
                  <a:prstClr val="black"/>
                </a:solidFill>
                <a:ea typeface="Verdana" pitchFamily="34" charset="0"/>
                <a:cs typeface="Verdana" pitchFamily="34" charset="0"/>
              </a:rPr>
              <a:t>de </a:t>
            </a:r>
            <a:r>
              <a:rPr lang="es-CL" sz="1600" b="1" dirty="0" smtClean="0">
                <a:solidFill>
                  <a:prstClr val="black"/>
                </a:solidFill>
                <a:ea typeface="Verdana" pitchFamily="34" charset="0"/>
                <a:cs typeface="Verdana" pitchFamily="34" charset="0"/>
              </a:rPr>
              <a:t>2016                                                                                                </a:t>
            </a:r>
            <a:r>
              <a:rPr lang="es-CL" sz="1600" b="1" dirty="0">
                <a:solidFill>
                  <a:prstClr val="black"/>
                </a:solidFill>
                <a:ea typeface="Verdana" pitchFamily="34" charset="0"/>
                <a:cs typeface="Verdana" pitchFamily="34" charset="0"/>
              </a:rPr>
              <a:t>2</a:t>
            </a:r>
            <a:r>
              <a:rPr lang="es-CL" sz="1600" b="1" dirty="0" smtClean="0">
                <a:solidFill>
                  <a:prstClr val="black"/>
                </a:solidFill>
                <a:ea typeface="Verdana" pitchFamily="34" charset="0"/>
                <a:cs typeface="Verdana" pitchFamily="34" charset="0"/>
              </a:rPr>
              <a:t>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520698" y="2186781"/>
          <a:ext cx="8102603" cy="3352800"/>
        </p:xfrm>
        <a:graphic>
          <a:graphicData uri="http://schemas.openxmlformats.org/drawingml/2006/table">
            <a:tbl>
              <a:tblPr/>
              <a:tblGrid>
                <a:gridCol w="371329"/>
                <a:gridCol w="342766"/>
                <a:gridCol w="355461"/>
                <a:gridCol w="2462835"/>
                <a:gridCol w="761702"/>
                <a:gridCol w="761702"/>
                <a:gridCol w="761702"/>
                <a:gridCol w="761702"/>
                <a:gridCol w="761702"/>
                <a:gridCol w="761702"/>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88.888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88.392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-496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87.337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13.608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15.674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14.919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72.668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65.439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-7.229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65.383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1.852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1.206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1.206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135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67,9%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67,9%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Por Anticipos por Cambio de Residencia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4.667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4.667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4.667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4.667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667374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16166" y="6165304"/>
            <a:ext cx="734481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17</a:t>
            </a:fld>
            <a:endParaRPr lang="es-CL">
              <a:solidFill>
                <a:prstClr val="black">
                  <a:tint val="75000"/>
                </a:prstClr>
              </a:solidFill>
            </a:endParaRPr>
          </a:p>
        </p:txBody>
      </p:sp>
      <p:sp>
        <p:nvSpPr>
          <p:cNvPr id="7" name="1 Título"/>
          <p:cNvSpPr txBox="1">
            <a:spLocks/>
          </p:cNvSpPr>
          <p:nvPr/>
        </p:nvSpPr>
        <p:spPr>
          <a:xfrm>
            <a:off x="383175" y="6871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11,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ORGANISMOS DE SALUD DE LA FACH</a:t>
            </a:r>
          </a:p>
        </p:txBody>
      </p:sp>
      <p:sp>
        <p:nvSpPr>
          <p:cNvPr id="8" name="1 Título"/>
          <p:cNvSpPr txBox="1">
            <a:spLocks/>
          </p:cNvSpPr>
          <p:nvPr/>
        </p:nvSpPr>
        <p:spPr>
          <a:xfrm>
            <a:off x="703757" y="1489233"/>
            <a:ext cx="756963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17550" y="1843881"/>
          <a:ext cx="7708900" cy="4038600"/>
        </p:xfrm>
        <a:graphic>
          <a:graphicData uri="http://schemas.openxmlformats.org/drawingml/2006/table">
            <a:tbl>
              <a:tblPr/>
              <a:tblGrid>
                <a:gridCol w="342900"/>
                <a:gridCol w="317500"/>
                <a:gridCol w="317500"/>
                <a:gridCol w="2159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30.892.083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35.109.447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4.217.364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34.670.689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112,2%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13.545.935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14.212.555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666.620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14.118.890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15.707.718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16.731.091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1.023.373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16.653.358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127.140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127.140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113.334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127.140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127.140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113.334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28.345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28.345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25.861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28.345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28.345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25.861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28.663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28.663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28.663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Devoluciones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28.663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28.663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28.663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531.899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531.899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280.829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Edificios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2.175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50.812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50.812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38.647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76,1%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76,1%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376.735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376.735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175.352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72.950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72.950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63.910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87,6%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23.918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23.918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745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Otros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7.484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7.484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922.383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3.449.754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2.527.371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3.449.754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374,0%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922.383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3.449.754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2.527.371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3.449.754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374,0%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712977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47606" y="6165304"/>
            <a:ext cx="729786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18</a:t>
            </a:fld>
            <a:endParaRPr lang="es-CL">
              <a:solidFill>
                <a:prstClr val="black">
                  <a:tint val="75000"/>
                </a:prstClr>
              </a:solidFill>
            </a:endParaRPr>
          </a:p>
        </p:txBody>
      </p:sp>
      <p:sp>
        <p:nvSpPr>
          <p:cNvPr id="7" name="1 Título"/>
          <p:cNvSpPr txBox="1">
            <a:spLocks/>
          </p:cNvSpPr>
          <p:nvPr/>
        </p:nvSpPr>
        <p:spPr>
          <a:xfrm>
            <a:off x="391138" y="620688"/>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18,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DIRECCIÓN GENERAL DE MOVILIZACIÓN NACIONAL</a:t>
            </a:r>
          </a:p>
        </p:txBody>
      </p:sp>
      <p:sp>
        <p:nvSpPr>
          <p:cNvPr id="8" name="1 Título"/>
          <p:cNvSpPr txBox="1">
            <a:spLocks/>
          </p:cNvSpPr>
          <p:nvPr/>
        </p:nvSpPr>
        <p:spPr>
          <a:xfrm>
            <a:off x="737660" y="1550335"/>
            <a:ext cx="7713650" cy="38292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36600" y="1939131"/>
          <a:ext cx="7670800" cy="3848100"/>
        </p:xfrm>
        <a:graphic>
          <a:graphicData uri="http://schemas.openxmlformats.org/drawingml/2006/table">
            <a:tbl>
              <a:tblPr/>
              <a:tblGrid>
                <a:gridCol w="342900"/>
                <a:gridCol w="317500"/>
                <a:gridCol w="317500"/>
                <a:gridCol w="21209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6.218.371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6.988.600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770.229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6.689.321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1.399.670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1.426.683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27.013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1.392.913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1.327.506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1.327.506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1.157.251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3.374.566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3.993.002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618.436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3.905.374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1.236.424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1.236.424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1.148.800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 de Incentivos Servicio Militar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1.236.424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1.236.424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1.148.800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2.103.447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2.721.883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618.436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2.721.882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129,4%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Ejército de Chile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63.012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63.012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63.012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Carabineros de Chile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2.040.435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2.658.871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618.436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2.658.870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34.695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34.695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34.692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243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Bienestar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34.695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34.695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34.692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116.629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116.629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110.503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18.745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18.745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18.743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67.159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67.159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63.630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30.725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30.725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28.130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91,6%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91,6%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124.780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124.780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123.280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124.780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124.780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123.280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37347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11770" y="5877272"/>
            <a:ext cx="7353610"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19</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19, </a:t>
            </a:r>
            <a:r>
              <a:rPr lang="es-CL" sz="1800" b="1" dirty="0">
                <a:solidFill>
                  <a:prstClr val="black"/>
                </a:solidFill>
                <a:ea typeface="Verdana" pitchFamily="34" charset="0"/>
                <a:cs typeface="Verdana" pitchFamily="34" charset="0"/>
              </a:rPr>
              <a:t>Programa 01: INSTITUTO GEOGRÁFICO MILITAR</a:t>
            </a:r>
          </a:p>
        </p:txBody>
      </p:sp>
      <p:sp>
        <p:nvSpPr>
          <p:cNvPr id="8" name="1 Título"/>
          <p:cNvSpPr txBox="1">
            <a:spLocks/>
          </p:cNvSpPr>
          <p:nvPr/>
        </p:nvSpPr>
        <p:spPr>
          <a:xfrm>
            <a:off x="778586" y="1484784"/>
            <a:ext cx="735361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79451" y="2282031"/>
          <a:ext cx="7785098" cy="3162300"/>
        </p:xfrm>
        <a:graphic>
          <a:graphicData uri="http://schemas.openxmlformats.org/drawingml/2006/table">
            <a:tbl>
              <a:tblPr/>
              <a:tblGrid>
                <a:gridCol w="342760"/>
                <a:gridCol w="317371"/>
                <a:gridCol w="317371"/>
                <a:gridCol w="2237462"/>
                <a:gridCol w="761689"/>
                <a:gridCol w="761689"/>
                <a:gridCol w="761689"/>
                <a:gridCol w="761689"/>
                <a:gridCol w="761689"/>
                <a:gridCol w="761689"/>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4.152.716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4.318.453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165.737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3.856.401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2.412.536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2.468.683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56.147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2.384.183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1.383.827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1.383.827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1.098.057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79,3%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13.523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29.023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44.929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154,8%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13.523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29.023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44.929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332,2%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154,8%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10.691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10.691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10.691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10.691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4.695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43,9%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43,9%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332.139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332.139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230.448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8.522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8.522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22,5%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121.031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117.835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-3.196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26.242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22,3%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28.939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28.939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25.447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173.647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176.843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3.196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176.843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94.090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94.090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94.089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94.090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94.090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94.089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99648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2016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Defensa Nacional</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dirty="0">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b="1" dirty="0" smtClean="0">
              <a:solidFill>
                <a:prstClr val="black"/>
              </a:solidFill>
              <a:ea typeface="Verdana" pitchFamily="34" charset="0"/>
              <a:cs typeface="Verdana" pitchFamily="34" charset="0"/>
            </a:endParaRPr>
          </a:p>
          <a:p>
            <a:pPr algn="just"/>
            <a:r>
              <a:rPr lang="es-CL" sz="1600" b="1" dirty="0" smtClean="0">
                <a:solidFill>
                  <a:prstClr val="black"/>
                </a:solidFill>
                <a:ea typeface="Verdana" pitchFamily="34" charset="0"/>
                <a:cs typeface="Verdana" pitchFamily="34" charset="0"/>
              </a:rPr>
              <a:t>Principales </a:t>
            </a:r>
            <a:r>
              <a:rPr lang="es-CL" sz="1600" b="1" dirty="0" smtClean="0">
                <a:solidFill>
                  <a:prstClr val="black"/>
                </a:solidFill>
                <a:ea typeface="Verdana" pitchFamily="34" charset="0"/>
                <a:cs typeface="Verdana" pitchFamily="34" charset="0"/>
              </a:rPr>
              <a:t>hallazgos</a:t>
            </a:r>
          </a:p>
          <a:p>
            <a:pPr algn="just"/>
            <a:endParaRPr lang="es-MX" sz="1600" b="1" dirty="0" smtClean="0">
              <a:solidFill>
                <a:prstClr val="black"/>
              </a:solidFill>
              <a:ea typeface="Verdana" pitchFamily="34" charset="0"/>
              <a:cs typeface="Verdana" pitchFamily="34" charset="0"/>
            </a:endParaRPr>
          </a:p>
          <a:p>
            <a:pPr algn="just"/>
            <a:endParaRPr lang="es-CL" sz="1600" b="1" dirty="0" smtClean="0">
              <a:solidFill>
                <a:prstClr val="black"/>
              </a:solidFill>
              <a:ea typeface="Verdana" pitchFamily="34" charset="0"/>
              <a:cs typeface="Verdana" pitchFamily="34" charset="0"/>
            </a:endParaRPr>
          </a:p>
          <a:p>
            <a:pPr marL="342900" lvl="0" indent="-342900" algn="just">
              <a:spcBef>
                <a:spcPts val="0"/>
              </a:spcBef>
              <a:buFont typeface="+mj-lt"/>
              <a:buAutoNum type="arabicPeriod"/>
            </a:pPr>
            <a:r>
              <a:rPr lang="es-CL" sz="1600" dirty="0">
                <a:solidFill>
                  <a:prstClr val="black"/>
                </a:solidFill>
                <a:ea typeface="+mn-ea"/>
                <a:cs typeface="+mn-cs"/>
              </a:rPr>
              <a:t>La Ejecución del Ministerio, del mes de diciembre ascendió </a:t>
            </a:r>
            <a:r>
              <a:rPr lang="es-CL" sz="1600" b="1" dirty="0">
                <a:solidFill>
                  <a:prstClr val="black"/>
                </a:solidFill>
                <a:ea typeface="+mn-ea"/>
                <a:cs typeface="+mn-cs"/>
              </a:rPr>
              <a:t>a </a:t>
            </a:r>
            <a:r>
              <a:rPr lang="es-CL" sz="1600" b="1" dirty="0" smtClean="0">
                <a:solidFill>
                  <a:prstClr val="black"/>
                </a:solidFill>
                <a:ea typeface="+mn-ea"/>
                <a:cs typeface="+mn-cs"/>
              </a:rPr>
              <a:t>$</a:t>
            </a:r>
            <a:r>
              <a:rPr lang="es-CL" sz="1600" b="1" dirty="0">
                <a:solidFill>
                  <a:prstClr val="black"/>
                </a:solidFill>
              </a:rPr>
              <a:t>$</a:t>
            </a:r>
            <a:r>
              <a:rPr lang="es-CL" sz="1600" b="1" dirty="0" smtClean="0">
                <a:solidFill>
                  <a:prstClr val="black"/>
                </a:solidFill>
              </a:rPr>
              <a:t>172.333 </a:t>
            </a:r>
            <a:r>
              <a:rPr lang="es-CL" sz="1600" b="1" dirty="0" smtClean="0">
                <a:solidFill>
                  <a:prstClr val="black"/>
                </a:solidFill>
                <a:ea typeface="+mn-ea"/>
                <a:cs typeface="+mn-cs"/>
              </a:rPr>
              <a:t>millones</a:t>
            </a:r>
            <a:r>
              <a:rPr lang="es-CL" sz="1600" dirty="0">
                <a:solidFill>
                  <a:prstClr val="black"/>
                </a:solidFill>
                <a:ea typeface="+mn-ea"/>
                <a:cs typeface="+mn-cs"/>
              </a:rPr>
              <a:t>, es decir, un </a:t>
            </a:r>
            <a:r>
              <a:rPr lang="es-CL" sz="1600" dirty="0" smtClean="0">
                <a:solidFill>
                  <a:prstClr val="black"/>
                </a:solidFill>
                <a:ea typeface="+mn-ea"/>
                <a:cs typeface="+mn-cs"/>
              </a:rPr>
              <a:t>11% </a:t>
            </a:r>
            <a:r>
              <a:rPr lang="es-CL" sz="1600" dirty="0">
                <a:solidFill>
                  <a:prstClr val="black"/>
                </a:solidFill>
                <a:ea typeface="+mn-ea"/>
                <a:cs typeface="+mn-cs"/>
              </a:rPr>
              <a:t>respecto de la ley inicial.</a:t>
            </a:r>
          </a:p>
          <a:p>
            <a:pPr marL="342900" indent="-342900" algn="just">
              <a:buFont typeface="+mj-lt"/>
              <a:buAutoNum type="arabicPeriod"/>
            </a:pPr>
            <a:endParaRPr lang="es-MX" sz="1600" dirty="0">
              <a:solidFill>
                <a:prstClr val="black"/>
              </a:solidFill>
            </a:endParaRPr>
          </a:p>
          <a:p>
            <a:pPr marL="342900" lvl="0" indent="-342900" algn="just">
              <a:spcBef>
                <a:spcPts val="0"/>
              </a:spcBef>
              <a:buFont typeface="+mj-lt"/>
              <a:buAutoNum type="arabicPeriod"/>
            </a:pPr>
            <a:r>
              <a:rPr lang="es-CL" sz="1600" dirty="0">
                <a:solidFill>
                  <a:prstClr val="black"/>
                </a:solidFill>
                <a:ea typeface="+mn-ea"/>
                <a:cs typeface="+mn-cs"/>
              </a:rPr>
              <a:t>Con ello, la ejecución acumulada ascendió a </a:t>
            </a:r>
            <a:r>
              <a:rPr lang="es-CL" sz="1600" b="1" dirty="0">
                <a:solidFill>
                  <a:prstClr val="black"/>
                </a:solidFill>
                <a:ea typeface="+mn-ea"/>
                <a:cs typeface="+mn-cs"/>
              </a:rPr>
              <a:t>$</a:t>
            </a:r>
            <a:r>
              <a:rPr lang="es-CL" sz="1600" b="1" dirty="0" smtClean="0">
                <a:solidFill>
                  <a:prstClr val="black"/>
                </a:solidFill>
                <a:ea typeface="+mn-ea"/>
                <a:cs typeface="+mn-cs"/>
              </a:rPr>
              <a:t>1.652.499 millones</a:t>
            </a:r>
            <a:r>
              <a:rPr lang="es-CL" sz="1600" b="1" dirty="0">
                <a:solidFill>
                  <a:prstClr val="black"/>
                </a:solidFill>
                <a:ea typeface="+mn-ea"/>
                <a:cs typeface="+mn-cs"/>
              </a:rPr>
              <a:t>, equivalentes a un 106%</a:t>
            </a:r>
            <a:r>
              <a:rPr lang="es-CL" sz="1600" dirty="0">
                <a:solidFill>
                  <a:prstClr val="black"/>
                </a:solidFill>
                <a:ea typeface="+mn-ea"/>
                <a:cs typeface="+mn-cs"/>
              </a:rPr>
              <a:t> de la ley inicial de presupuestos</a:t>
            </a:r>
            <a:r>
              <a:rPr lang="es-CL" sz="1600" dirty="0" smtClean="0">
                <a:solidFill>
                  <a:prstClr val="black"/>
                </a:solidFill>
                <a:ea typeface="+mn-ea"/>
                <a:cs typeface="+mn-cs"/>
              </a:rPr>
              <a:t>. </a:t>
            </a:r>
          </a:p>
          <a:p>
            <a:pPr marL="342900" lvl="0" indent="-342900" algn="just">
              <a:spcBef>
                <a:spcPts val="0"/>
              </a:spcBef>
              <a:buFont typeface="+mj-lt"/>
              <a:buAutoNum type="arabicPeriod"/>
            </a:pPr>
            <a:endParaRPr lang="es-MX" sz="1600" dirty="0">
              <a:solidFill>
                <a:prstClr val="black"/>
              </a:solidFill>
              <a:ea typeface="+mn-ea"/>
              <a:cs typeface="+mn-cs"/>
            </a:endParaRPr>
          </a:p>
          <a:p>
            <a:pPr marL="342900" lvl="0" indent="-342900" algn="just">
              <a:spcBef>
                <a:spcPts val="0"/>
              </a:spcBef>
              <a:buFont typeface="+mj-lt"/>
              <a:buAutoNum type="arabicPeriod"/>
            </a:pPr>
            <a:r>
              <a:rPr lang="es-MX" sz="1600" dirty="0">
                <a:solidFill>
                  <a:prstClr val="black"/>
                </a:solidFill>
                <a:ea typeface="+mn-ea"/>
                <a:cs typeface="+mn-cs"/>
              </a:rPr>
              <a:t>De esta forma, la ley de presupuestos 2016 para la Partida </a:t>
            </a:r>
            <a:r>
              <a:rPr lang="es-MX" sz="1600" dirty="0" smtClean="0">
                <a:solidFill>
                  <a:prstClr val="black"/>
                </a:solidFill>
                <a:ea typeface="+mn-ea"/>
                <a:cs typeface="+mn-cs"/>
              </a:rPr>
              <a:t>11 </a:t>
            </a:r>
            <a:r>
              <a:rPr lang="es-MX" sz="1600" dirty="0">
                <a:solidFill>
                  <a:prstClr val="black"/>
                </a:solidFill>
                <a:ea typeface="+mn-ea"/>
                <a:cs typeface="+mn-cs"/>
              </a:rPr>
              <a:t>se sobre-ejecutó en </a:t>
            </a:r>
            <a:r>
              <a:rPr lang="es-MX" sz="1600" dirty="0" smtClean="0">
                <a:solidFill>
                  <a:prstClr val="black"/>
                </a:solidFill>
                <a:ea typeface="+mn-ea"/>
                <a:cs typeface="+mn-cs"/>
              </a:rPr>
              <a:t>$93.456 </a:t>
            </a:r>
            <a:r>
              <a:rPr lang="es-MX" sz="1600" dirty="0">
                <a:solidFill>
                  <a:prstClr val="black"/>
                </a:solidFill>
                <a:ea typeface="+mn-ea"/>
                <a:cs typeface="+mn-cs"/>
              </a:rPr>
              <a:t>millones, un </a:t>
            </a:r>
            <a:r>
              <a:rPr lang="es-MX" sz="1600" dirty="0" smtClean="0">
                <a:solidFill>
                  <a:prstClr val="black"/>
                </a:solidFill>
                <a:ea typeface="+mn-ea"/>
                <a:cs typeface="+mn-cs"/>
              </a:rPr>
              <a:t>6% </a:t>
            </a:r>
            <a:r>
              <a:rPr lang="es-MX" sz="1600" dirty="0">
                <a:solidFill>
                  <a:prstClr val="black"/>
                </a:solidFill>
                <a:ea typeface="+mn-ea"/>
                <a:cs typeface="+mn-cs"/>
              </a:rPr>
              <a:t>por sobre lo aprobado inicialmente. Sin embargo, cabe destacar que la ejecución así calculada incluye la deuda flotante, proveniente de operaciones de años anteriores. Excluyendo estas operaciones de años anteriores, la sobre ejecución alcanzaría a un </a:t>
            </a:r>
            <a:r>
              <a:rPr lang="es-MX" sz="1600" dirty="0" smtClean="0">
                <a:solidFill>
                  <a:prstClr val="black"/>
                </a:solidFill>
                <a:ea typeface="+mn-ea"/>
                <a:cs typeface="+mn-cs"/>
              </a:rPr>
              <a:t>$72.731 </a:t>
            </a:r>
            <a:r>
              <a:rPr lang="es-MX" sz="1600" dirty="0">
                <a:solidFill>
                  <a:prstClr val="black"/>
                </a:solidFill>
                <a:ea typeface="+mn-ea"/>
                <a:cs typeface="+mn-cs"/>
              </a:rPr>
              <a:t>millones, equivalentes a un </a:t>
            </a:r>
            <a:r>
              <a:rPr lang="es-MX" sz="1600" dirty="0" smtClean="0">
                <a:solidFill>
                  <a:prstClr val="black"/>
                </a:solidFill>
                <a:ea typeface="+mn-ea"/>
                <a:cs typeface="+mn-cs"/>
              </a:rPr>
              <a:t>4,6% </a:t>
            </a:r>
            <a:r>
              <a:rPr lang="es-MX" sz="1600" dirty="0">
                <a:solidFill>
                  <a:prstClr val="black"/>
                </a:solidFill>
                <a:ea typeface="+mn-ea"/>
                <a:cs typeface="+mn-cs"/>
              </a:rPr>
              <a:t>de </a:t>
            </a:r>
            <a:r>
              <a:rPr lang="es-MX" sz="1600" dirty="0" smtClean="0">
                <a:solidFill>
                  <a:prstClr val="black"/>
                </a:solidFill>
                <a:ea typeface="+mn-ea"/>
                <a:cs typeface="+mn-cs"/>
              </a:rPr>
              <a:t>sobre-ejecución.</a:t>
            </a:r>
            <a:endParaRPr lang="es-CL" sz="1600" dirty="0">
              <a:solidFill>
                <a:prstClr val="black"/>
              </a:solidFill>
              <a:ea typeface="+mn-ea"/>
              <a:cs typeface="+mn-cs"/>
            </a:endParaRPr>
          </a:p>
          <a:p>
            <a:pPr marL="342900" indent="-342900" algn="just">
              <a:buFont typeface="+mj-lt"/>
              <a:buAutoNum type="arabicPeriod"/>
            </a:pPr>
            <a:endParaRPr lang="es-MX" sz="1600" dirty="0">
              <a:solidFill>
                <a:prstClr val="black"/>
              </a:solidFill>
            </a:endParaRPr>
          </a:p>
          <a:p>
            <a:pPr marL="342900" indent="-342900" algn="just">
              <a:buFont typeface="+mj-lt"/>
              <a:buAutoNum type="arabicPeriod"/>
            </a:pPr>
            <a:r>
              <a:rPr lang="es-MX" sz="1600" dirty="0" smtClean="0">
                <a:solidFill>
                  <a:prstClr val="black"/>
                </a:solidFill>
              </a:rPr>
              <a:t>El presupuestos de gastos en moneda extranjera de US$224 millones, </a:t>
            </a:r>
            <a:r>
              <a:rPr lang="es-MX" sz="1600" dirty="0" smtClean="0">
                <a:solidFill>
                  <a:prstClr val="black"/>
                </a:solidFill>
              </a:rPr>
              <a:t>acumuló </a:t>
            </a:r>
            <a:r>
              <a:rPr lang="es-MX" sz="1600" dirty="0" smtClean="0">
                <a:solidFill>
                  <a:prstClr val="black"/>
                </a:solidFill>
              </a:rPr>
              <a:t>una ejecución de </a:t>
            </a:r>
            <a:r>
              <a:rPr lang="es-MX" sz="1600" dirty="0" smtClean="0">
                <a:solidFill>
                  <a:prstClr val="black"/>
                </a:solidFill>
              </a:rPr>
              <a:t>US$215 </a:t>
            </a:r>
            <a:r>
              <a:rPr lang="es-MX" sz="1600" dirty="0" smtClean="0">
                <a:solidFill>
                  <a:prstClr val="black"/>
                </a:solidFill>
              </a:rPr>
              <a:t>millones, equivalente a un </a:t>
            </a:r>
            <a:r>
              <a:rPr lang="es-MX" sz="1600" dirty="0" smtClean="0">
                <a:solidFill>
                  <a:prstClr val="black"/>
                </a:solidFill>
              </a:rPr>
              <a:t>97% </a:t>
            </a:r>
            <a:r>
              <a:rPr lang="es-MX" sz="1600" dirty="0" smtClean="0">
                <a:solidFill>
                  <a:prstClr val="black"/>
                </a:solidFill>
              </a:rPr>
              <a:t>respecto del presupuesto </a:t>
            </a:r>
            <a:r>
              <a:rPr lang="es-MX" sz="1600" dirty="0" smtClean="0">
                <a:solidFill>
                  <a:prstClr val="black"/>
                </a:solidFill>
              </a:rPr>
              <a:t>aprobado.</a:t>
            </a:r>
            <a:endParaRPr lang="es-CL" sz="1600" dirty="0" smtClean="0">
              <a:solidFill>
                <a:prstClr val="black"/>
              </a:solidFill>
            </a:endParaRPr>
          </a:p>
          <a:p>
            <a:pPr marL="342900" indent="-342900" algn="just">
              <a:buFont typeface="+mj-lt"/>
              <a:buAutoNum type="arabicPeriod"/>
            </a:pPr>
            <a:endParaRPr lang="es-CL" sz="1600" dirty="0">
              <a:solidFill>
                <a:prstClr val="black"/>
              </a:solidFill>
            </a:endParaRPr>
          </a:p>
          <a:p>
            <a:pPr marL="342900" indent="-342900" algn="just">
              <a:buFont typeface="+mj-lt"/>
              <a:buAutoNum type="arabicPeriod"/>
            </a:pPr>
            <a:endParaRPr lang="es-CL" sz="1600" dirty="0">
              <a:solidFill>
                <a:prstClr val="black"/>
              </a:solidFill>
            </a:endParaRPr>
          </a:p>
          <a:p>
            <a:pPr algn="just"/>
            <a:endParaRPr lang="es-CL" sz="1600" dirty="0">
              <a:solidFill>
                <a:prstClr val="black"/>
              </a:solidFill>
            </a:endParaRPr>
          </a:p>
        </p:txBody>
      </p:sp>
    </p:spTree>
    <p:extLst>
      <p:ext uri="{BB962C8B-B14F-4D97-AF65-F5344CB8AC3E}">
        <p14:creationId xmlns:p14="http://schemas.microsoft.com/office/powerpoint/2010/main" val="2520774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5733256"/>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20</a:t>
            </a:fld>
            <a:endParaRPr lang="es-CL">
              <a:solidFill>
                <a:prstClr val="black">
                  <a:tint val="75000"/>
                </a:prstClr>
              </a:solidFill>
            </a:endParaRPr>
          </a:p>
        </p:txBody>
      </p:sp>
      <p:sp>
        <p:nvSpPr>
          <p:cNvPr id="7" name="1 Título"/>
          <p:cNvSpPr txBox="1">
            <a:spLocks/>
          </p:cNvSpPr>
          <p:nvPr/>
        </p:nvSpPr>
        <p:spPr>
          <a:xfrm>
            <a:off x="383176" y="663149"/>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20,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SERVICIO HIDROGRÁFICO Y OCEANOGRÁFICO DE LA ARMADA DE CHILE </a:t>
            </a:r>
          </a:p>
        </p:txBody>
      </p:sp>
      <p:sp>
        <p:nvSpPr>
          <p:cNvPr id="8" name="1 Título"/>
          <p:cNvSpPr txBox="1">
            <a:spLocks/>
          </p:cNvSpPr>
          <p:nvPr/>
        </p:nvSpPr>
        <p:spPr>
          <a:xfrm>
            <a:off x="603598" y="1592796"/>
            <a:ext cx="7488832"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98499" y="2320131"/>
          <a:ext cx="7747002" cy="3086100"/>
        </p:xfrm>
        <a:graphic>
          <a:graphicData uri="http://schemas.openxmlformats.org/drawingml/2006/table">
            <a:tbl>
              <a:tblPr/>
              <a:tblGrid>
                <a:gridCol w="342760"/>
                <a:gridCol w="317370"/>
                <a:gridCol w="317370"/>
                <a:gridCol w="2199374"/>
                <a:gridCol w="761688"/>
                <a:gridCol w="761688"/>
                <a:gridCol w="761688"/>
                <a:gridCol w="761688"/>
                <a:gridCol w="761688"/>
                <a:gridCol w="761688"/>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5.267.011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5.313.401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46.390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5.296.993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2.517.573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2.557.971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40.398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2.541.835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2.268.727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2.268.727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2.268.697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2.305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2.305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2.305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2.305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2.305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Bienestar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2.305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2.305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2.305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9.989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15.981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5.992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19.761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197,8%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9.989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15.981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5.992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19.761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197,8%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468.417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468.417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464.395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19.203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36.000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16.797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33.122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92.728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92.728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92.730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28.026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28.026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26.912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328.460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311.663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-16.797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311.631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52228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DIRECCIÓN GENERAL DE AERONÁUTICA CIVIL</a:t>
            </a:r>
          </a:p>
        </p:txBody>
      </p:sp>
      <p:sp>
        <p:nvSpPr>
          <p:cNvPr id="8" name="1 Título"/>
          <p:cNvSpPr txBox="1">
            <a:spLocks/>
          </p:cNvSpPr>
          <p:nvPr/>
        </p:nvSpPr>
        <p:spPr>
          <a:xfrm>
            <a:off x="467544" y="1268760"/>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2422780" y="1600195"/>
          <a:ext cx="4298440" cy="4525973"/>
        </p:xfrm>
        <a:graphic>
          <a:graphicData uri="http://schemas.openxmlformats.org/drawingml/2006/table">
            <a:tbl>
              <a:tblPr/>
              <a:tblGrid>
                <a:gridCol w="189019"/>
                <a:gridCol w="175018"/>
                <a:gridCol w="175018"/>
                <a:gridCol w="1239127"/>
                <a:gridCol w="420043"/>
                <a:gridCol w="420043"/>
                <a:gridCol w="420043"/>
                <a:gridCol w="420043"/>
                <a:gridCol w="420043"/>
                <a:gridCol w="420043"/>
              </a:tblGrid>
              <a:tr h="105011">
                <a:tc>
                  <a:txBody>
                    <a:bodyPr/>
                    <a:lstStyle/>
                    <a:p>
                      <a:pPr algn="l" fontAlgn="ctr"/>
                      <a:r>
                        <a:rPr lang="es-CL" sz="500" b="1" i="0" u="none" strike="noStrike">
                          <a:solidFill>
                            <a:srgbClr val="FFFFFF"/>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500" b="1" i="0" u="none" strike="noStrike">
                          <a:solidFill>
                            <a:srgbClr val="FFFFFF"/>
                          </a:solidFill>
                          <a:effectLst/>
                          <a:latin typeface="Calibri"/>
                        </a:rPr>
                        <a:t> </a:t>
                      </a:r>
                    </a:p>
                  </a:txBody>
                  <a:tcPr marL="5251" marR="5251" marT="5251"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500" b="1" i="0" u="none" strike="noStrike">
                          <a:solidFill>
                            <a:srgbClr val="FFFFFF"/>
                          </a:solidFill>
                          <a:effectLst/>
                          <a:latin typeface="Calibri"/>
                        </a:rPr>
                        <a:t> </a:t>
                      </a:r>
                    </a:p>
                  </a:txBody>
                  <a:tcPr marL="5251" marR="5251" marT="5251"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500" b="1" i="0" u="none" strike="noStrike">
                          <a:solidFill>
                            <a:srgbClr val="FFFFFF"/>
                          </a:solidFill>
                          <a:effectLst/>
                          <a:latin typeface="Calibri"/>
                        </a:rPr>
                        <a:t>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500" b="1" i="0" u="none" strike="noStrike">
                          <a:solidFill>
                            <a:srgbClr val="FFFFFF"/>
                          </a:solidFill>
                          <a:effectLst/>
                          <a:latin typeface="Calibri"/>
                        </a:rPr>
                        <a:t>Presupuesto 2016</a:t>
                      </a:r>
                    </a:p>
                  </a:txBody>
                  <a:tcPr marL="5251" marR="5251" marT="52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500" b="1" i="0" u="none" strike="noStrike">
                          <a:solidFill>
                            <a:srgbClr val="FFFFFF"/>
                          </a:solidFill>
                          <a:effectLst/>
                          <a:latin typeface="Calibri"/>
                        </a:rPr>
                        <a:t>Ejecución</a:t>
                      </a:r>
                    </a:p>
                  </a:txBody>
                  <a:tcPr marL="5251" marR="5251" marT="52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168017">
                <a:tc>
                  <a:txBody>
                    <a:bodyPr/>
                    <a:lstStyle/>
                    <a:p>
                      <a:pPr algn="l" fontAlgn="ctr"/>
                      <a:r>
                        <a:rPr lang="es-CL" sz="500" b="1" i="0" u="none" strike="noStrike">
                          <a:solidFill>
                            <a:srgbClr val="FFFFFF"/>
                          </a:solidFill>
                          <a:effectLst/>
                          <a:latin typeface="Calibri"/>
                        </a:rPr>
                        <a:t>Subt.</a:t>
                      </a:r>
                    </a:p>
                  </a:txBody>
                  <a:tcPr marL="5251" marR="5251" marT="52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500" b="1" i="0" u="none" strike="noStrike">
                          <a:solidFill>
                            <a:srgbClr val="FFFFFF"/>
                          </a:solidFill>
                          <a:effectLst/>
                          <a:latin typeface="Calibri"/>
                        </a:rPr>
                        <a:t>Ítem</a:t>
                      </a:r>
                    </a:p>
                  </a:txBody>
                  <a:tcPr marL="5251" marR="5251" marT="5251"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500" b="1" i="0" u="none" strike="noStrike">
                          <a:solidFill>
                            <a:srgbClr val="FFFFFF"/>
                          </a:solidFill>
                          <a:effectLst/>
                          <a:latin typeface="Calibri"/>
                        </a:rPr>
                        <a:t>Asig.</a:t>
                      </a:r>
                    </a:p>
                  </a:txBody>
                  <a:tcPr marL="5251" marR="5251" marT="5251"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500" b="1" i="0" u="none" strike="noStrike">
                          <a:solidFill>
                            <a:srgbClr val="FFFFFF"/>
                          </a:solidFill>
                          <a:effectLst/>
                          <a:latin typeface="Calibri"/>
                        </a:rPr>
                        <a:t>Clasificación Económica</a:t>
                      </a:r>
                    </a:p>
                  </a:txBody>
                  <a:tcPr marL="5251" marR="5251" marT="52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500" b="1" i="0" u="none" strike="noStrike">
                          <a:solidFill>
                            <a:srgbClr val="FFFFFF"/>
                          </a:solidFill>
                          <a:effectLst/>
                          <a:latin typeface="Calibri"/>
                        </a:rPr>
                        <a:t>Ley 2016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500" b="1" i="0" u="none" strike="noStrike">
                          <a:solidFill>
                            <a:srgbClr val="FFFFFF"/>
                          </a:solidFill>
                          <a:effectLst/>
                          <a:latin typeface="Calibri"/>
                        </a:rPr>
                        <a:t>Vigente</a:t>
                      </a:r>
                    </a:p>
                  </a:txBody>
                  <a:tcPr marL="5251" marR="5251" marT="52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500" b="1" i="0" u="none" strike="noStrike">
                          <a:solidFill>
                            <a:srgbClr val="FFFFFF"/>
                          </a:solidFill>
                          <a:effectLst/>
                          <a:latin typeface="Calibri"/>
                        </a:rPr>
                        <a:t>Variación</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500" b="1" i="0" u="none" strike="noStrike">
                          <a:solidFill>
                            <a:srgbClr val="FFFFFF"/>
                          </a:solidFill>
                          <a:effectLst/>
                          <a:latin typeface="Calibri"/>
                        </a:rPr>
                        <a:t>Ejecución Acumulada</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500" b="1" i="0" u="none" strike="noStrike">
                          <a:solidFill>
                            <a:srgbClr val="FFFFFF"/>
                          </a:solidFill>
                          <a:effectLst/>
                          <a:latin typeface="Calibri"/>
                        </a:rPr>
                        <a:t>% de Ejecución Ley 2016</a:t>
                      </a:r>
                    </a:p>
                  </a:txBody>
                  <a:tcPr marL="5251" marR="5251" marT="52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500" b="1" i="0" u="none" strike="noStrike">
                          <a:solidFill>
                            <a:srgbClr val="FFFFFF"/>
                          </a:solidFill>
                          <a:effectLst/>
                          <a:latin typeface="Calibri"/>
                        </a:rPr>
                        <a:t>% de Ejecución Ppto. Vigente</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05011">
                <a:tc>
                  <a:txBody>
                    <a:bodyPr/>
                    <a:lstStyle/>
                    <a:p>
                      <a:pPr algn="l" fontAlgn="ctr"/>
                      <a:r>
                        <a:rPr lang="es-CL" sz="600" b="1"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600" b="1" i="0" u="none" strike="noStrike">
                          <a:solidFill>
                            <a:srgbClr val="000000"/>
                          </a:solidFill>
                          <a:effectLst/>
                          <a:latin typeface="Calibri"/>
                        </a:rPr>
                        <a:t> </a:t>
                      </a:r>
                    </a:p>
                  </a:txBody>
                  <a:tcPr marL="5251" marR="5251" marT="52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600" b="1" i="0" u="none" strike="noStrike">
                          <a:solidFill>
                            <a:srgbClr val="000000"/>
                          </a:solidFill>
                          <a:effectLst/>
                          <a:latin typeface="Calibri"/>
                        </a:rPr>
                        <a:t> </a:t>
                      </a:r>
                    </a:p>
                  </a:txBody>
                  <a:tcPr marL="5251" marR="5251" marT="52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GASTOS</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187.374.929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292.056.675 </a:t>
                      </a:r>
                    </a:p>
                  </a:txBody>
                  <a:tcPr marL="5251" marR="5251" marT="52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104.681.746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257.904.495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137,6%</a:t>
                      </a:r>
                    </a:p>
                  </a:txBody>
                  <a:tcPr marL="5251" marR="5251" marT="52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88,3%</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21</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GASTOS EN PERSONAL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89.135.328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97.403.170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8.267.842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96.401.927</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108,2%</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99,0%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22</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BIENES Y SERVICIOS DE CONSUMO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22.624.714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22.121.104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-503.610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21.339.663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94,3%</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96,5%</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PRESTACIONES DE SEGURIDAD SOCIAL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226.076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226.076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211.598</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93,6%</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93,6%</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Prestaciones Previsionales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226.076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226.076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211.598</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93,6%</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93,6%</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TRANSFERENCIAS CORRIENTES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1.606.178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1.606.178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1.604.266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99,9%</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99,9%</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Al Sector Privado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1.339.827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1.339.827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1.337.923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99,9%</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99,9%</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004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Premios y Otros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8.925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8.925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8.920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99,9%</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99,9%</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007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Bienestar Social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1.248.633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1.248.633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1.248.633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352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Clubes Aéreos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82.269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82.269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80.370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97,7%</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97,7%</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Al Gobierno Central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134.913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134.913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134.913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Fuerza Aérea de Chile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134.913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134.913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134.913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A Organismos Internacionales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131.438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131.438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131.430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1"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Organismos Internacionales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131.438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131.438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131.430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25</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INTEGROS AL FISCO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2.659.047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95.363.759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92.704.712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89.102.956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3350,9%</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93,4%</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Impuestos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2.659.047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1.835.343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-823.704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1.147.506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43,2%</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62,5%</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99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Otros Integros al Fisco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93.528.416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93.528.416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87.955.450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94,0%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OTROS GASTOS CORRIENTES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546.057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557.505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11.448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537.402</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98,4%</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96,4%</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Devoluciones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11.448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11.448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10.844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#¡DIV/0!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94,7%</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7516">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Compensaciones por Daños a Terceros y/o a la Propiedad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81.301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81.301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61.801</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76,0%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76,0%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04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Aplicación  Fondos de Terceros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464.756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464.756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464.757</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29</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ADQUISICIÓN DE ACTIVOS NO FINANCIEROS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13.506.057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15.665.936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2.159.879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14.830.922</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109,8%</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94,7%</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Vehículos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160.190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160.190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159.809</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99,8%</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99,8%</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04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Mobiliario y Otros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178.845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178.845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176.767</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98,8%</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98,8%</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05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Máquinas y Equipos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11.812.338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13.475.189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1.662.851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12.683.640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107,4%</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94,1%</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Equipos Informáticos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692.110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714.822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22.712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704.644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101,8%</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98,6%</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Programas Informáticos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662.574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1.136.890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474.316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1.106.062</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166,9%</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97,3%</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31</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INICIATIVAS DE INVERSIÓN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1.987.277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2.744.353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757.076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2.534.036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127,5%</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92,3%</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Proyectos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1.987.277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2.744.353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757.076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2.534.036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127,5%</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92,3%</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32</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PRÉSTAMOS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70.859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-482.798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-553.657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-502.212</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-708,7%</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104,0%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06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Por Anticipos a Contratistas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-553.657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-553.657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-553.656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Anticipos a Contratistas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-553.656</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1"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1"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1" u="none" strike="noStrike">
                          <a:solidFill>
                            <a:srgbClr val="000000"/>
                          </a:solidFill>
                          <a:effectLst/>
                          <a:latin typeface="Calibri"/>
                        </a:rPr>
                        <a:t>002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1" u="none" strike="noStrike">
                          <a:solidFill>
                            <a:srgbClr val="000000"/>
                          </a:solidFill>
                          <a:effectLst/>
                          <a:latin typeface="Calibri"/>
                        </a:rPr>
                        <a:t>Recuperacion  por Anticipos a Contratistas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1" u="none" strike="noStrike">
                          <a:solidFill>
                            <a:srgbClr val="000000"/>
                          </a:solidFill>
                          <a:effectLst/>
                          <a:latin typeface="Calibri"/>
                        </a:rPr>
                        <a:t>-553.657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-553.657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Por Anticipos por Cambio de Residencia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70.859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70.859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51.444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72,6%</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72,6%</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33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TRANSFERENCIAS DE CAPITAL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30.629.980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28.480.729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-2.149.251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28.480.273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93,0%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1"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1" u="none" strike="noStrike">
                          <a:solidFill>
                            <a:srgbClr val="000000"/>
                          </a:solidFill>
                          <a:effectLst/>
                          <a:latin typeface="Calibri"/>
                        </a:rPr>
                        <a:t>01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1"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1" u="none" strike="noStrike">
                          <a:solidFill>
                            <a:srgbClr val="000000"/>
                          </a:solidFill>
                          <a:effectLst/>
                          <a:latin typeface="Calibri"/>
                        </a:rPr>
                        <a:t>Al Sector Privado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FFFFFF"/>
                          </a:solidFill>
                          <a:effectLst/>
                          <a:latin typeface="Calibri"/>
                        </a:rPr>
                        <a:t>30.629.980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1" u="none" strike="noStrike">
                          <a:solidFill>
                            <a:srgbClr val="000000"/>
                          </a:solidFill>
                          <a:effectLst/>
                          <a:latin typeface="Calibri"/>
                        </a:rPr>
                        <a:t>28.480.729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-2.149.251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28.480.273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93,0%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002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Pagos a concesionarios aeroportuarios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30.629.980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28.480.729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-2.149.251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28.480.273</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93,0%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100,0%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34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SERVICIO DE LA DEUDA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3.433.650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3.433.650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3.363.664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1"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98,0%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400" b="0" i="0" u="none" strike="noStrike">
                          <a:solidFill>
                            <a:srgbClr val="000000"/>
                          </a:solidFill>
                          <a:effectLst/>
                          <a:latin typeface="Calibri"/>
                        </a:rPr>
                        <a:t>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07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400" b="0" i="0" u="none" strike="noStrike">
                          <a:solidFill>
                            <a:srgbClr val="000000"/>
                          </a:solidFill>
                          <a:effectLst/>
                          <a:latin typeface="Calibri"/>
                        </a:rPr>
                        <a:t>Deuda Flotante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FFFFFF"/>
                          </a:solidFill>
                          <a:effectLst/>
                          <a:latin typeface="Calibri"/>
                        </a:rPr>
                        <a:t>0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400" b="0" i="0" u="none" strike="noStrike">
                          <a:solidFill>
                            <a:srgbClr val="000000"/>
                          </a:solidFill>
                          <a:effectLst/>
                          <a:latin typeface="Calibri"/>
                        </a:rPr>
                        <a:t>3.433.650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3.433.650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3.363.664</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400" b="0" i="0" u="none" strike="noStrike">
                          <a:solidFill>
                            <a:srgbClr val="000000"/>
                          </a:solidFill>
                          <a:effectLst/>
                          <a:latin typeface="Calibri"/>
                        </a:rPr>
                        <a:t>98,0%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5011">
                <a:tc>
                  <a:txBody>
                    <a:bodyPr/>
                    <a:lstStyle/>
                    <a:p>
                      <a:pPr algn="ctr" fontAlgn="ctr"/>
                      <a:r>
                        <a:rPr lang="es-CL" sz="500" b="1" i="0" u="none" strike="noStrike">
                          <a:solidFill>
                            <a:srgbClr val="000000"/>
                          </a:solidFill>
                          <a:effectLst/>
                          <a:latin typeface="Calibri"/>
                        </a:rPr>
                        <a:t>35</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500" b="1" i="0" u="none" strike="noStrike">
                          <a:solidFill>
                            <a:srgbClr val="000000"/>
                          </a:solidFill>
                          <a:effectLst/>
                          <a:latin typeface="Calibri"/>
                        </a:rPr>
                        <a:t>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500" b="1" i="0" u="none" strike="noStrike">
                          <a:solidFill>
                            <a:srgbClr val="000000"/>
                          </a:solidFill>
                          <a:effectLst/>
                          <a:latin typeface="Calibri"/>
                        </a:rPr>
                        <a:t>SALDO FINAL DE CAJA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FFFFFF"/>
                          </a:solidFill>
                          <a:effectLst/>
                          <a:latin typeface="Calibri"/>
                        </a:rPr>
                        <a:t>24.383.356 </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500" b="1" i="0" u="none" strike="noStrike">
                          <a:solidFill>
                            <a:srgbClr val="000000"/>
                          </a:solidFill>
                          <a:effectLst/>
                          <a:latin typeface="Calibri"/>
                        </a:rPr>
                        <a:t>24.937.013 </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553.657 </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0</a:t>
                      </a:r>
                    </a:p>
                  </a:txBody>
                  <a:tcPr marL="5251" marR="5251" marT="525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1" i="0" u="none" strike="noStrike">
                          <a:solidFill>
                            <a:srgbClr val="000000"/>
                          </a:solidFill>
                          <a:effectLst/>
                          <a:latin typeface="Calibri"/>
                        </a:rPr>
                        <a:t>0,0%</a:t>
                      </a:r>
                    </a:p>
                  </a:txBody>
                  <a:tcPr marL="5251" marR="5251" marT="525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500" b="1" i="0" u="none" strike="noStrike" dirty="0">
                          <a:solidFill>
                            <a:srgbClr val="000000"/>
                          </a:solidFill>
                          <a:effectLst/>
                          <a:latin typeface="Calibri"/>
                        </a:rPr>
                        <a:t>0,0%</a:t>
                      </a:r>
                    </a:p>
                  </a:txBody>
                  <a:tcPr marL="5251" marR="5251" marT="525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294280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80163" y="5445224"/>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22</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SERVICIO AEROFOTOGRAMÉTRICO DE LA FACH</a:t>
            </a:r>
          </a:p>
        </p:txBody>
      </p:sp>
      <p:sp>
        <p:nvSpPr>
          <p:cNvPr id="8" name="1 Título"/>
          <p:cNvSpPr txBox="1">
            <a:spLocks/>
          </p:cNvSpPr>
          <p:nvPr/>
        </p:nvSpPr>
        <p:spPr>
          <a:xfrm>
            <a:off x="744159" y="1484784"/>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92150" y="2377281"/>
          <a:ext cx="7759700" cy="2971800"/>
        </p:xfrm>
        <a:graphic>
          <a:graphicData uri="http://schemas.openxmlformats.org/drawingml/2006/table">
            <a:tbl>
              <a:tblPr/>
              <a:tblGrid>
                <a:gridCol w="342900"/>
                <a:gridCol w="317500"/>
                <a:gridCol w="317500"/>
                <a:gridCol w="22098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2.821.421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2.845.472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24.051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2.552.520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911.349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935.400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24.051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804.097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1.408.350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1.408.350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1.336.005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6.955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6.955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6.955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6.955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8.397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8.397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8.384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8.397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8.397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Bienestar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8.397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8.397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485.332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485.332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397.079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416.118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416.118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331.193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69.214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69.214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65.886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95,2%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241436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043608" y="6165304"/>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23</a:t>
            </a:fld>
            <a:endParaRPr lang="es-CL">
              <a:solidFill>
                <a:prstClr val="black">
                  <a:tint val="75000"/>
                </a:prstClr>
              </a:solidFill>
            </a:endParaRPr>
          </a:p>
        </p:txBody>
      </p:sp>
      <p:sp>
        <p:nvSpPr>
          <p:cNvPr id="7" name="1 Título"/>
          <p:cNvSpPr txBox="1">
            <a:spLocks/>
          </p:cNvSpPr>
          <p:nvPr/>
        </p:nvSpPr>
        <p:spPr>
          <a:xfrm>
            <a:off x="383176" y="620688"/>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23,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SUBSECRETARÍA PARA LAS FUERZAS ARMADAS</a:t>
            </a:r>
          </a:p>
        </p:txBody>
      </p:sp>
      <p:sp>
        <p:nvSpPr>
          <p:cNvPr id="8" name="1 Título"/>
          <p:cNvSpPr txBox="1">
            <a:spLocks/>
          </p:cNvSpPr>
          <p:nvPr/>
        </p:nvSpPr>
        <p:spPr>
          <a:xfrm>
            <a:off x="827584" y="1312959"/>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935906" y="1600205"/>
          <a:ext cx="7272187" cy="4525953"/>
        </p:xfrm>
        <a:graphic>
          <a:graphicData uri="http://schemas.openxmlformats.org/drawingml/2006/table">
            <a:tbl>
              <a:tblPr/>
              <a:tblGrid>
                <a:gridCol w="318232"/>
                <a:gridCol w="294659"/>
                <a:gridCol w="294659"/>
                <a:gridCol w="2121545"/>
                <a:gridCol w="707182"/>
                <a:gridCol w="707182"/>
                <a:gridCol w="707182"/>
                <a:gridCol w="707182"/>
                <a:gridCol w="707182"/>
                <a:gridCol w="707182"/>
              </a:tblGrid>
              <a:tr h="176795">
                <a:tc>
                  <a:txBody>
                    <a:bodyPr/>
                    <a:lstStyle/>
                    <a:p>
                      <a:pPr algn="l" fontAlgn="ctr"/>
                      <a:r>
                        <a:rPr lang="es-CL" sz="800" b="1" i="0" u="none" strike="noStrike">
                          <a:solidFill>
                            <a:srgbClr val="FFFFFF"/>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840" marR="8840" marT="884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840" marR="8840" marT="884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840" marR="8840" marT="8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840" marR="8840" marT="88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82873">
                <a:tc>
                  <a:txBody>
                    <a:bodyPr/>
                    <a:lstStyle/>
                    <a:p>
                      <a:pPr algn="l" fontAlgn="ctr"/>
                      <a:r>
                        <a:rPr lang="es-CL" sz="800" b="1" i="0" u="none" strike="noStrike">
                          <a:solidFill>
                            <a:srgbClr val="FFFFFF"/>
                          </a:solidFill>
                          <a:effectLst/>
                          <a:latin typeface="Calibri"/>
                        </a:rPr>
                        <a:t>Subt.</a:t>
                      </a:r>
                    </a:p>
                  </a:txBody>
                  <a:tcPr marL="8840" marR="8840" marT="884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840" marR="8840" marT="884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840" marR="8840" marT="884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840" marR="8840" marT="884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840" marR="8840" marT="884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840" marR="8840" marT="884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76795">
                <a:tc>
                  <a:txBody>
                    <a:bodyPr/>
                    <a:lstStyle/>
                    <a:p>
                      <a:pPr algn="l" fontAlgn="ctr"/>
                      <a:r>
                        <a:rPr lang="es-CL" sz="1000" b="1"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a:rPr>
                        <a:t> </a:t>
                      </a:r>
                    </a:p>
                  </a:txBody>
                  <a:tcPr marL="8840" marR="8840" marT="884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a:rPr>
                        <a:t> </a:t>
                      </a:r>
                    </a:p>
                  </a:txBody>
                  <a:tcPr marL="8840" marR="8840" marT="884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13.527.268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14.907.007 </a:t>
                      </a:r>
                    </a:p>
                  </a:txBody>
                  <a:tcPr marL="8840" marR="8840" marT="884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1.379.739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14.630.792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108,2%</a:t>
                      </a:r>
                    </a:p>
                  </a:txBody>
                  <a:tcPr marL="8840" marR="8840" marT="884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98,1%</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800" b="1" i="0" u="none" strike="noStrike">
                          <a:solidFill>
                            <a:srgbClr val="000000"/>
                          </a:solidFill>
                          <a:effectLst/>
                          <a:latin typeface="Calibri"/>
                        </a:rPr>
                        <a:t>21</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8.020.380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9.018.371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997.991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8.897.492</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110,9%</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98,7%</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800" b="1" i="0" u="none" strike="noStrike">
                          <a:solidFill>
                            <a:srgbClr val="000000"/>
                          </a:solidFill>
                          <a:effectLst/>
                          <a:latin typeface="Calibri"/>
                        </a:rPr>
                        <a:t>22</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2.379.767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2.204.957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-174.810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2.066.725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86,8%</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93,7%</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800" b="1" i="0" u="none" strike="noStrike">
                          <a:solidFill>
                            <a:srgbClr val="000000"/>
                          </a:solidFill>
                          <a:effectLst/>
                          <a:latin typeface="Calibri"/>
                        </a:rPr>
                        <a:t>23</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PRESTACIONES DE SEGURIDAD SOCIAL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0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99.607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99.607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85.372</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85,7%</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Sociales del Empleador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99.607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99.607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85.372</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85,7%</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800" b="1" i="0" u="none" strike="noStrike">
                          <a:solidFill>
                            <a:srgbClr val="000000"/>
                          </a:solidFill>
                          <a:effectLst/>
                          <a:latin typeface="Calibri"/>
                        </a:rPr>
                        <a:t>24</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CORRIENTES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2.664.783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3.121.734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456.951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3.121.274</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117,1%</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Sector Privado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2.782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317.413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314.631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317.319</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11406,1%</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004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Premios y Otros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2.782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2.782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2.715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97,6%</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97,6%</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005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Bienestar Social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267.049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267.049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267.022</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007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Cruz Roja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47.582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47.582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47.582</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Gobierno Central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2.366.436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2.366.436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2.366.436</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003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Ejército de Chile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435.921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435.921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435.921</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048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 Antártico - Ejército de Chile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643.505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643.505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643.505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049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700" b="0" i="0" u="none" strike="noStrike">
                          <a:solidFill>
                            <a:srgbClr val="000000"/>
                          </a:solidFill>
                          <a:effectLst/>
                          <a:latin typeface="Calibri"/>
                        </a:rPr>
                        <a:t>Programa Antártico - Armada de Chile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643.505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643.505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643.505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050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 Antártico - Fuerza Aérea de Chile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643.505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643.505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643.505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 Otras Entidades Públicas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295.565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437.885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142.320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437.519</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148,0%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037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Defensa Civil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287.374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429.694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142.320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429.693</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149,5%</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038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Corte Marcial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8.191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8.191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7.826</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95,5%</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95,5%</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800" b="1" i="0" u="none" strike="noStrike">
                          <a:solidFill>
                            <a:srgbClr val="000000"/>
                          </a:solidFill>
                          <a:effectLst/>
                          <a:latin typeface="Calibri"/>
                        </a:rPr>
                        <a:t>29</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ADQUISICIÓN DE ACTIVOS NO FINANCIEROS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462.338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462.338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459.929</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99,5%</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99,5%</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Mobiliario y Otros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67.823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67.823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66.299</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97,8%</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97,8%</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05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Máquinas y Equipos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11.012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11.012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10.460</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95,0%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95,0%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06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Equipos Informáticos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112.361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112.361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112.335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6795">
                <a:tc>
                  <a:txBody>
                    <a:bodyPr/>
                    <a:lstStyle/>
                    <a:p>
                      <a:pPr algn="ctr" fontAlgn="ctr"/>
                      <a:r>
                        <a:rPr lang="es-CL" sz="700" b="0" i="0" u="none" strike="noStrike">
                          <a:solidFill>
                            <a:srgbClr val="000000"/>
                          </a:solidFill>
                          <a:effectLst/>
                          <a:latin typeface="Calibri"/>
                        </a:rPr>
                        <a:t>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Programas Informáticos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271.142 </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271.142 </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270.835</a:t>
                      </a:r>
                    </a:p>
                  </a:txBody>
                  <a:tcPr marL="8840" marR="8840" marT="884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8840" marR="8840" marT="884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a:rPr>
                        <a:t>99,9%</a:t>
                      </a:r>
                    </a:p>
                  </a:txBody>
                  <a:tcPr marL="8840" marR="8840" marT="884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334692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98955" y="5733256"/>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24</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smtClean="0">
                <a:solidFill>
                  <a:prstClr val="black"/>
                </a:solidFill>
                <a:ea typeface="Verdana" pitchFamily="34" charset="0"/>
                <a:cs typeface="Verdana" pitchFamily="34" charset="0"/>
              </a:rPr>
              <a:t>de </a:t>
            </a:r>
            <a:r>
              <a:rPr lang="es-CL" sz="1800" b="1" dirty="0">
                <a:solidFill>
                  <a:prstClr val="black"/>
                </a:solidFill>
                <a:ea typeface="Verdana" pitchFamily="34" charset="0"/>
                <a:cs typeface="Verdana" pitchFamily="34" charset="0"/>
              </a:rPr>
              <a:t>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SUBSECRETARÍA DE DEFENSA</a:t>
            </a:r>
          </a:p>
        </p:txBody>
      </p:sp>
      <p:sp>
        <p:nvSpPr>
          <p:cNvPr id="8" name="1 Título"/>
          <p:cNvSpPr txBox="1">
            <a:spLocks/>
          </p:cNvSpPr>
          <p:nvPr/>
        </p:nvSpPr>
        <p:spPr>
          <a:xfrm>
            <a:off x="726534" y="1484784"/>
            <a:ext cx="7488832" cy="37875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17550" y="2272506"/>
          <a:ext cx="7708900" cy="3181350"/>
        </p:xfrm>
        <a:graphic>
          <a:graphicData uri="http://schemas.openxmlformats.org/drawingml/2006/table">
            <a:tbl>
              <a:tblPr/>
              <a:tblGrid>
                <a:gridCol w="342900"/>
                <a:gridCol w="317500"/>
                <a:gridCol w="317500"/>
                <a:gridCol w="2159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4.189.623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4.231.887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42.264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4.123.740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98,4%</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97,4%</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2.664.364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2.705.225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40.861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2.645.320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637.728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637.728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618.336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878.464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879.867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1.403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851.048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111.870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111.870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108.357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Becas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111.870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111.870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108.357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689.865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691.268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1.403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691.267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Academia Nacional de Estudios Políticos y Estratégicos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689.865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691.268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1.403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691.267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76.729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76.729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51.424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UNASUR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76.729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76.729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51.424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9.067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9.067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9.036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3.477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3.477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3.472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5.590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5.564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962465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24113" y="6237312"/>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25</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smtClean="0">
                <a:solidFill>
                  <a:prstClr val="black"/>
                </a:solidFill>
                <a:ea typeface="Verdana" pitchFamily="34" charset="0"/>
                <a:cs typeface="Verdana" pitchFamily="34" charset="0"/>
              </a:rPr>
              <a:t>de </a:t>
            </a:r>
            <a:r>
              <a:rPr lang="es-CL" sz="1800" b="1" dirty="0">
                <a:solidFill>
                  <a:prstClr val="black"/>
                </a:solidFill>
                <a:ea typeface="Verdana" pitchFamily="34" charset="0"/>
                <a:cs typeface="Verdana" pitchFamily="34" charset="0"/>
              </a:rPr>
              <a:t>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ESTADO MAYOR CONJUNTO</a:t>
            </a:r>
          </a:p>
        </p:txBody>
      </p:sp>
      <p:sp>
        <p:nvSpPr>
          <p:cNvPr id="9" name="1 Título"/>
          <p:cNvSpPr txBox="1">
            <a:spLocks/>
          </p:cNvSpPr>
          <p:nvPr/>
        </p:nvSpPr>
        <p:spPr>
          <a:xfrm>
            <a:off x="696338" y="1268760"/>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1 de 2</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2017166" y="1600202"/>
          <a:ext cx="5109667" cy="4525959"/>
        </p:xfrm>
        <a:graphic>
          <a:graphicData uri="http://schemas.openxmlformats.org/drawingml/2006/table">
            <a:tbl>
              <a:tblPr/>
              <a:tblGrid>
                <a:gridCol w="242462"/>
                <a:gridCol w="224502"/>
                <a:gridCol w="224502"/>
                <a:gridCol w="1185371"/>
                <a:gridCol w="538805"/>
                <a:gridCol w="538805"/>
                <a:gridCol w="538805"/>
                <a:gridCol w="538805"/>
                <a:gridCol w="538805"/>
                <a:gridCol w="538805"/>
              </a:tblGrid>
              <a:tr h="134701">
                <a:tc>
                  <a:txBody>
                    <a:bodyPr/>
                    <a:lstStyle/>
                    <a:p>
                      <a:pPr algn="l" fontAlgn="ctr"/>
                      <a:r>
                        <a:rPr lang="es-CL" sz="600" b="1" i="1" u="none" strike="noStrike">
                          <a:solidFill>
                            <a:srgbClr val="FFFFFF"/>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600" b="1" i="1" u="none" strike="noStrike">
                          <a:solidFill>
                            <a:srgbClr val="FFFFFF"/>
                          </a:solidFill>
                          <a:effectLst/>
                          <a:latin typeface="Calibri"/>
                        </a:rPr>
                        <a:t> </a:t>
                      </a:r>
                    </a:p>
                  </a:txBody>
                  <a:tcPr marL="6735" marR="6735" marT="673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600" b="1" i="1" u="none" strike="noStrike">
                          <a:solidFill>
                            <a:srgbClr val="FFFFFF"/>
                          </a:solidFill>
                          <a:effectLst/>
                          <a:latin typeface="Calibri"/>
                        </a:rPr>
                        <a:t> </a:t>
                      </a:r>
                    </a:p>
                  </a:txBody>
                  <a:tcPr marL="6735" marR="6735" marT="673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600" b="1" i="1" u="none" strike="noStrike">
                          <a:solidFill>
                            <a:srgbClr val="FFFFFF"/>
                          </a:solidFill>
                          <a:effectLst/>
                          <a:latin typeface="Calibri"/>
                        </a:rPr>
                        <a:t>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600" b="1" i="1" u="none" strike="noStrike">
                          <a:solidFill>
                            <a:srgbClr val="FFFFFF"/>
                          </a:solidFill>
                          <a:effectLst/>
                          <a:latin typeface="Calibri"/>
                        </a:rPr>
                        <a:t>Presupuesto 2016</a:t>
                      </a:r>
                    </a:p>
                  </a:txBody>
                  <a:tcPr marL="6735" marR="6735" marT="6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600" b="1" i="1" u="none" strike="noStrike">
                          <a:solidFill>
                            <a:srgbClr val="FFFFFF"/>
                          </a:solidFill>
                          <a:effectLst/>
                          <a:latin typeface="Calibri"/>
                        </a:rPr>
                        <a:t>Ejecución</a:t>
                      </a:r>
                    </a:p>
                  </a:txBody>
                  <a:tcPr marL="6735" marR="6735" marT="67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23283">
                <a:tc>
                  <a:txBody>
                    <a:bodyPr/>
                    <a:lstStyle/>
                    <a:p>
                      <a:pPr algn="l" fontAlgn="ctr"/>
                      <a:r>
                        <a:rPr lang="es-CL" sz="600" b="1" i="1" u="none" strike="noStrike">
                          <a:solidFill>
                            <a:srgbClr val="FFFFFF"/>
                          </a:solidFill>
                          <a:effectLst/>
                          <a:latin typeface="Calibri"/>
                        </a:rPr>
                        <a:t>Subt.</a:t>
                      </a:r>
                    </a:p>
                  </a:txBody>
                  <a:tcPr marL="6735" marR="6735" marT="673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600" b="1" i="1" u="none" strike="noStrike">
                          <a:solidFill>
                            <a:srgbClr val="FFFFFF"/>
                          </a:solidFill>
                          <a:effectLst/>
                          <a:latin typeface="Calibri"/>
                        </a:rPr>
                        <a:t>Ítem</a:t>
                      </a:r>
                    </a:p>
                  </a:txBody>
                  <a:tcPr marL="6735" marR="6735" marT="673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600" b="1" i="1" u="none" strike="noStrike">
                          <a:solidFill>
                            <a:srgbClr val="FFFFFF"/>
                          </a:solidFill>
                          <a:effectLst/>
                          <a:latin typeface="Calibri"/>
                        </a:rPr>
                        <a:t>Asig.</a:t>
                      </a:r>
                    </a:p>
                  </a:txBody>
                  <a:tcPr marL="6735" marR="6735" marT="673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600" b="1" i="1" u="none" strike="noStrike">
                          <a:solidFill>
                            <a:srgbClr val="FFFFFF"/>
                          </a:solidFill>
                          <a:effectLst/>
                          <a:latin typeface="Calibri"/>
                        </a:rPr>
                        <a:t>Clasificación Económica</a:t>
                      </a:r>
                    </a:p>
                  </a:txBody>
                  <a:tcPr marL="6735" marR="6735" marT="673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1" u="none" strike="noStrike">
                          <a:solidFill>
                            <a:srgbClr val="FFFFFF"/>
                          </a:solidFill>
                          <a:effectLst/>
                          <a:latin typeface="Calibri"/>
                        </a:rPr>
                        <a:t>Ley 2016</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1" u="none" strike="noStrike">
                          <a:solidFill>
                            <a:srgbClr val="FFFFFF"/>
                          </a:solidFill>
                          <a:effectLst/>
                          <a:latin typeface="Calibri"/>
                        </a:rPr>
                        <a:t>Vigente</a:t>
                      </a:r>
                    </a:p>
                  </a:txBody>
                  <a:tcPr marL="6735" marR="6735" marT="673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1" u="none" strike="noStrike">
                          <a:solidFill>
                            <a:srgbClr val="FFFFFF"/>
                          </a:solidFill>
                          <a:effectLst/>
                          <a:latin typeface="Calibri"/>
                        </a:rPr>
                        <a:t>Variación</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1" u="none" strike="noStrike">
                          <a:solidFill>
                            <a:srgbClr val="FFFFFF"/>
                          </a:solidFill>
                          <a:effectLst/>
                          <a:latin typeface="Calibri"/>
                        </a:rPr>
                        <a:t>Ejecución Acumulada</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1" u="none" strike="noStrike">
                          <a:solidFill>
                            <a:srgbClr val="FFFFFF"/>
                          </a:solidFill>
                          <a:effectLst/>
                          <a:latin typeface="Calibri"/>
                        </a:rPr>
                        <a:t>% de Ejecución Ley 2016</a:t>
                      </a:r>
                    </a:p>
                  </a:txBody>
                  <a:tcPr marL="6735" marR="6735" marT="673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600" b="1" i="1" u="none" strike="noStrike">
                          <a:solidFill>
                            <a:srgbClr val="FFFFFF"/>
                          </a:solidFill>
                          <a:effectLst/>
                          <a:latin typeface="Calibri"/>
                        </a:rPr>
                        <a:t>% de Ejecución Ppto. Vigente</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34701">
                <a:tc>
                  <a:txBody>
                    <a:bodyPr/>
                    <a:lstStyle/>
                    <a:p>
                      <a:pPr algn="l" fontAlgn="ctr"/>
                      <a:r>
                        <a:rPr lang="es-CL" sz="800" b="0" i="1"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6735" marR="6735" marT="673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6735" marR="6735" marT="673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GASTOS</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10.492.677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11.357.095 </a:t>
                      </a:r>
                    </a:p>
                  </a:txBody>
                  <a:tcPr marL="6735" marR="6735" marT="673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864.418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10.362.476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98,8%</a:t>
                      </a:r>
                    </a:p>
                  </a:txBody>
                  <a:tcPr marL="6735" marR="6735" marT="673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91,2%</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1" i="0" u="none" strike="noStrike">
                          <a:solidFill>
                            <a:srgbClr val="000000"/>
                          </a:solidFill>
                          <a:effectLst/>
                          <a:latin typeface="Calibri"/>
                        </a:rPr>
                        <a:t>21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GASTOS EN PERSONAL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625.321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636.052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10.731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619.478</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99,1%</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97,4%</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5522">
                <a:tc>
                  <a:txBody>
                    <a:bodyPr/>
                    <a:lstStyle/>
                    <a:p>
                      <a:pPr algn="ctr" fontAlgn="ctr"/>
                      <a:r>
                        <a:rPr lang="es-CL" sz="600" b="1" i="0" u="none" strike="noStrike">
                          <a:solidFill>
                            <a:srgbClr val="000000"/>
                          </a:solidFill>
                          <a:effectLst/>
                          <a:latin typeface="Calibri"/>
                        </a:rPr>
                        <a:t>22</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BIENES Y SERVICIOS DE CONSUMO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1.229.406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1.522.318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292.912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1.427.581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116,1%</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93,8%</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1" i="0" u="none" strike="noStrike">
                          <a:solidFill>
                            <a:srgbClr val="000000"/>
                          </a:solidFill>
                          <a:effectLst/>
                          <a:latin typeface="Calibri"/>
                        </a:rPr>
                        <a:t>24</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TRANSFERENCIAS CORRIENTES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8.544.939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8.904.214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359.275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8.023.766</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93,9%</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90,1%</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Al Gobierno Central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1.132.418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2.244.406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1.111.988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2.244.405</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198,2%</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005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Paz-Ejército de Chile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735.092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1.486.852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751.760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1.486.852</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202,3%</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006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Paz-Armada de Chile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242.125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447.912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205.787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447.911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185,0%</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007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Paz-Fuerza Aérea de Chile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155.201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309.642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154.441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309.642</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199,5%</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03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 Otras Entidades Públicas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7.412.521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6.659.808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-752.713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5.779.361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78,0%</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86,8%</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037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Comando Conjunto Austral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256.781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303.658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46.877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283.052</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110,2%</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93,2%</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041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2.232.764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1.411.980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-820.784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1.097.502</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49,2%</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77,7%</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044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Centro Nacional de Desminado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4.609.865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4.481.403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-128.462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3.941.966</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85,5%</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88,0%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045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Comando Conjunto Norte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304.472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462.767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158.295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456.841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150,0%</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98,7%</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046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Programa de Cooperación Internacional en Centroamérica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8.639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0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-8.639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0,0%</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5522">
                <a:tc>
                  <a:txBody>
                    <a:bodyPr/>
                    <a:lstStyle/>
                    <a:p>
                      <a:pPr algn="ctr" fontAlgn="ctr"/>
                      <a:r>
                        <a:rPr lang="es-CL" sz="600" b="1" i="0" u="none" strike="noStrike">
                          <a:solidFill>
                            <a:srgbClr val="000000"/>
                          </a:solidFill>
                          <a:effectLst/>
                          <a:latin typeface="Calibri"/>
                        </a:rPr>
                        <a:t>29</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ADQUISICIÓN DE ACTIVOS NO FINANCIEROS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28.068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209.790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181.722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206.930</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737,2%</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98,6%</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03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Vehículos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61.246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61.246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61.246</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Mobiliario y Otros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8.673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8.673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8.089</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93,3%</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05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Máquinas y Equipos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80.073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80.073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78.899</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98,5%</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06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Equipos Informáticos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31.730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31.730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31.047</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97,8%</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1"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07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1"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1" u="none" strike="noStrike">
                          <a:solidFill>
                            <a:srgbClr val="000000"/>
                          </a:solidFill>
                          <a:effectLst/>
                          <a:latin typeface="Calibri"/>
                        </a:rPr>
                        <a:t>Programas Informáticos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FFFFFF"/>
                          </a:solidFill>
                          <a:effectLst/>
                          <a:latin typeface="Calibri"/>
                        </a:rPr>
                        <a:t>28.068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1" u="none" strike="noStrike">
                          <a:solidFill>
                            <a:srgbClr val="000000"/>
                          </a:solidFill>
                          <a:effectLst/>
                          <a:latin typeface="Calibri"/>
                        </a:rPr>
                        <a:t>28.068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0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27.649</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98,5%</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1" u="none" strike="noStrike">
                          <a:solidFill>
                            <a:srgbClr val="000000"/>
                          </a:solidFill>
                          <a:effectLst/>
                          <a:latin typeface="Calibri"/>
                        </a:rPr>
                        <a:t>98,5%</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1" i="0" u="none" strike="noStrike">
                          <a:solidFill>
                            <a:srgbClr val="000000"/>
                          </a:solidFill>
                          <a:effectLst/>
                          <a:latin typeface="Calibri"/>
                        </a:rPr>
                        <a:t>33</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1"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1" i="0" u="none" strike="noStrike">
                          <a:solidFill>
                            <a:srgbClr val="000000"/>
                          </a:solidFill>
                          <a:effectLst/>
                          <a:latin typeface="Calibri"/>
                        </a:rPr>
                        <a:t>TRANSFERENCIAS DE CAPITAL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FFFFFF"/>
                          </a:solidFill>
                          <a:effectLst/>
                          <a:latin typeface="Calibri"/>
                        </a:rPr>
                        <a:t>64.943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1" i="0" u="none" strike="noStrike">
                          <a:solidFill>
                            <a:srgbClr val="000000"/>
                          </a:solidFill>
                          <a:effectLst/>
                          <a:latin typeface="Calibri"/>
                        </a:rPr>
                        <a:t>84.721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19.778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84.721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130,5%</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1"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4701">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Al Gobierno Central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64.943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84.721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19.778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84.721</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130,5%</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Paz-Ejército de Chile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7.505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7.505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7.505</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003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Paz-Armada de Chile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42.906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43.084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178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43.084</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100,4%</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02052">
                <a:tc>
                  <a:txBody>
                    <a:bodyPr/>
                    <a:lstStyle/>
                    <a:p>
                      <a:pPr algn="ctr" fontAlgn="ctr"/>
                      <a:r>
                        <a:rPr lang="es-CL" sz="600" b="0" i="0" u="none" strike="noStrike">
                          <a:solidFill>
                            <a:srgbClr val="000000"/>
                          </a:solidFill>
                          <a:effectLst/>
                          <a:latin typeface="Calibri"/>
                        </a:rPr>
                        <a:t>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004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para Misiones de Paz-Fuerza Aérea de Chile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14.532 </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34.132 </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19.600 </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34.132</a:t>
                      </a:r>
                    </a:p>
                  </a:txBody>
                  <a:tcPr marL="6735" marR="6735" marT="673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234,9%</a:t>
                      </a:r>
                    </a:p>
                  </a:txBody>
                  <a:tcPr marL="6735" marR="6735" marT="673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dirty="0">
                          <a:solidFill>
                            <a:srgbClr val="000000"/>
                          </a:solidFill>
                          <a:effectLst/>
                          <a:latin typeface="Calibri"/>
                        </a:rPr>
                        <a:t>100,0%</a:t>
                      </a:r>
                    </a:p>
                  </a:txBody>
                  <a:tcPr marL="6735" marR="6735" marT="673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067712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24113" y="6237312"/>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26</a:t>
            </a:fld>
            <a:endParaRPr lang="es-CL" dirty="0">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smtClean="0">
                <a:solidFill>
                  <a:prstClr val="black"/>
                </a:solidFill>
                <a:ea typeface="Verdana" pitchFamily="34" charset="0"/>
                <a:cs typeface="Verdana" pitchFamily="34" charset="0"/>
              </a:rPr>
              <a:t>de </a:t>
            </a:r>
            <a:r>
              <a:rPr lang="es-CL" sz="1800" b="1" dirty="0">
                <a:solidFill>
                  <a:prstClr val="black"/>
                </a:solidFill>
                <a:ea typeface="Verdana" pitchFamily="34" charset="0"/>
                <a:cs typeface="Verdana" pitchFamily="34" charset="0"/>
              </a:rPr>
              <a:t>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25,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ESTADO MAYOR CONJUNTO</a:t>
            </a:r>
          </a:p>
        </p:txBody>
      </p:sp>
      <p:sp>
        <p:nvSpPr>
          <p:cNvPr id="9" name="1 Título"/>
          <p:cNvSpPr txBox="1">
            <a:spLocks/>
          </p:cNvSpPr>
          <p:nvPr/>
        </p:nvSpPr>
        <p:spPr>
          <a:xfrm>
            <a:off x="696338" y="1268760"/>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dólares </a:t>
            </a:r>
            <a:r>
              <a:rPr lang="es-CL" sz="1600" b="1" dirty="0">
                <a:solidFill>
                  <a:prstClr val="black"/>
                </a:solidFill>
                <a:ea typeface="Verdana" pitchFamily="34" charset="0"/>
                <a:cs typeface="Verdana" pitchFamily="34" charset="0"/>
              </a:rPr>
              <a:t>de </a:t>
            </a:r>
            <a:r>
              <a:rPr lang="es-CL" sz="1600" b="1" dirty="0" smtClean="0">
                <a:solidFill>
                  <a:prstClr val="black"/>
                </a:solidFill>
                <a:ea typeface="Verdana" pitchFamily="34" charset="0"/>
                <a:cs typeface="Verdana" pitchFamily="34" charset="0"/>
              </a:rPr>
              <a:t>2016                                                                                                2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457199" y="1605975"/>
          <a:ext cx="8229603" cy="4514412"/>
        </p:xfrm>
        <a:graphic>
          <a:graphicData uri="http://schemas.openxmlformats.org/drawingml/2006/table">
            <a:tbl>
              <a:tblPr/>
              <a:tblGrid>
                <a:gridCol w="365136"/>
                <a:gridCol w="337048"/>
                <a:gridCol w="349532"/>
                <a:gridCol w="2683905"/>
                <a:gridCol w="748997"/>
                <a:gridCol w="748997"/>
                <a:gridCol w="748997"/>
                <a:gridCol w="748997"/>
                <a:gridCol w="748997"/>
                <a:gridCol w="748997"/>
              </a:tblGrid>
              <a:tr h="187320">
                <a:tc>
                  <a:txBody>
                    <a:bodyPr/>
                    <a:lstStyle/>
                    <a:p>
                      <a:pPr algn="l" fontAlgn="ctr"/>
                      <a:r>
                        <a:rPr lang="es-CL" sz="900" b="1" i="1" u="none" strike="noStrike">
                          <a:solidFill>
                            <a:srgbClr val="FFFFFF"/>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1" u="none" strike="noStrike">
                          <a:solidFill>
                            <a:srgbClr val="FFFFFF"/>
                          </a:solidFill>
                          <a:effectLst/>
                          <a:latin typeface="Calibri"/>
                        </a:rPr>
                        <a:t> </a:t>
                      </a:r>
                    </a:p>
                  </a:txBody>
                  <a:tcPr marL="9366" marR="9366" marT="936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1" u="none" strike="noStrike">
                          <a:solidFill>
                            <a:srgbClr val="FFFFFF"/>
                          </a:solidFill>
                          <a:effectLst/>
                          <a:latin typeface="Calibri"/>
                        </a:rPr>
                        <a:t> </a:t>
                      </a:r>
                    </a:p>
                  </a:txBody>
                  <a:tcPr marL="9366" marR="9366" marT="936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1" u="none" strike="noStrike">
                          <a:solidFill>
                            <a:srgbClr val="FFFFFF"/>
                          </a:solidFill>
                          <a:effectLst/>
                          <a:latin typeface="Calibri"/>
                        </a:rPr>
                        <a:t>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1" u="none" strike="noStrike">
                          <a:solidFill>
                            <a:srgbClr val="FFFFFF"/>
                          </a:solidFill>
                          <a:effectLst/>
                          <a:latin typeface="Calibri"/>
                        </a:rPr>
                        <a:t>Presupuesto 2016</a:t>
                      </a:r>
                    </a:p>
                  </a:txBody>
                  <a:tcPr marL="9366" marR="9366" marT="9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1" u="none" strike="noStrike">
                          <a:solidFill>
                            <a:srgbClr val="FFFFFF"/>
                          </a:solidFill>
                          <a:effectLst/>
                          <a:latin typeface="Calibri"/>
                        </a:rPr>
                        <a:t>Ejecución</a:t>
                      </a:r>
                    </a:p>
                  </a:txBody>
                  <a:tcPr marL="9366" marR="9366" marT="9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449568">
                <a:tc>
                  <a:txBody>
                    <a:bodyPr/>
                    <a:lstStyle/>
                    <a:p>
                      <a:pPr algn="l" fontAlgn="ctr"/>
                      <a:r>
                        <a:rPr lang="es-CL" sz="900" b="1" i="1" u="none" strike="noStrike">
                          <a:solidFill>
                            <a:srgbClr val="FFFFFF"/>
                          </a:solidFill>
                          <a:effectLst/>
                          <a:latin typeface="Calibri"/>
                        </a:rPr>
                        <a:t>Subt.</a:t>
                      </a:r>
                    </a:p>
                  </a:txBody>
                  <a:tcPr marL="9366" marR="9366" marT="936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1" u="none" strike="noStrike">
                          <a:solidFill>
                            <a:srgbClr val="FFFFFF"/>
                          </a:solidFill>
                          <a:effectLst/>
                          <a:latin typeface="Calibri"/>
                        </a:rPr>
                        <a:t>Ítem</a:t>
                      </a:r>
                    </a:p>
                  </a:txBody>
                  <a:tcPr marL="9366" marR="9366" marT="936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1" u="none" strike="noStrike">
                          <a:solidFill>
                            <a:srgbClr val="FFFFFF"/>
                          </a:solidFill>
                          <a:effectLst/>
                          <a:latin typeface="Calibri"/>
                        </a:rPr>
                        <a:t>Asig.</a:t>
                      </a:r>
                    </a:p>
                  </a:txBody>
                  <a:tcPr marL="9366" marR="9366" marT="936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1" u="none" strike="noStrike">
                          <a:solidFill>
                            <a:srgbClr val="FFFFFF"/>
                          </a:solidFill>
                          <a:effectLst/>
                          <a:latin typeface="Calibri"/>
                        </a:rPr>
                        <a:t>Clasificación Económica</a:t>
                      </a:r>
                    </a:p>
                  </a:txBody>
                  <a:tcPr marL="9366" marR="9366" marT="936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Ley 2016</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Vigente</a:t>
                      </a:r>
                    </a:p>
                  </a:txBody>
                  <a:tcPr marL="9366" marR="9366" marT="93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Variación</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Ejecución Acumulada</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 de Ejecución Ley 2016</a:t>
                      </a:r>
                    </a:p>
                  </a:txBody>
                  <a:tcPr marL="9366" marR="9366" marT="93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 de Ejecución Ppto. Vigente</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7320">
                <a:tc>
                  <a:txBody>
                    <a:bodyPr/>
                    <a:lstStyle/>
                    <a:p>
                      <a:pPr algn="l" fontAlgn="ctr"/>
                      <a:r>
                        <a:rPr lang="es-CL" sz="1100" b="0" i="1"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366" marR="9366" marT="93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366" marR="9366" marT="93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27.048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43.567 </a:t>
                      </a:r>
                    </a:p>
                  </a:txBody>
                  <a:tcPr marL="9366" marR="9366" marT="93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16.519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42.496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157,1%</a:t>
                      </a:r>
                    </a:p>
                  </a:txBody>
                  <a:tcPr marL="9366" marR="9366" marT="93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97,5%</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900" b="1" i="0" u="none" strike="noStrike">
                          <a:solidFill>
                            <a:srgbClr val="000000"/>
                          </a:solidFill>
                          <a:effectLst/>
                          <a:latin typeface="Calibri"/>
                        </a:rPr>
                        <a:t>21</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450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450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391</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86,9%</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86,9%</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99712">
                <a:tc>
                  <a:txBody>
                    <a:bodyPr/>
                    <a:lstStyle/>
                    <a:p>
                      <a:pPr algn="ctr" fontAlgn="ctr"/>
                      <a:r>
                        <a:rPr lang="es-CL" sz="900" b="1" i="0" u="none" strike="noStrike">
                          <a:solidFill>
                            <a:srgbClr val="000000"/>
                          </a:solidFill>
                          <a:effectLst/>
                          <a:latin typeface="Calibri"/>
                        </a:rPr>
                        <a:t>22</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505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505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367</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72,7%</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72,7%</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900" b="1" i="0" u="none" strike="noStrike">
                          <a:solidFill>
                            <a:srgbClr val="000000"/>
                          </a:solidFill>
                          <a:effectLst/>
                          <a:latin typeface="Calibri"/>
                        </a:rPr>
                        <a:t>24</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26.073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42.592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16.519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41.718</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160,0%</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Gobierno Central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20.370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36.987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16.617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36.987</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181,6%</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098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005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para Misiones de Paz-Ejército de Chile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9.792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17.074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7.282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17.074</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174,4%</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098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006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para Misiones de Paz-Armada de Chile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5.713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10.289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4.576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10.289</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180,1%</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098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007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para Misiones de Paz-Fuerza Aérea de Chile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4.865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9.624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4.759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9.624</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197,8%</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Otras Entidades Públicas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5.700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5.602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4.729</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83,0%</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84,4%</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041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para Misiones de Paz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4.872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4.406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-466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3.667</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75,3%</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83,2%</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044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Centro Nacional de Desminado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235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603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368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501</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213,2%</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83,1%</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098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046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 de Cooperación Internacional en Centroamérica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593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593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561</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94,6%</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94,6%</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Organismos Internacionales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66,7%</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66,7%</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098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OTAN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66,7%</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66,7%</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99712">
                <a:tc>
                  <a:txBody>
                    <a:bodyPr/>
                    <a:lstStyle/>
                    <a:p>
                      <a:pPr algn="ctr" fontAlgn="ctr"/>
                      <a:r>
                        <a:rPr lang="es-CL" sz="900" b="1" i="0" u="none" strike="noStrike">
                          <a:solidFill>
                            <a:srgbClr val="000000"/>
                          </a:solidFill>
                          <a:effectLst/>
                          <a:latin typeface="Calibri"/>
                        </a:rPr>
                        <a:t>33</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Gobierno Central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20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20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320">
                <a:tc>
                  <a:txBody>
                    <a:bodyPr/>
                    <a:lstStyle/>
                    <a:p>
                      <a:pPr algn="ctr" fontAlgn="ctr"/>
                      <a:r>
                        <a:rPr lang="es-CL" sz="800" b="0" i="0" u="none" strike="noStrike">
                          <a:solidFill>
                            <a:srgbClr val="000000"/>
                          </a:solidFill>
                          <a:effectLst/>
                          <a:latin typeface="Calibri"/>
                        </a:rPr>
                        <a:t>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003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para Misiones de Paz-Armada de Chile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20 </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20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a:t>
                      </a:r>
                    </a:p>
                  </a:txBody>
                  <a:tcPr marL="9366" marR="9366" marT="93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66" marR="9366" marT="93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366" marR="9366" marT="93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720894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MX" dirty="0" smtClean="0"/>
          </a:p>
          <a:p>
            <a:pPr marL="0" lvl="0" indent="0" algn="just">
              <a:spcBef>
                <a:spcPts val="0"/>
              </a:spcBef>
              <a:buNone/>
            </a:pPr>
            <a:r>
              <a:rPr lang="es-CL" sz="1600" b="1" dirty="0">
                <a:solidFill>
                  <a:prstClr val="black"/>
                </a:solidFill>
                <a:ea typeface="Verdana" pitchFamily="34" charset="0"/>
                <a:cs typeface="Verdana" pitchFamily="34" charset="0"/>
              </a:rPr>
              <a:t>Principales hallazgos</a:t>
            </a:r>
          </a:p>
          <a:p>
            <a:pPr marL="0" lvl="0" indent="0" algn="just">
              <a:spcBef>
                <a:spcPts val="0"/>
              </a:spcBef>
              <a:buNone/>
            </a:pPr>
            <a:endParaRPr lang="es-MX" sz="1600" dirty="0" smtClean="0">
              <a:solidFill>
                <a:prstClr val="black"/>
              </a:solidFill>
            </a:endParaRPr>
          </a:p>
          <a:p>
            <a:pPr marL="0" lvl="0" indent="0" algn="just">
              <a:spcBef>
                <a:spcPts val="0"/>
              </a:spcBef>
              <a:buNone/>
            </a:pPr>
            <a:endParaRPr lang="es-CL" sz="1600" dirty="0" smtClean="0">
              <a:solidFill>
                <a:prstClr val="black"/>
              </a:solidFill>
            </a:endParaRPr>
          </a:p>
          <a:p>
            <a:pPr marL="0" lvl="0" indent="0" algn="just">
              <a:spcBef>
                <a:spcPts val="0"/>
              </a:spcBef>
              <a:buNone/>
            </a:pPr>
            <a:r>
              <a:rPr lang="es-CL" sz="1600" dirty="0" smtClean="0">
                <a:solidFill>
                  <a:prstClr val="black"/>
                </a:solidFill>
              </a:rPr>
              <a:t>5. Durante </a:t>
            </a:r>
            <a:r>
              <a:rPr lang="es-CL" sz="1600" dirty="0">
                <a:solidFill>
                  <a:prstClr val="black"/>
                </a:solidFill>
              </a:rPr>
              <a:t>el presente año, vía decretos modificatorios, el </a:t>
            </a:r>
            <a:r>
              <a:rPr lang="es-CL" sz="1600" b="1" dirty="0">
                <a:solidFill>
                  <a:prstClr val="black"/>
                </a:solidFill>
              </a:rPr>
              <a:t>presupuesto de la Partida 11 se incrementó en $151.399 millones</a:t>
            </a:r>
            <a:r>
              <a:rPr lang="es-CL" sz="1600" dirty="0">
                <a:solidFill>
                  <a:prstClr val="black"/>
                </a:solidFill>
              </a:rPr>
              <a:t>, destinados a los subtítulos de: Gastos en Personal por </a:t>
            </a:r>
            <a:r>
              <a:rPr lang="es-CL" sz="1600" dirty="0" smtClean="0">
                <a:solidFill>
                  <a:prstClr val="black"/>
                </a:solidFill>
              </a:rPr>
              <a:t>$11.613 </a:t>
            </a:r>
            <a:r>
              <a:rPr lang="es-CL" sz="1600" dirty="0">
                <a:solidFill>
                  <a:prstClr val="black"/>
                </a:solidFill>
              </a:rPr>
              <a:t>millones para Ejercito, </a:t>
            </a:r>
            <a:r>
              <a:rPr lang="es-CL" sz="1600" dirty="0" smtClean="0">
                <a:solidFill>
                  <a:prstClr val="black"/>
                </a:solidFill>
              </a:rPr>
              <a:t>$8.093 millones en Armada </a:t>
            </a:r>
            <a:r>
              <a:rPr lang="es-CL" sz="1600" dirty="0">
                <a:solidFill>
                  <a:prstClr val="black"/>
                </a:solidFill>
              </a:rPr>
              <a:t>y </a:t>
            </a:r>
            <a:r>
              <a:rPr lang="es-CL" sz="1600" dirty="0" smtClean="0">
                <a:solidFill>
                  <a:prstClr val="black"/>
                </a:solidFill>
              </a:rPr>
              <a:t>$4.202 millones en FACH</a:t>
            </a:r>
            <a:r>
              <a:rPr lang="es-CL" sz="1600" dirty="0">
                <a:solidFill>
                  <a:prstClr val="black"/>
                </a:solidFill>
              </a:rPr>
              <a:t>,  y </a:t>
            </a:r>
            <a:r>
              <a:rPr lang="es-CL" sz="1600" dirty="0" smtClean="0">
                <a:solidFill>
                  <a:prstClr val="black"/>
                </a:solidFill>
              </a:rPr>
              <a:t>$8,267 millones para la Dirección de Aeronáutica Civil. Además, se agregó $92.711 </a:t>
            </a:r>
            <a:r>
              <a:rPr lang="es-CL" sz="1600" dirty="0">
                <a:solidFill>
                  <a:prstClr val="black"/>
                </a:solidFill>
              </a:rPr>
              <a:t>millones para </a:t>
            </a:r>
            <a:r>
              <a:rPr lang="es-CL" sz="1600" dirty="0" err="1">
                <a:solidFill>
                  <a:prstClr val="black"/>
                </a:solidFill>
              </a:rPr>
              <a:t>Integros</a:t>
            </a:r>
            <a:r>
              <a:rPr lang="es-CL" sz="1600" dirty="0">
                <a:solidFill>
                  <a:prstClr val="black"/>
                </a:solidFill>
              </a:rPr>
              <a:t> al </a:t>
            </a:r>
            <a:r>
              <a:rPr lang="es-CL" sz="1600" dirty="0" smtClean="0">
                <a:solidFill>
                  <a:prstClr val="black"/>
                </a:solidFill>
              </a:rPr>
              <a:t>Fisco de la Dirección de Aeronáutica Civil. </a:t>
            </a:r>
            <a:endParaRPr lang="es-CL" sz="1600" dirty="0">
              <a:solidFill>
                <a:prstClr val="black"/>
              </a:solidFill>
            </a:endParaRPr>
          </a:p>
          <a:p>
            <a:pPr lvl="0" algn="just">
              <a:spcBef>
                <a:spcPts val="0"/>
              </a:spcBef>
              <a:buFont typeface="+mj-lt"/>
              <a:buAutoNum type="arabicPeriod"/>
            </a:pPr>
            <a:endParaRPr lang="es-CL" sz="1600" dirty="0">
              <a:solidFill>
                <a:prstClr val="black"/>
              </a:solidFill>
            </a:endParaRPr>
          </a:p>
          <a:p>
            <a:pPr marL="0" lvl="0" indent="0" algn="just">
              <a:spcBef>
                <a:spcPts val="0"/>
              </a:spcBef>
              <a:buNone/>
            </a:pPr>
            <a:r>
              <a:rPr lang="es-CL" sz="1600" dirty="0" smtClean="0">
                <a:solidFill>
                  <a:prstClr val="black"/>
                </a:solidFill>
              </a:rPr>
              <a:t>6. A </a:t>
            </a:r>
            <a:r>
              <a:rPr lang="es-CL" sz="1600" dirty="0">
                <a:solidFill>
                  <a:prstClr val="black"/>
                </a:solidFill>
              </a:rPr>
              <a:t>la vez se redujo el presupuesto de Transferencias de Capital en $2.149 millones, en Pago a Concesionarios Aeropuertos, en la Dirección de Aeronáutica Civil.</a:t>
            </a:r>
          </a:p>
          <a:p>
            <a:endParaRPr lang="es-CL" sz="280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sp>
        <p:nvSpPr>
          <p:cNvPr id="6" name="1 Título"/>
          <p:cNvSpPr>
            <a:spLocks noGrp="1"/>
          </p:cNvSpPr>
          <p:nvPr>
            <p:ph type="title"/>
          </p:nvPr>
        </p:nvSpPr>
        <p:spPr>
          <a:xfrm>
            <a:off x="467544" y="908720"/>
            <a:ext cx="8229600" cy="1143000"/>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2016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Defensa Nacional</a:t>
            </a:r>
            <a:endParaRPr lang="es-CL" sz="18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56574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11 Ministerio de Defensa Nacional</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6" name="1 Título"/>
          <p:cNvSpPr txBox="1">
            <a:spLocks/>
          </p:cNvSpPr>
          <p:nvPr/>
        </p:nvSpPr>
        <p:spPr>
          <a:xfrm>
            <a:off x="611560" y="1146820"/>
            <a:ext cx="7493520"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sp>
        <p:nvSpPr>
          <p:cNvPr id="8" name="1 Título"/>
          <p:cNvSpPr txBox="1">
            <a:spLocks/>
          </p:cNvSpPr>
          <p:nvPr/>
        </p:nvSpPr>
        <p:spPr>
          <a:xfrm>
            <a:off x="539552" y="4077072"/>
            <a:ext cx="7493520"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dólares de </a:t>
            </a:r>
            <a:r>
              <a:rPr lang="es-CL" sz="1600" b="1" dirty="0">
                <a:solidFill>
                  <a:prstClr val="black"/>
                </a:solidFill>
                <a:ea typeface="Verdana" pitchFamily="34" charset="0"/>
                <a:cs typeface="Verdana" pitchFamily="34" charset="0"/>
              </a:rPr>
              <a:t>2016</a:t>
            </a:r>
          </a:p>
        </p:txBody>
      </p:sp>
      <p:graphicFrame>
        <p:nvGraphicFramePr>
          <p:cNvPr id="4" name="3 Tabla"/>
          <p:cNvGraphicFramePr>
            <a:graphicFrameLocks noGrp="1"/>
          </p:cNvGraphicFramePr>
          <p:nvPr>
            <p:extLst>
              <p:ext uri="{D42A27DB-BD31-4B8C-83A1-F6EECF244321}">
                <p14:modId xmlns:p14="http://schemas.microsoft.com/office/powerpoint/2010/main" val="465925946"/>
              </p:ext>
            </p:extLst>
          </p:nvPr>
        </p:nvGraphicFramePr>
        <p:xfrm>
          <a:off x="611561" y="1484784"/>
          <a:ext cx="7920880" cy="2672354"/>
        </p:xfrm>
        <a:graphic>
          <a:graphicData uri="http://schemas.openxmlformats.org/drawingml/2006/table">
            <a:tbl>
              <a:tblPr/>
              <a:tblGrid>
                <a:gridCol w="853674"/>
                <a:gridCol w="2003087"/>
                <a:gridCol w="865870"/>
                <a:gridCol w="865870"/>
                <a:gridCol w="865870"/>
                <a:gridCol w="804893"/>
                <a:gridCol w="829283"/>
                <a:gridCol w="832333"/>
              </a:tblGrid>
              <a:tr h="141808">
                <a:tc rowSpan="2" gridSpan="2">
                  <a:txBody>
                    <a:bodyPr/>
                    <a:lstStyle/>
                    <a:p>
                      <a:pPr algn="ctr" fontAlgn="ctr"/>
                      <a:r>
                        <a:rPr lang="es-CL" sz="900" b="1" i="0" u="none" strike="noStrike" dirty="0">
                          <a:solidFill>
                            <a:srgbClr val="FFFFFF"/>
                          </a:solidFill>
                          <a:effectLst/>
                          <a:latin typeface="Calibri"/>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90708">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63582">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1.559.043.036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1.712.476.409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151.399.498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1.652.499.955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1.099.101.462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1.134.388.109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35.286.647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1.129.264.423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309.687.526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311.791.128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2.103.602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305.881.248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26893">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1.496.353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1.725.518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229.165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1.478.825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85,7%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22.925.875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23.240.100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314.225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22.187.982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26893">
                <a:tc>
                  <a:txBody>
                    <a:bodyPr/>
                    <a:lstStyle/>
                    <a:p>
                      <a:pPr algn="ctr" fontAlgn="ctr"/>
                      <a:r>
                        <a:rPr lang="es-CL" sz="9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3.238.745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96.019.449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92.780.704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89.699.527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2769,6%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93,4%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574.720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619.644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44.924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599.540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66128">
                <a:tc>
                  <a:txBody>
                    <a:bodyPr/>
                    <a:lstStyle/>
                    <a:p>
                      <a:pPr algn="ctr" fontAlgn="ctr"/>
                      <a:r>
                        <a:rPr lang="es-CL" sz="9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29.669.398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30.965.120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1.295.722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28.324.407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13.536.958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14.451.626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914.668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14.163.530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3.115.589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2.958.957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-156.632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2.176.187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33.268.405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31.129.006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-2.139.399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31.128.323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93,6%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6.959.883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27.685.755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20.725.872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27.595.963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396,5%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1808">
                <a:tc>
                  <a:txBody>
                    <a:bodyPr/>
                    <a:lstStyle/>
                    <a:p>
                      <a:pPr algn="ctr" fontAlgn="ctr"/>
                      <a:r>
                        <a:rPr lang="es-CL" sz="900" b="0"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35.468.122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dirty="0">
                          <a:solidFill>
                            <a:srgbClr val="000000"/>
                          </a:solidFill>
                          <a:effectLst/>
                          <a:latin typeface="Calibri"/>
                        </a:rPr>
                        <a:t>37.501.997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2.033.875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497976701"/>
              </p:ext>
            </p:extLst>
          </p:nvPr>
        </p:nvGraphicFramePr>
        <p:xfrm>
          <a:off x="611560" y="4422051"/>
          <a:ext cx="7975600" cy="1939627"/>
        </p:xfrm>
        <a:graphic>
          <a:graphicData uri="http://schemas.openxmlformats.org/drawingml/2006/table">
            <a:tbl>
              <a:tblPr/>
              <a:tblGrid>
                <a:gridCol w="875897"/>
                <a:gridCol w="1899834"/>
                <a:gridCol w="878981"/>
                <a:gridCol w="878981"/>
                <a:gridCol w="863561"/>
                <a:gridCol w="888234"/>
                <a:gridCol w="888234"/>
                <a:gridCol w="801878"/>
              </a:tblGrid>
              <a:tr h="132698">
                <a:tc rowSpan="2" gridSpan="2">
                  <a:txBody>
                    <a:bodyPr/>
                    <a:lstStyle/>
                    <a:p>
                      <a:pPr algn="ctr" fontAlgn="ctr"/>
                      <a:r>
                        <a:rPr lang="es-CL" sz="900" b="1" i="0" u="none" strike="noStrike">
                          <a:solidFill>
                            <a:srgbClr val="FFFFFF"/>
                          </a:solidFill>
                          <a:effectLst/>
                          <a:latin typeface="Calibri"/>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72031">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47448">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221.951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223.057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215.344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2698">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63.567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75.864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12.297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71.837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113,0%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94,7%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2698">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145.493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129.259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-16.234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127.033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2317">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2698">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6.374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6.306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5.403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85,7%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36234">
                <a:tc>
                  <a:txBody>
                    <a:bodyPr/>
                    <a:lstStyle/>
                    <a:p>
                      <a:pPr algn="ctr" fontAlgn="ctr"/>
                      <a:r>
                        <a:rPr lang="es-CL" sz="9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3.566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3.566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32698">
                <a:tc>
                  <a:txBody>
                    <a:bodyPr/>
                    <a:lstStyle/>
                    <a:p>
                      <a:pPr algn="ctr" fontAlgn="ctr"/>
                      <a:r>
                        <a:rPr lang="es-CL" sz="900" b="0"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2.915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84,6%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49030">
                <a:tc>
                  <a:txBody>
                    <a:bodyPr/>
                    <a:lstStyle/>
                    <a:p>
                      <a:pPr algn="ctr" fontAlgn="ctr"/>
                      <a:r>
                        <a:rPr lang="es-CL" sz="900" b="0"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4.992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4.992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4.975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884351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latin typeface="+mn-lt"/>
                <a:ea typeface="Verdana" pitchFamily="34" charset="0"/>
                <a:cs typeface="Verdana" pitchFamily="34" charset="0"/>
              </a:rPr>
              <a:t>Ejecución </a:t>
            </a:r>
            <a:r>
              <a:rPr lang="es-CL" sz="1800" b="1" dirty="0" smtClean="0">
                <a:solidFill>
                  <a:schemeClr val="tx1"/>
                </a:solidFill>
                <a:latin typeface="+mn-lt"/>
                <a:ea typeface="Verdana" pitchFamily="34" charset="0"/>
                <a:cs typeface="Verdana" pitchFamily="34" charset="0"/>
              </a:rPr>
              <a:t>Presupuestaria </a:t>
            </a:r>
            <a:r>
              <a:rPr lang="es-CL" sz="1800" b="1" dirty="0">
                <a:solidFill>
                  <a:schemeClr val="tx1"/>
                </a:solidFill>
                <a:ea typeface="Verdana" pitchFamily="34" charset="0"/>
                <a:cs typeface="Verdana" pitchFamily="34" charset="0"/>
              </a:rPr>
              <a:t>de </a:t>
            </a:r>
            <a:r>
              <a:rPr lang="es-CL" sz="1800" b="1" dirty="0" smtClean="0">
                <a:solidFill>
                  <a:schemeClr val="tx1"/>
                </a:solidFill>
                <a:ea typeface="Verdana" pitchFamily="34" charset="0"/>
                <a:cs typeface="Verdana" pitchFamily="34" charset="0"/>
              </a:rPr>
              <a:t>Gastos</a:t>
            </a:r>
            <a:r>
              <a:rPr lang="es-CL" sz="1800" b="1" dirty="0" smtClean="0">
                <a:solidFill>
                  <a:schemeClr val="tx1"/>
                </a:solidFill>
                <a:latin typeface="+mn-lt"/>
                <a:ea typeface="Verdana" pitchFamily="34" charset="0"/>
                <a:cs typeface="Verdana" pitchFamily="34" charset="0"/>
              </a:rPr>
              <a:t> Acumulada al Mes de </a:t>
            </a:r>
            <a:r>
              <a:rPr lang="es-CL" sz="1800" b="1" dirty="0" smtClean="0">
                <a:solidFill>
                  <a:schemeClr val="tx1"/>
                </a:solidFill>
                <a:latin typeface="+mn-lt"/>
                <a:ea typeface="Verdana" pitchFamily="34" charset="0"/>
                <a:cs typeface="Verdana" pitchFamily="34" charset="0"/>
              </a:rPr>
              <a:t>Diciembre </a:t>
            </a:r>
            <a:r>
              <a:rPr lang="es-CL" sz="1800" b="1" dirty="0" smtClean="0">
                <a:solidFill>
                  <a:schemeClr val="tx1"/>
                </a:solidFill>
                <a:latin typeface="+mn-lt"/>
                <a:ea typeface="Verdana" pitchFamily="34" charset="0"/>
                <a:cs typeface="Verdana" pitchFamily="34" charset="0"/>
              </a:rPr>
              <a:t>de </a:t>
            </a:r>
            <a:r>
              <a:rPr lang="es-CL" sz="1800" b="1" dirty="0">
                <a:solidFill>
                  <a:schemeClr val="tx1"/>
                </a:solidFill>
                <a:latin typeface="+mn-lt"/>
                <a:ea typeface="Verdana" pitchFamily="34" charset="0"/>
                <a:cs typeface="Verdana" pitchFamily="34" charset="0"/>
              </a:rPr>
              <a:t>2016 </a:t>
            </a:r>
            <a:br>
              <a:rPr lang="es-CL" sz="1800" b="1" dirty="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11, Resumen </a:t>
            </a:r>
            <a:r>
              <a:rPr lang="es-CL" sz="1800" b="1" dirty="0">
                <a:solidFill>
                  <a:schemeClr val="tx1"/>
                </a:solidFill>
                <a:latin typeface="+mn-lt"/>
                <a:ea typeface="Verdana" pitchFamily="34" charset="0"/>
                <a:cs typeface="Verdana" pitchFamily="34" charset="0"/>
              </a:rPr>
              <a:t>por </a:t>
            </a:r>
            <a:r>
              <a:rPr lang="es-CL" sz="1800" b="1" dirty="0" smtClean="0">
                <a:solidFill>
                  <a:schemeClr val="tx1"/>
                </a:solidFill>
                <a:latin typeface="+mn-lt"/>
                <a:ea typeface="Verdana" pitchFamily="34" charset="0"/>
                <a:cs typeface="Verdana" pitchFamily="34" charset="0"/>
              </a:rPr>
              <a:t>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5</a:t>
            </a:fld>
            <a:endParaRPr lang="es-CL" dirty="0">
              <a:solidFill>
                <a:prstClr val="black">
                  <a:tint val="75000"/>
                </a:prstClr>
              </a:solidFill>
            </a:endParaRPr>
          </a:p>
        </p:txBody>
      </p:sp>
      <p:sp>
        <p:nvSpPr>
          <p:cNvPr id="6" name="1 Título"/>
          <p:cNvSpPr txBox="1">
            <a:spLocks/>
          </p:cNvSpPr>
          <p:nvPr/>
        </p:nvSpPr>
        <p:spPr>
          <a:xfrm>
            <a:off x="539552" y="1124744"/>
            <a:ext cx="7543582"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sp>
        <p:nvSpPr>
          <p:cNvPr id="9" name="1 Título"/>
          <p:cNvSpPr txBox="1">
            <a:spLocks/>
          </p:cNvSpPr>
          <p:nvPr/>
        </p:nvSpPr>
        <p:spPr>
          <a:xfrm>
            <a:off x="506777" y="4653136"/>
            <a:ext cx="7543582"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dólares de </a:t>
            </a:r>
            <a:r>
              <a:rPr lang="es-CL" sz="1600" b="1" dirty="0">
                <a:solidFill>
                  <a:prstClr val="black"/>
                </a:solidFill>
                <a:ea typeface="Verdana" pitchFamily="34" charset="0"/>
                <a:cs typeface="Verdana" pitchFamily="34" charset="0"/>
              </a:rPr>
              <a:t>2016</a:t>
            </a:r>
          </a:p>
        </p:txBody>
      </p:sp>
      <p:graphicFrame>
        <p:nvGraphicFramePr>
          <p:cNvPr id="4" name="3 Tabla"/>
          <p:cNvGraphicFramePr>
            <a:graphicFrameLocks noGrp="1"/>
          </p:cNvGraphicFramePr>
          <p:nvPr>
            <p:extLst>
              <p:ext uri="{D42A27DB-BD31-4B8C-83A1-F6EECF244321}">
                <p14:modId xmlns:p14="http://schemas.microsoft.com/office/powerpoint/2010/main" val="145605239"/>
              </p:ext>
            </p:extLst>
          </p:nvPr>
        </p:nvGraphicFramePr>
        <p:xfrm>
          <a:off x="506777" y="1440395"/>
          <a:ext cx="8166100" cy="3212738"/>
        </p:xfrm>
        <a:graphic>
          <a:graphicData uri="http://schemas.openxmlformats.org/drawingml/2006/table">
            <a:tbl>
              <a:tblPr/>
              <a:tblGrid>
                <a:gridCol w="333116"/>
                <a:gridCol w="723338"/>
                <a:gridCol w="2779139"/>
                <a:gridCol w="761408"/>
                <a:gridCol w="697957"/>
                <a:gridCol w="647197"/>
                <a:gridCol w="710647"/>
                <a:gridCol w="751890"/>
                <a:gridCol w="761408"/>
              </a:tblGrid>
              <a:tr h="165605">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97453">
                <a:tc>
                  <a:txBody>
                    <a:bodyPr/>
                    <a:lstStyle/>
                    <a:p>
                      <a:pPr algn="ctr" fontAlgn="ctr"/>
                      <a:r>
                        <a:rPr lang="es-CL" sz="900" b="1" i="0" u="none" strike="noStrike">
                          <a:solidFill>
                            <a:srgbClr val="FFFFFF"/>
                          </a:solidFill>
                          <a:effectLst/>
                          <a:latin typeface="Calibri"/>
                        </a:rPr>
                        <a:t>Cap.</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Prog.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Programa Presupuestario</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65605">
                <a:tc>
                  <a:txBody>
                    <a:bodyPr/>
                    <a:lstStyle/>
                    <a:p>
                      <a:pPr algn="ctr" fontAlgn="ctr"/>
                      <a:r>
                        <a:rPr lang="es-CL" sz="900" b="0" i="0" u="none" strike="noStrike">
                          <a:solidFill>
                            <a:srgbClr val="000000"/>
                          </a:solidFill>
                          <a:effectLst/>
                          <a:latin typeface="Calibri"/>
                        </a:rPr>
                        <a:t>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EJÉRCITO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524.428.862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542.660.018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18.231.156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538.990.848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ORGANISMOS DE SALUD DEL EJÉRCITO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68.336.440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73.878.585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5.542.145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71.147.881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ORGANISMOS DE INDUSTRIA MILITAR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4.759.840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4.891.199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131.359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4.556.187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93,2%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c gridSpan="2">
                  <a:txBody>
                    <a:bodyPr/>
                    <a:lstStyle/>
                    <a:p>
                      <a:pPr algn="l" fontAlgn="ctr"/>
                      <a:r>
                        <a:rPr lang="es-CL" sz="900" b="0" i="0" u="none" strike="noStrike">
                          <a:solidFill>
                            <a:srgbClr val="000000"/>
                          </a:solidFill>
                          <a:effectLst/>
                          <a:latin typeface="Calibri"/>
                        </a:rPr>
                        <a:t>ARMADA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354.191.453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362.749.759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8.558.306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362.344.891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07</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gridSpan="2">
                  <a:txBody>
                    <a:bodyPr/>
                    <a:lstStyle/>
                    <a:p>
                      <a:pPr algn="l" fontAlgn="ctr"/>
                      <a:r>
                        <a:rPr lang="es-CL" sz="900" b="0" i="0" u="none" strike="noStrike">
                          <a:solidFill>
                            <a:srgbClr val="000000"/>
                          </a:solidFill>
                          <a:effectLst/>
                          <a:latin typeface="Calibri"/>
                        </a:rPr>
                        <a:t>DIRECCIÓN GENERAL DEL TERRITORIO MARÍTIMO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73.667.785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74.399.087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731.302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61.767.696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83,0%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08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gridSpan="2">
                  <a:txBody>
                    <a:bodyPr/>
                    <a:lstStyle/>
                    <a:p>
                      <a:pPr algn="l" fontAlgn="ctr"/>
                      <a:r>
                        <a:rPr lang="es-CL" sz="900" b="0" i="0" u="none" strike="noStrike">
                          <a:solidFill>
                            <a:srgbClr val="000000"/>
                          </a:solidFill>
                          <a:effectLst/>
                          <a:latin typeface="Calibri"/>
                        </a:rPr>
                        <a:t>DIRECCIÓN DE SANIDAD</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70.995.641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74.828.816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3.833.175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72.820.890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09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gridSpan="2">
                  <a:txBody>
                    <a:bodyPr/>
                    <a:lstStyle/>
                    <a:p>
                      <a:pPr algn="l" fontAlgn="ctr"/>
                      <a:r>
                        <a:rPr lang="es-CL" sz="900" b="0" i="0" u="none" strike="noStrike">
                          <a:solidFill>
                            <a:srgbClr val="000000"/>
                          </a:solidFill>
                          <a:effectLst/>
                          <a:latin typeface="Calibri"/>
                        </a:rPr>
                        <a:t>FUERZA AÉREA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205.594.482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210.985.601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5.391.119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209.821.706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11</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gridSpan="2">
                  <a:txBody>
                    <a:bodyPr/>
                    <a:lstStyle/>
                    <a:p>
                      <a:pPr algn="l" fontAlgn="ctr"/>
                      <a:r>
                        <a:rPr lang="es-CL" sz="900" b="0" i="0" u="none" strike="noStrike">
                          <a:solidFill>
                            <a:srgbClr val="000000"/>
                          </a:solidFill>
                          <a:effectLst/>
                          <a:latin typeface="Calibri"/>
                        </a:rPr>
                        <a:t>ORGANISMOS DE SALUD DE LA FACH</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30.892.083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35.109.447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4.217.364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34.670.689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18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gridSpan="2">
                  <a:txBody>
                    <a:bodyPr/>
                    <a:lstStyle/>
                    <a:p>
                      <a:pPr algn="l" fontAlgn="ctr"/>
                      <a:r>
                        <a:rPr lang="es-CL" sz="900" b="0" i="0" u="none" strike="noStrike">
                          <a:solidFill>
                            <a:srgbClr val="000000"/>
                          </a:solidFill>
                          <a:effectLst/>
                          <a:latin typeface="Calibri"/>
                        </a:rPr>
                        <a:t>DIRECCIÓN GENERAL DE MOVILIZACIÓN NACIONAL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6.218.371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6.988.600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770.229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6.689.321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19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DCE6F1"/>
                    </a:solidFill>
                  </a:tcPr>
                </a:tc>
                <a:tc gridSpan="2">
                  <a:txBody>
                    <a:bodyPr/>
                    <a:lstStyle/>
                    <a:p>
                      <a:pPr algn="l" fontAlgn="ctr"/>
                      <a:r>
                        <a:rPr lang="es-CL" sz="900" b="0" i="0" u="none" strike="noStrike">
                          <a:solidFill>
                            <a:srgbClr val="000000"/>
                          </a:solidFill>
                          <a:effectLst/>
                          <a:latin typeface="Calibri"/>
                        </a:rPr>
                        <a:t>INSTITUTO GEOGRÁFICO MILITAR</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4.152.716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4.318.453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165.737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3.856.401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20</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SERVICIO HIDROGRÁFICO Y OCEANOGRÁFICO DE LA ARMADA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5.267.011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5.313.401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46.390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5.296.993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DIRECCIÓN GENERAL DE AERONÁUTICA CIVIL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187.374.929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292.056.675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104.681.746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257.904.495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137,6%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88,3%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SERVICIO AEROFOTOGRAMÉTRICO DE LA FACH</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2.821.421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2.845.472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24.051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2.552.520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89,7%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SUBSECRETARÍA PARA LAS FUERZAS ARMADAS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13.527.268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14.907.007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1.379.739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14.630.792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108,2%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98,1%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SUBSECRETARÍA DE DEFENSA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4.189.623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4.231.887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42.264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4.123.740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97,4%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5605">
                <a:tc>
                  <a:txBody>
                    <a:bodyPr/>
                    <a:lstStyle/>
                    <a:p>
                      <a:pPr algn="ctr" fontAlgn="ctr"/>
                      <a:r>
                        <a:rPr lang="es-CL" sz="9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0" i="0" u="none" strike="noStrike">
                          <a:solidFill>
                            <a:srgbClr val="000000"/>
                          </a:solidFill>
                          <a:effectLst/>
                          <a:latin typeface="Calibri"/>
                        </a:rPr>
                        <a:t>ESTADO MAYOR CONJUNTO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0" i="0" u="none" strike="noStrike">
                          <a:solidFill>
                            <a:srgbClr val="FFFFFF"/>
                          </a:solidFill>
                          <a:effectLst/>
                          <a:latin typeface="Calibri"/>
                        </a:rPr>
                        <a:t>10.492.677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11.357.095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864.418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10.362.476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91,2%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3967840166"/>
              </p:ext>
            </p:extLst>
          </p:nvPr>
        </p:nvGraphicFramePr>
        <p:xfrm>
          <a:off x="506777" y="4988209"/>
          <a:ext cx="8191500" cy="1409700"/>
        </p:xfrm>
        <a:graphic>
          <a:graphicData uri="http://schemas.openxmlformats.org/drawingml/2006/table">
            <a:tbl>
              <a:tblPr/>
              <a:tblGrid>
                <a:gridCol w="266700"/>
                <a:gridCol w="304800"/>
                <a:gridCol w="3048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457200">
                <a:tc>
                  <a:txBody>
                    <a:bodyPr/>
                    <a:lstStyle/>
                    <a:p>
                      <a:pPr algn="ctr" fontAlgn="ctr"/>
                      <a:r>
                        <a:rPr lang="es-CL" sz="900" b="1" i="0" u="none" strike="noStrike">
                          <a:solidFill>
                            <a:srgbClr val="FFFFFF"/>
                          </a:solidFill>
                          <a:effectLst/>
                          <a:latin typeface="Calibri"/>
                        </a:rPr>
                        <a:t>Cap.</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Prog.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Programa Presupuestario</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ctr" fontAlgn="ctr"/>
                      <a:r>
                        <a:rPr lang="es-CL" sz="900" b="1" i="0" u="none" strike="noStrike">
                          <a:solidFill>
                            <a:srgbClr val="000000"/>
                          </a:solidFill>
                          <a:effectLst/>
                          <a:latin typeface="Calibri"/>
                        </a:rPr>
                        <a:t>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EJÉRCITO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38.231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46.067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7.836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41.884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c gridSpan="2">
                  <a:txBody>
                    <a:bodyPr/>
                    <a:lstStyle/>
                    <a:p>
                      <a:pPr algn="l" fontAlgn="ctr"/>
                      <a:r>
                        <a:rPr lang="es-CL" sz="900" b="1" i="0" u="none" strike="noStrike">
                          <a:solidFill>
                            <a:srgbClr val="000000"/>
                          </a:solidFill>
                          <a:effectLst/>
                          <a:latin typeface="Calibri"/>
                        </a:rPr>
                        <a:t>ARMADA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88.174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82.038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80.634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09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FUERZA AÉREA DE CHILE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88.888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88.392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-496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87.337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ESTADO MAYOR CONJUNTO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27.048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43.567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16.519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42.496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157,1%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97,5%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819848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74183" y="6309320"/>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a:t>
            </a:r>
            <a:r>
              <a:rPr lang="es-CL" sz="1800" b="1" dirty="0">
                <a:solidFill>
                  <a:prstClr val="black"/>
                </a:solidFill>
                <a:ea typeface="Verdana" pitchFamily="34" charset="0"/>
                <a:cs typeface="Verdana" pitchFamily="34" charset="0"/>
              </a:rPr>
              <a:t>01, Programa 01: EJÉRCITO DE CHILE</a:t>
            </a:r>
          </a:p>
        </p:txBody>
      </p:sp>
      <p:sp>
        <p:nvSpPr>
          <p:cNvPr id="8" name="1 Título"/>
          <p:cNvSpPr txBox="1">
            <a:spLocks/>
          </p:cNvSpPr>
          <p:nvPr/>
        </p:nvSpPr>
        <p:spPr>
          <a:xfrm>
            <a:off x="854628" y="1340768"/>
            <a:ext cx="764164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1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1015888" y="1600200"/>
          <a:ext cx="7112223" cy="4525963"/>
        </p:xfrm>
        <a:graphic>
          <a:graphicData uri="http://schemas.openxmlformats.org/drawingml/2006/table">
            <a:tbl>
              <a:tblPr/>
              <a:tblGrid>
                <a:gridCol w="306146"/>
                <a:gridCol w="283468"/>
                <a:gridCol w="283468"/>
                <a:gridCol w="2211055"/>
                <a:gridCol w="657647"/>
                <a:gridCol w="657647"/>
                <a:gridCol w="671820"/>
                <a:gridCol w="680324"/>
                <a:gridCol w="680324"/>
                <a:gridCol w="680324"/>
              </a:tblGrid>
              <a:tr h="170149">
                <a:tc>
                  <a:txBody>
                    <a:bodyPr/>
                    <a:lstStyle/>
                    <a:p>
                      <a:pPr algn="l" fontAlgn="ctr"/>
                      <a:r>
                        <a:rPr lang="es-CL" sz="800" b="1" i="0" u="none" strike="noStrike">
                          <a:solidFill>
                            <a:srgbClr val="FFFFFF"/>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507" marR="8507" marT="850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507" marR="8507" marT="850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507" marR="8507" marT="85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507" marR="8507" marT="85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72238">
                <a:tc>
                  <a:txBody>
                    <a:bodyPr/>
                    <a:lstStyle/>
                    <a:p>
                      <a:pPr algn="l" fontAlgn="ctr"/>
                      <a:r>
                        <a:rPr lang="es-CL" sz="800" b="1" i="0" u="none" strike="noStrike">
                          <a:solidFill>
                            <a:srgbClr val="FFFFFF"/>
                          </a:solidFill>
                          <a:effectLst/>
                          <a:latin typeface="Calibri"/>
                        </a:rPr>
                        <a:t>Subt.</a:t>
                      </a:r>
                    </a:p>
                  </a:txBody>
                  <a:tcPr marL="8507" marR="8507" marT="850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507" marR="8507" marT="85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507" marR="8507" marT="850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507" marR="8507" marT="850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507" marR="8507" marT="85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507" marR="8507" marT="85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70149">
                <a:tc>
                  <a:txBody>
                    <a:bodyPr/>
                    <a:lstStyle/>
                    <a:p>
                      <a:pPr algn="l" fontAlgn="ctr"/>
                      <a:r>
                        <a:rPr lang="es-CL" sz="10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507" marR="8507" marT="85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507" marR="8507" marT="85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524.428.862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542.660.018 </a:t>
                      </a:r>
                    </a:p>
                  </a:txBody>
                  <a:tcPr marL="8507" marR="8507" marT="85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18.231.156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538.990.848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102,8%</a:t>
                      </a:r>
                    </a:p>
                  </a:txBody>
                  <a:tcPr marL="8507" marR="8507" marT="85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99,3%</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800" b="1" i="0" u="none" strike="noStrike">
                          <a:solidFill>
                            <a:srgbClr val="000000"/>
                          </a:solidFill>
                          <a:effectLst/>
                          <a:latin typeface="Calibri"/>
                        </a:rPr>
                        <a:t>21</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434.720.724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446.334.091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11.613.367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445.422.860</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102,5%</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99,8%</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800" b="1" i="0" u="none" strike="noStrike">
                          <a:solidFill>
                            <a:srgbClr val="000000"/>
                          </a:solidFill>
                          <a:effectLst/>
                          <a:latin typeface="Calibri"/>
                        </a:rPr>
                        <a:t>22</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76.524.413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76.740.932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216.519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74.818.989</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97,8%</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97,5%</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800" b="1" i="0" u="none" strike="noStrike">
                          <a:solidFill>
                            <a:srgbClr val="000000"/>
                          </a:solidFill>
                          <a:effectLst/>
                          <a:latin typeface="Calibri"/>
                        </a:rPr>
                        <a:t>23</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PRESTACIONES DE SEGURIDAD SOCIAL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202.765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556.823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354.058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531.035</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261,9%</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95,4%</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Previsionales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202.765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556.823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354.058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531.035</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261,9%</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800" b="1" i="0" u="none" strike="noStrike">
                          <a:solidFill>
                            <a:srgbClr val="000000"/>
                          </a:solidFill>
                          <a:effectLst/>
                          <a:latin typeface="Calibri"/>
                        </a:rPr>
                        <a:t>24</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CORRIENTES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4.593.020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4.640.217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47.197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4.588.160</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99,9%</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98,9%</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Sector Privado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960.883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960.883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913.349</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95,1%</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95,1%</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Becas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76.828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76.828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75.457</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98,2%</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98,2%</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004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Premios y Otros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122.375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122.375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120.791</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98,7%</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98,7%</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008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Bienestar Social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761.680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761.680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717.101</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94,1%</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94,1%</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l"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a:rPr>
                        <a:t>02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Gobierno Central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1.534.521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1.591.570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57.049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1.587.090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103,4%</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99,7%</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002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Organismos de Salud del Ejército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1.290.618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1.290.618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1.290.618</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Dirección General de Movilización Nacional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45.252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45.252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45.252</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005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Armada de Chile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18.165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18.165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13.686</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75,3%</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75,3%</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007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Subsecretaría para las Fuerzas Armadas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18.551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75.600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57.049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75.599</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407,5%</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008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Estado Mayor Conjunto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100.489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100.489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100.489</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009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Subsecretaría de Defensa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8.604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8.604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8.604</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l"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a:rPr>
                        <a:t>011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Organismos de Industria Militar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27.440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27.440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27.440</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012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Instituto Geográfico Militar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25.402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25.402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25.402</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 Otras Entidades Públicas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174.792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164.940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-9.852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164.898</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94,3%</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230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Fomento Equino y Deporte Ecuestre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46.091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36.239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-9.852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36.197</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78,5%</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243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Bienestar Social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128.701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128.701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128.701</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 Empresas Públicas no Financieras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1.922.824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1.922.824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1.922.823</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0149">
                <a:tc>
                  <a:txBody>
                    <a:bodyPr/>
                    <a:lstStyle/>
                    <a:p>
                      <a:pPr algn="ctr" fontAlgn="ctr"/>
                      <a:r>
                        <a:rPr lang="es-CL" sz="700" b="0" i="0" u="none" strike="noStrike">
                          <a:solidFill>
                            <a:srgbClr val="000000"/>
                          </a:solidFill>
                          <a:effectLst/>
                          <a:latin typeface="Calibri"/>
                        </a:rPr>
                        <a:t>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229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Fábricas y Maestranzas del Ejército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1.922.824 </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1.922.824 </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1.922.823</a:t>
                      </a:r>
                    </a:p>
                  </a:txBody>
                  <a:tcPr marL="8507" marR="8507" marT="850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507" marR="8507" marT="850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a:rPr>
                        <a:t>100,0%</a:t>
                      </a:r>
                    </a:p>
                  </a:txBody>
                  <a:tcPr marL="8507" marR="8507" marT="850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113533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52333" y="6093296"/>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a:t>
            </a:r>
            <a:r>
              <a:rPr lang="es-CL" sz="1800" b="1" dirty="0">
                <a:solidFill>
                  <a:prstClr val="black"/>
                </a:solidFill>
                <a:ea typeface="Verdana" pitchFamily="34" charset="0"/>
                <a:cs typeface="Verdana" pitchFamily="34" charset="0"/>
              </a:rPr>
              <a:t>01, Programa 01: EJÉRCITO DE CHILE</a:t>
            </a:r>
          </a:p>
        </p:txBody>
      </p:sp>
      <p:sp>
        <p:nvSpPr>
          <p:cNvPr id="8" name="1 Título"/>
          <p:cNvSpPr txBox="1">
            <a:spLocks/>
          </p:cNvSpPr>
          <p:nvPr/>
        </p:nvSpPr>
        <p:spPr>
          <a:xfrm>
            <a:off x="755576" y="1330447"/>
            <a:ext cx="764164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2 de 2</a:t>
            </a:r>
            <a:endParaRPr lang="es-CL" sz="1600" b="1" dirty="0">
              <a:solidFill>
                <a:prstClr val="black"/>
              </a:solidFill>
              <a:ea typeface="Verdana" pitchFamily="34" charset="0"/>
              <a:cs typeface="Verdana" pitchFamily="34" charset="0"/>
            </a:endParaRPr>
          </a:p>
        </p:txBody>
      </p:sp>
      <p:graphicFrame>
        <p:nvGraphicFramePr>
          <p:cNvPr id="3" name="2 Tabla"/>
          <p:cNvGraphicFramePr>
            <a:graphicFrameLocks noGrp="1"/>
          </p:cNvGraphicFramePr>
          <p:nvPr/>
        </p:nvGraphicFramePr>
        <p:xfrm>
          <a:off x="590551" y="1805781"/>
          <a:ext cx="7962897" cy="4114800"/>
        </p:xfrm>
        <a:graphic>
          <a:graphicData uri="http://schemas.openxmlformats.org/drawingml/2006/table">
            <a:tbl>
              <a:tblPr/>
              <a:tblGrid>
                <a:gridCol w="342763"/>
                <a:gridCol w="317373"/>
                <a:gridCol w="317373"/>
                <a:gridCol w="2475513"/>
                <a:gridCol w="736306"/>
                <a:gridCol w="736306"/>
                <a:gridCol w="752175"/>
                <a:gridCol w="761696"/>
                <a:gridCol w="761696"/>
                <a:gridCol w="761696"/>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5.770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5.770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5.770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5.770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1.678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3.289.248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2.557.957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-731.291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2.412.001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l"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1.671.575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940.284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-731.291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938.616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56,2%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368.974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368.974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347.927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146.256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146.256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124.228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84,9%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84,9%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776.933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776.933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763.703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207.481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207.481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178.356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86,0%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Otros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118.029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118.029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59.171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3.661.165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3.661.165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3.585.442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259.500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-239.500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3.401.665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3.641.165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239.500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3.585.442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1.427.086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1.824.111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397.025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1.302.677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Por Anticipos por Cambio de Residencia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1.427.086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1.824.111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397.025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1.302.677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71,4%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14.523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14.296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306,1%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14.523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14.296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306,1%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Fomento Equino y Deporte Ecuestre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14.523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14.296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306,1%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6.324.429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6.324.429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6.313.710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l"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6.324.429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6.324.429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6.313.710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790106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71600" y="6021288"/>
            <a:ext cx="7155518"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EJÉRCITO DE CHILE</a:t>
            </a:r>
          </a:p>
        </p:txBody>
      </p:sp>
      <p:sp>
        <p:nvSpPr>
          <p:cNvPr id="8" name="1 Título"/>
          <p:cNvSpPr txBox="1">
            <a:spLocks/>
          </p:cNvSpPr>
          <p:nvPr/>
        </p:nvSpPr>
        <p:spPr>
          <a:xfrm>
            <a:off x="611560" y="1412776"/>
            <a:ext cx="7155518"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dólares </a:t>
            </a:r>
            <a:r>
              <a:rPr lang="es-CL" sz="1600" b="1" dirty="0">
                <a:solidFill>
                  <a:prstClr val="black"/>
                </a:solidFill>
                <a:ea typeface="Verdana" pitchFamily="34" charset="0"/>
                <a:cs typeface="Verdana" pitchFamily="34" charset="0"/>
              </a:rPr>
              <a:t>de 2016</a:t>
            </a:r>
          </a:p>
        </p:txBody>
      </p:sp>
      <p:graphicFrame>
        <p:nvGraphicFramePr>
          <p:cNvPr id="3" name="2 Tabla"/>
          <p:cNvGraphicFramePr>
            <a:graphicFrameLocks noGrp="1"/>
          </p:cNvGraphicFramePr>
          <p:nvPr/>
        </p:nvGraphicFramePr>
        <p:xfrm>
          <a:off x="558799" y="1805781"/>
          <a:ext cx="8026401" cy="4114800"/>
        </p:xfrm>
        <a:graphic>
          <a:graphicData uri="http://schemas.openxmlformats.org/drawingml/2006/table">
            <a:tbl>
              <a:tblPr/>
              <a:tblGrid>
                <a:gridCol w="371328"/>
                <a:gridCol w="342764"/>
                <a:gridCol w="355459"/>
                <a:gridCol w="2386656"/>
                <a:gridCol w="761699"/>
                <a:gridCol w="761699"/>
                <a:gridCol w="761699"/>
                <a:gridCol w="761699"/>
                <a:gridCol w="761699"/>
                <a:gridCol w="761699"/>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38.231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46.067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7.836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41.884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25.593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32.373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6.780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29.786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10.745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582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87,6%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Bienestar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Empresas Públicas no Financieras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229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Fábricas y Maestranzas del Ejército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94,9%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946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93,9%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Por Anticipos por Cambio de Residencia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946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93,9%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792803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01360" y="5949280"/>
            <a:ext cx="7174429"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Capítulo 03,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ORGANISMOS DE SALUD DEL EJÉRCITO</a:t>
            </a:r>
          </a:p>
        </p:txBody>
      </p:sp>
      <p:sp>
        <p:nvSpPr>
          <p:cNvPr id="8" name="1 Título"/>
          <p:cNvSpPr txBox="1">
            <a:spLocks/>
          </p:cNvSpPr>
          <p:nvPr/>
        </p:nvSpPr>
        <p:spPr>
          <a:xfrm>
            <a:off x="703456" y="1367346"/>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93750" y="2282031"/>
          <a:ext cx="7556499" cy="3162300"/>
        </p:xfrm>
        <a:graphic>
          <a:graphicData uri="http://schemas.openxmlformats.org/drawingml/2006/table">
            <a:tbl>
              <a:tblPr/>
              <a:tblGrid>
                <a:gridCol w="342612"/>
                <a:gridCol w="317233"/>
                <a:gridCol w="317233"/>
                <a:gridCol w="2309459"/>
                <a:gridCol w="713775"/>
                <a:gridCol w="697914"/>
                <a:gridCol w="659846"/>
                <a:gridCol w="609088"/>
                <a:gridCol w="789911"/>
                <a:gridCol w="799428"/>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68.336.440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73.878.585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5.542.145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71.147.881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37.838.882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38.271.587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432.705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37.597.424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24.052.102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26.225.083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2.172.981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25.339.012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498.814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258.814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159.381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32,0%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61,6%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498.814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258.814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-240.000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159.381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61,6%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33.476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33.476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33.475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2.446.642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2.579.927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133.285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1.509.592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61,7%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36.372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36.372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33.577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62.957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72.087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57.039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1.358.607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1.349.477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909.115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66,9%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67,4%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926.455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926.455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398.081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43,0%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43,0%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62.251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195.536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133.285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111.780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57,2%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3.500.000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6.509.698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3.009.698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6.508.997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3.500.000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6.509.698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3.009.698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6.508.997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1"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628742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9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0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8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9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7910</Words>
  <Application>Microsoft Office PowerPoint</Application>
  <PresentationFormat>Presentación en pantalla (4:3)</PresentationFormat>
  <Paragraphs>4938</Paragraphs>
  <Slides>26</Slides>
  <Notes>1</Notes>
  <HiddenSlides>0</HiddenSlides>
  <MMClips>0</MMClips>
  <ScaleCrop>false</ScaleCrop>
  <HeadingPairs>
    <vt:vector size="6" baseType="variant">
      <vt:variant>
        <vt:lpstr>Tema</vt:lpstr>
      </vt:variant>
      <vt:variant>
        <vt:i4>19</vt:i4>
      </vt:variant>
      <vt:variant>
        <vt:lpstr>Servidores OLE incrustados</vt:lpstr>
      </vt:variant>
      <vt:variant>
        <vt:i4>1</vt:i4>
      </vt:variant>
      <vt:variant>
        <vt:lpstr>Títulos de diapositiva</vt:lpstr>
      </vt:variant>
      <vt:variant>
        <vt:i4>26</vt:i4>
      </vt:variant>
    </vt:vector>
  </HeadingPairs>
  <TitlesOfParts>
    <vt:vector size="46" baseType="lpstr">
      <vt:lpstr>1_Tema de Office</vt:lpstr>
      <vt:lpstr>16_Tema de Office</vt:lpstr>
      <vt:lpstr>2_Tema de Office</vt:lpstr>
      <vt:lpstr>3_Tema de Office</vt:lpstr>
      <vt:lpstr>4_Tema de Office</vt:lpstr>
      <vt:lpstr>17_Tema de Office</vt:lpstr>
      <vt:lpstr>5_Tema de Office</vt:lpstr>
      <vt:lpstr>6_Tema de Office</vt:lpstr>
      <vt:lpstr>7_Tema de Office</vt:lpstr>
      <vt:lpstr>8_Tema de Office</vt:lpstr>
      <vt:lpstr>9_Tema de Office</vt:lpstr>
      <vt:lpstr>10_Tema de Office</vt:lpstr>
      <vt:lpstr>11_Tema de Office</vt:lpstr>
      <vt:lpstr>12_Tema de Office</vt:lpstr>
      <vt:lpstr>13_Tema de Office</vt:lpstr>
      <vt:lpstr>14_Tema de Office</vt:lpstr>
      <vt:lpstr>15_Tema de Office</vt:lpstr>
      <vt:lpstr>18_Tema de Office</vt:lpstr>
      <vt:lpstr>19_Tema de Office</vt:lpstr>
      <vt:lpstr>Imagen de mapa de bits</vt:lpstr>
      <vt:lpstr>EJECUCIÓN PRESUPUESTARIA DE GASTOS ACUMULADA AL MES DE DICIEMBRE DE 2016 PARTIDA 11: MINISTERIO DE DEFENSA NACIONAL</vt:lpstr>
      <vt:lpstr>Ejecución Presupuestaria de Gastos Acumulada al Mes de Diciembre de 2016  Ministerio de Defensa Nacional</vt:lpstr>
      <vt:lpstr>Ejecución Presupuestaria de Gastos Acumulada al Mes de Diciembre de 2016  Ministerio de Defensa Nacional</vt:lpstr>
      <vt:lpstr>Ejecución Presupuestaria de Gastos Acumulada al Mes de Diciembre de 2016  Partida 11 Ministerio de Defensa Nacional</vt:lpstr>
      <vt:lpstr>Ejecución Presupuestaria de Gastos Acumulada al Mes de Diciembre de 2016  Partida 11,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13: MINISTERIO DE AGRICULTURA</dc:title>
  <dc:creator>Ruben Catalan</dc:creator>
  <cp:lastModifiedBy>RCATALAN</cp:lastModifiedBy>
  <cp:revision>36</cp:revision>
  <cp:lastPrinted>2016-08-05T21:17:59Z</cp:lastPrinted>
  <dcterms:created xsi:type="dcterms:W3CDTF">2016-08-05T20:56:34Z</dcterms:created>
  <dcterms:modified xsi:type="dcterms:W3CDTF">2017-04-18T14:44:11Z</dcterms:modified>
</cp:coreProperties>
</file>