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8" r:id="rId4"/>
    <p:sldId id="299" r:id="rId5"/>
    <p:sldId id="301" r:id="rId6"/>
    <p:sldId id="264" r:id="rId7"/>
    <p:sldId id="263" r:id="rId8"/>
    <p:sldId id="265" r:id="rId9"/>
    <p:sldId id="300" r:id="rId10"/>
    <p:sldId id="268" r:id="rId11"/>
    <p:sldId id="269" r:id="rId12"/>
    <p:sldId id="271" r:id="rId13"/>
    <p:sldId id="273" r:id="rId14"/>
    <p:sldId id="274" r:id="rId15"/>
    <p:sldId id="275" r:id="rId16"/>
    <p:sldId id="276" r:id="rId17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05-04-2017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05-04-2017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05-04-2017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05-04-2017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05-04-2017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05-04-2017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05-04-2017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05-04-2017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05-04-2017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05-04-2017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DICIEMBRE DE 2016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09070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7427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12847"/>
              </p:ext>
            </p:extLst>
          </p:nvPr>
        </p:nvGraphicFramePr>
        <p:xfrm>
          <a:off x="204788" y="1631801"/>
          <a:ext cx="873442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Hoja de cálculo" r:id="rId4" imgW="8734357" imgH="3381285" progId="Excel.Sheet.8">
                  <p:embed/>
                </p:oleObj>
              </mc:Choice>
              <mc:Fallback>
                <p:oleObj name="Hoja de cálculo" r:id="rId4" imgW="8734357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788" y="1631801"/>
                        <a:ext cx="8734425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1317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5985"/>
              </p:ext>
            </p:extLst>
          </p:nvPr>
        </p:nvGraphicFramePr>
        <p:xfrm>
          <a:off x="204788" y="1628800"/>
          <a:ext cx="8734425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Hoja de cálculo" r:id="rId4" imgW="8734357" imgH="3286125" progId="Excel.Sheet.8">
                  <p:embed/>
                </p:oleObj>
              </mc:Choice>
              <mc:Fallback>
                <p:oleObj name="Hoja de cálculo" r:id="rId4" imgW="8734357" imgH="3286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788" y="1628800"/>
                        <a:ext cx="8734425" cy="328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2233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646403"/>
              </p:ext>
            </p:extLst>
          </p:nvPr>
        </p:nvGraphicFramePr>
        <p:xfrm>
          <a:off x="204788" y="1916832"/>
          <a:ext cx="8734425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Hoja de cálculo" r:id="rId4" imgW="8734357" imgH="3838485" progId="Excel.Sheet.8">
                  <p:embed/>
                </p:oleObj>
              </mc:Choice>
              <mc:Fallback>
                <p:oleObj name="Hoja de cálculo" r:id="rId4" imgW="87343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788" y="1916832"/>
                        <a:ext cx="8734425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209" y="40770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44152"/>
              </p:ext>
            </p:extLst>
          </p:nvPr>
        </p:nvGraphicFramePr>
        <p:xfrm>
          <a:off x="204788" y="1608956"/>
          <a:ext cx="873442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Hoja de cálculo" r:id="rId4" imgW="8734357" imgH="2324010" progId="Excel.Sheet.8">
                  <p:embed/>
                </p:oleObj>
              </mc:Choice>
              <mc:Fallback>
                <p:oleObj name="Hoja de cálculo" r:id="rId4" imgW="8734357" imgH="23240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788" y="1608956"/>
                        <a:ext cx="8734425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19188"/>
              </p:ext>
            </p:extLst>
          </p:nvPr>
        </p:nvGraphicFramePr>
        <p:xfrm>
          <a:off x="204788" y="1889745"/>
          <a:ext cx="873442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Hoja de cálculo" r:id="rId4" imgW="8734357" imgH="2619465" progId="Excel.Sheet.8">
                  <p:embed/>
                </p:oleObj>
              </mc:Choice>
              <mc:Fallback>
                <p:oleObj name="Hoja de cálculo" r:id="rId4" imgW="8734357" imgH="26194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788" y="1889745"/>
                        <a:ext cx="8734425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12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326903"/>
              </p:ext>
            </p:extLst>
          </p:nvPr>
        </p:nvGraphicFramePr>
        <p:xfrm>
          <a:off x="204788" y="1598265"/>
          <a:ext cx="8734425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Hoja de cálculo" r:id="rId4" imgW="8734357" imgH="3991065" progId="Excel.Sheet.8">
                  <p:embed/>
                </p:oleObj>
              </mc:Choice>
              <mc:Fallback>
                <p:oleObj name="Hoja de cálculo" r:id="rId4" imgW="87343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788" y="1598265"/>
                        <a:ext cx="8734425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Diciembre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Cuarto Trimestre de 2016</a:t>
            </a:r>
            <a:r>
              <a:rPr lang="es-CL" sz="1600" dirty="0"/>
              <a:t> 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$1.109.489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98,8% </a:t>
            </a:r>
            <a:r>
              <a:rPr lang="es-CL" sz="1600" dirty="0"/>
              <a:t>del Presupuesto Vigente, y un </a:t>
            </a:r>
            <a:r>
              <a:rPr lang="es-CL" sz="1600" dirty="0" smtClean="0"/>
              <a:t>103,1</a:t>
            </a:r>
            <a:r>
              <a:rPr lang="es-CL" sz="1600" dirty="0"/>
              <a:t>% respecto a la Ley Inicial.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presupuestaria del mes de diciembre</a:t>
            </a:r>
            <a:r>
              <a:rPr lang="es-CL" sz="1600" dirty="0"/>
              <a:t> significó desembolsos por </a:t>
            </a:r>
            <a:r>
              <a:rPr lang="es-CL" sz="1600" dirty="0" smtClean="0"/>
              <a:t>$143.890 </a:t>
            </a:r>
            <a:r>
              <a:rPr lang="es-CL" sz="1600" dirty="0"/>
              <a:t>millones, que representan un </a:t>
            </a:r>
            <a:r>
              <a:rPr lang="es-CL" sz="1600" dirty="0" smtClean="0"/>
              <a:t>13% </a:t>
            </a:r>
            <a:r>
              <a:rPr lang="es-CL" sz="1600" dirty="0"/>
              <a:t>de la Ley de Presupuestos aprobada por el Congreso Nacional.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>
                <a:solidFill>
                  <a:prstClr val="black"/>
                </a:solidFill>
              </a:rPr>
              <a:t>Sobre ejecución:</a:t>
            </a:r>
            <a:r>
              <a:rPr lang="es-MX" sz="1600" dirty="0">
                <a:solidFill>
                  <a:prstClr val="black"/>
                </a:solidFill>
              </a:rPr>
              <a:t> la ley de presupuestos 2016 para la Partida 16 se sobre-ejecutó en </a:t>
            </a:r>
            <a:r>
              <a:rPr lang="es-MX" sz="1600" dirty="0" smtClean="0">
                <a:solidFill>
                  <a:prstClr val="black"/>
                </a:solidFill>
              </a:rPr>
              <a:t>$33.094 </a:t>
            </a:r>
            <a:r>
              <a:rPr lang="es-MX" sz="1600" dirty="0">
                <a:solidFill>
                  <a:prstClr val="black"/>
                </a:solidFill>
              </a:rPr>
              <a:t>millones, un </a:t>
            </a:r>
            <a:r>
              <a:rPr lang="es-MX" sz="1600" dirty="0" smtClean="0">
                <a:solidFill>
                  <a:prstClr val="black"/>
                </a:solidFill>
              </a:rPr>
              <a:t>3,1</a:t>
            </a:r>
            <a:r>
              <a:rPr lang="es-MX" sz="1600" dirty="0">
                <a:solidFill>
                  <a:prstClr val="black"/>
                </a:solidFill>
              </a:rPr>
              <a:t>% por sobre lo aprobado inicialmente. Sin embargo, cabe destacar que la ejecución así calculada incluye la deuda flotante, </a:t>
            </a:r>
            <a:r>
              <a:rPr lang="es-CL" sz="1600" dirty="0">
                <a:solidFill>
                  <a:prstClr val="black"/>
                </a:solidFill>
              </a:rPr>
              <a:t>que corresponde al reconocimiento y pago de las obligaciones devengadas al 31 de diciembre de 2015.  Excluyendo dichas obligaciones, la sobre-ejecución alcanzaría los </a:t>
            </a:r>
            <a:r>
              <a:rPr lang="es-CL" sz="1600" dirty="0" smtClean="0">
                <a:solidFill>
                  <a:prstClr val="black"/>
                </a:solidFill>
              </a:rPr>
              <a:t>$29.807 </a:t>
            </a:r>
            <a:r>
              <a:rPr lang="es-CL" sz="1600" dirty="0">
                <a:solidFill>
                  <a:prstClr val="black"/>
                </a:solidFill>
              </a:rPr>
              <a:t>millones, equivalentes a </a:t>
            </a:r>
            <a:r>
              <a:rPr lang="es-CL" sz="1600">
                <a:solidFill>
                  <a:prstClr val="black"/>
                </a:solidFill>
              </a:rPr>
              <a:t>un </a:t>
            </a:r>
            <a:r>
              <a:rPr lang="es-CL" sz="1600" smtClean="0">
                <a:solidFill>
                  <a:prstClr val="black"/>
                </a:solidFill>
              </a:rPr>
              <a:t>2,7%.</a:t>
            </a: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ES" sz="1600" dirty="0" smtClean="0"/>
              <a:t>El </a:t>
            </a:r>
            <a:r>
              <a:rPr lang="es-ES" sz="1600" dirty="0" smtClean="0"/>
              <a:t>porcentaje </a:t>
            </a:r>
            <a:r>
              <a:rPr lang="es-ES" sz="1600" dirty="0"/>
              <a:t>de ejecución presupuestaria </a:t>
            </a:r>
            <a:r>
              <a:rPr lang="es-ES" sz="1600" dirty="0" smtClean="0"/>
              <a:t>respecto al presupuesto vigente a diciembre </a:t>
            </a:r>
            <a:r>
              <a:rPr lang="es-ES" sz="1600" dirty="0"/>
              <a:t>fue de un </a:t>
            </a:r>
            <a:r>
              <a:rPr lang="es-ES" sz="1600" dirty="0" smtClean="0"/>
              <a:t>98%.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$4.159 millones, compuesto el Fondo de Emergencia y por $3.697 millones </a:t>
            </a:r>
            <a:r>
              <a:rPr lang="es-CL" sz="1600" dirty="0"/>
              <a:t>para la ejecución e implementación de Redes contra incendio en 11 unidades penales del país (correspondiente a la VI Etapa del proyecto) para redes húmedas, secas y primarias; </a:t>
            </a:r>
            <a:r>
              <a:rPr lang="es-CL" sz="1600" b="1" dirty="0"/>
              <a:t>ejecutaron un 95% de su disponibilidad al mes de diciembre, considerando una disminución de recursos de $2.348 millones respecto a los recursos aprobados en la Ley de Presupuestos 2016</a:t>
            </a:r>
            <a:r>
              <a:rPr lang="es-CL" sz="1600" dirty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inversión, que corresponden a arrastres de los proyectos de inversión de reposición de inmuebles dañados en el terremoto del año 2010 en las oficinas de Curicó, Los Ángeles, Linares y </a:t>
            </a:r>
            <a:r>
              <a:rPr lang="es-ES" sz="1600" dirty="0" err="1"/>
              <a:t>Mulchén</a:t>
            </a:r>
            <a:r>
              <a:rPr lang="es-ES" sz="1600" dirty="0"/>
              <a:t>, </a:t>
            </a:r>
            <a:r>
              <a:rPr lang="es-ES" sz="1600" b="1" dirty="0"/>
              <a:t>ejecutaron un 89%. Se puede observar que los recursos vigentes al mes de diciembre presentaron una rebaja de $2.206 millones respecto a la Ley de Presupuestos del año 2016.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($209 millones) y el Programa de Conservación de Centros ($661 millones). </a:t>
            </a:r>
            <a:r>
              <a:rPr lang="es-CL" sz="1600" dirty="0"/>
              <a:t>Su </a:t>
            </a:r>
            <a:r>
              <a:rPr lang="es-ES" sz="1600" dirty="0"/>
              <a:t>ejecución alcanzó un 98%.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/>
              <a:t>Programa de Gestión de Conflictos Locales</a:t>
            </a:r>
            <a:r>
              <a:rPr lang="es-ES" sz="1600" b="1" dirty="0"/>
              <a:t>: </a:t>
            </a:r>
            <a:r>
              <a:rPr lang="es-ES" sz="1600" dirty="0"/>
              <a:t>en la ley inicial contempló recursos por $914 millones, a diciembre de 2016 totalizó desembolsos por $809 millones, con  un 88% de ejecución.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ES" sz="1600" b="1" dirty="0" smtClean="0"/>
              <a:t>En los Programas de Rehabilitación y Reinserción Social,</a:t>
            </a:r>
            <a:r>
              <a:rPr lang="es-ES" sz="1600" dirty="0" smtClean="0"/>
              <a:t> se contemplaron 9 asignaciones programáticas que totalizaron un gasto de $10.000 millones en transferencias a otras entidades públicas, con un 92% de ejecución presupuestaria.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b="1" dirty="0" smtClean="0"/>
              <a:t>Sistema Nacional de Mediación</a:t>
            </a:r>
            <a:r>
              <a:rPr lang="es-CL" sz="1600" dirty="0" smtClean="0"/>
              <a:t>: contempló recursos por $9.529 millones, y presentó una ejecución de 99% en el Programa de Licitaciones Sistema Nacional de Mediación  y de 80% para la asignación “Auditorías Externas Sistema Nacional de Mediación”. 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dirty="0" smtClean="0"/>
              <a:t>En el </a:t>
            </a:r>
            <a:r>
              <a:rPr lang="es-CL" sz="1600" b="1" dirty="0" smtClean="0"/>
              <a:t>Servicio Nacional de Menores</a:t>
            </a:r>
            <a:r>
              <a:rPr lang="es-CL" sz="1600" dirty="0" smtClean="0"/>
              <a:t>, la “Subvención Proyectos Área Protección a Menores”, en diciembre contempló un aumento en su disponibilidad de recursos por $779 millones, ejecutó un gasto total de $142.943 millones (100%) y la “Subvención Proyectos Área Justicia Juvenil”, con menor disponibilidad de recursos que la ley inicial por $2,385 millones ejecutó un total de $20.079 millones (98% de ejecución presupuestaria respecto al presupuesto vigente a diciembre de 2016).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Justicia</a:t>
            </a:r>
            <a:r>
              <a:rPr lang="es-CL" sz="1600" dirty="0" smtClean="0"/>
              <a:t>, </a:t>
            </a:r>
            <a:r>
              <a:rPr lang="es-ES" sz="1600" dirty="0" smtClean="0"/>
              <a:t>las </a:t>
            </a:r>
            <a:r>
              <a:rPr lang="es-ES" sz="1600" b="1" dirty="0" smtClean="0"/>
              <a:t>“Iniciativas de Inversión”</a:t>
            </a:r>
            <a:r>
              <a:rPr lang="es-ES" sz="1600" dirty="0" smtClean="0"/>
              <a:t>, que contemplan recursos para proyectos en cárceles, centros de menores, para el Servicio Médico Legal y para proyectos de la Subsecretaría, mostró un avance de 95%, con un devengo total de $12.972 millones y una rebaja de recursos disponibles de $7.046 millones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58112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595772"/>
              </p:ext>
            </p:extLst>
          </p:nvPr>
        </p:nvGraphicFramePr>
        <p:xfrm>
          <a:off x="519113" y="1817737"/>
          <a:ext cx="810577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Hoja de cálculo" r:id="rId4" imgW="8105843" imgH="2619465" progId="Excel.Sheet.8">
                  <p:embed/>
                </p:oleObj>
              </mc:Choice>
              <mc:Fallback>
                <p:oleObj name="Hoja de cálculo" r:id="rId4" imgW="8105843" imgH="26194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113" y="1817737"/>
                        <a:ext cx="8105775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Diciembre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1439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087454"/>
              </p:ext>
            </p:extLst>
          </p:nvPr>
        </p:nvGraphicFramePr>
        <p:xfrm>
          <a:off x="361950" y="1709539"/>
          <a:ext cx="84201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Hoja de cálculo" r:id="rId5" imgW="8420100" imgH="2295435" progId="Excel.Sheet.8">
                  <p:embed/>
                </p:oleObj>
              </mc:Choice>
              <mc:Fallback>
                <p:oleObj name="Hoja de cálculo" r:id="rId5" imgW="8420100" imgH="2295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950" y="1709539"/>
                        <a:ext cx="8420100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515618"/>
              </p:ext>
            </p:extLst>
          </p:nvPr>
        </p:nvGraphicFramePr>
        <p:xfrm>
          <a:off x="755576" y="1513348"/>
          <a:ext cx="7674818" cy="486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Hoja de cálculo" r:id="rId4" imgW="8724900" imgH="5534115" progId="Excel.Sheet.8">
                  <p:embed/>
                </p:oleObj>
              </mc:Choice>
              <mc:Fallback>
                <p:oleObj name="Hoja de cálculo" r:id="rId4" imgW="8724900" imgH="55341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513348"/>
                        <a:ext cx="7674818" cy="4867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4085" y="400506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COMCESIONES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244580"/>
              </p:ext>
            </p:extLst>
          </p:nvPr>
        </p:nvGraphicFramePr>
        <p:xfrm>
          <a:off x="204788" y="1842889"/>
          <a:ext cx="8734425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Hoja de cálculo" r:id="rId4" imgW="8734357" imgH="2162265" progId="Excel.Sheet.8">
                  <p:embed/>
                </p:oleObj>
              </mc:Choice>
              <mc:Fallback>
                <p:oleObj name="Hoja de cálculo" r:id="rId4" imgW="8734357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788" y="1842889"/>
                        <a:ext cx="8734425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80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531657"/>
              </p:ext>
            </p:extLst>
          </p:nvPr>
        </p:nvGraphicFramePr>
        <p:xfrm>
          <a:off x="204788" y="1844824"/>
          <a:ext cx="87344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Hoja de cálculo" r:id="rId4" imgW="8734357" imgH="3781335" progId="Excel.Sheet.8">
                  <p:embed/>
                </p:oleObj>
              </mc:Choice>
              <mc:Fallback>
                <p:oleObj name="Hoja de cálculo" r:id="rId4" imgW="8734357" imgH="3781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788" y="1844824"/>
                        <a:ext cx="8734425" cy="378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1041</Words>
  <Application>Microsoft Office PowerPoint</Application>
  <PresentationFormat>Presentación en pantalla (4:3)</PresentationFormat>
  <Paragraphs>78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1_Tema de Office</vt:lpstr>
      <vt:lpstr>Tema de Office</vt:lpstr>
      <vt:lpstr>Imagen de mapa de bits</vt:lpstr>
      <vt:lpstr>Hoja de cálculo</vt:lpstr>
      <vt:lpstr>EJECUCIÓN PRESUPUESTARIA DE GASTOS ACUMULADA AL MES DE DICIEMBRE DE 2016 PARTIDA 10: MINISTERIO DE JUSTICIA</vt:lpstr>
      <vt:lpstr>Ejecución Presupuestaria de Gastos Acumulada al mes de Diciembre de 2016  Ministerio de Justicia</vt:lpstr>
      <vt:lpstr>Ejecución Presupuestaria de Gastos Acumulada al mes de Diciembre de 2016  Ministerio de Justicia</vt:lpstr>
      <vt:lpstr>Ejecución Presupuestaria de Gastos Acumulada al mes de Diciembre de 2016  Ministerio de Justicia</vt:lpstr>
      <vt:lpstr>Ejecución Presupuestaria de Gastos Acumulada al mes de Diciembre de 2016  Ministerio de Justicia</vt:lpstr>
      <vt:lpstr>Ejecución Presupuestaria de Gastos Acumulada al mes de Diciembre de 2016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140</cp:revision>
  <cp:lastPrinted>2016-10-20T14:15:11Z</cp:lastPrinted>
  <dcterms:created xsi:type="dcterms:W3CDTF">2016-06-23T13:38:47Z</dcterms:created>
  <dcterms:modified xsi:type="dcterms:W3CDTF">2017-04-05T14:33:23Z</dcterms:modified>
</cp:coreProperties>
</file>