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7"/>
  </p:notesMasterIdLst>
  <p:handoutMasterIdLst>
    <p:handoutMasterId r:id="rId3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29" r:id="rId15"/>
    <p:sldId id="310" r:id="rId16"/>
    <p:sldId id="33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34" r:id="rId35"/>
    <p:sldId id="328" r:id="rId3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628801"/>
            <a:ext cx="7553325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2100263"/>
            <a:ext cx="7553325" cy="4065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090738"/>
            <a:ext cx="7734300" cy="3714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844824"/>
            <a:ext cx="77343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276872"/>
            <a:ext cx="773430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772816"/>
            <a:ext cx="77343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84784"/>
            <a:ext cx="77724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60848"/>
            <a:ext cx="7772400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585913"/>
            <a:ext cx="6762750" cy="4003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844824"/>
            <a:ext cx="712470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2016 el Ministerio de Educación (MINEDUC), contempla un conjunto de nueve líneas prioritarias orientadas principalmente al fortalecimiento de la educación pública, ampliar el acceso a salas cuna, avanzar hacia la gratuidad de la educación superior, creación de dos universidades regionales, perfeccionamiento del sistema de control y consolidación del sistema de aseguramiento de calidad.</a:t>
            </a:r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diciembre </a:t>
            </a:r>
            <a:r>
              <a:rPr lang="es-CL" sz="1400" dirty="0"/>
              <a:t>2016, este Ministerio en su conjunto acumuló un </a:t>
            </a:r>
            <a:r>
              <a:rPr lang="es-CL" sz="1400" dirty="0" smtClean="0"/>
              <a:t> </a:t>
            </a:r>
            <a:r>
              <a:rPr lang="es-CL" sz="1400" dirty="0" smtClean="0"/>
              <a:t>100,1</a:t>
            </a:r>
            <a:r>
              <a:rPr lang="es-CL" sz="1400" dirty="0" smtClean="0"/>
              <a:t>% </a:t>
            </a:r>
            <a:r>
              <a:rPr lang="es-CL" sz="1400" dirty="0"/>
              <a:t>y </a:t>
            </a:r>
            <a:r>
              <a:rPr lang="es-CL" sz="1400" dirty="0" smtClean="0"/>
              <a:t>97,3% </a:t>
            </a:r>
            <a:r>
              <a:rPr lang="es-CL" sz="1400" dirty="0"/>
              <a:t>de ejecución del presupuesto inicial y el vigente respectivamente.</a:t>
            </a:r>
          </a:p>
          <a:p>
            <a:pPr algn="just"/>
            <a:r>
              <a:rPr lang="es-CL" sz="1400" dirty="0"/>
              <a:t>El presupuesto del MINEDUC tuvo un incremento consolidado a </a:t>
            </a:r>
            <a:r>
              <a:rPr lang="es-CL" sz="1400" dirty="0" smtClean="0"/>
              <a:t>diciembre </a:t>
            </a:r>
            <a:r>
              <a:rPr lang="es-CL" sz="1400" dirty="0"/>
              <a:t>de </a:t>
            </a:r>
            <a:r>
              <a:rPr lang="es-CL" sz="1400" dirty="0" smtClean="0"/>
              <a:t>3% </a:t>
            </a:r>
            <a:r>
              <a:rPr lang="es-CL" sz="1400" dirty="0"/>
              <a:t>equivalente a </a:t>
            </a:r>
            <a:r>
              <a:rPr lang="es-CL" sz="1400" dirty="0" smtClean="0"/>
              <a:t>M$277.636.765</a:t>
            </a:r>
            <a:r>
              <a:rPr lang="es-CL" sz="1400" dirty="0" smtClean="0"/>
              <a:t>, </a:t>
            </a:r>
            <a:r>
              <a:rPr lang="es-CL" sz="1400" dirty="0"/>
              <a:t>esta modificación consta en los </a:t>
            </a:r>
            <a:r>
              <a:rPr lang="es-CL" sz="1400" dirty="0" smtClean="0"/>
              <a:t>respectivos decretos </a:t>
            </a:r>
            <a:r>
              <a:rPr lang="es-CL" sz="1400" dirty="0"/>
              <a:t>modificatorios emitidos por el  Ministerio de Hacienda.</a:t>
            </a:r>
          </a:p>
          <a:p>
            <a:pPr algn="just"/>
            <a:r>
              <a:rPr lang="es-CL" sz="1400" dirty="0"/>
              <a:t>El Capítulo 01 “Subsecretaría de Educación”  la ejecución global a </a:t>
            </a:r>
            <a:r>
              <a:rPr lang="es-CL" sz="1400" dirty="0" smtClean="0"/>
              <a:t>diciembre </a:t>
            </a:r>
            <a:r>
              <a:rPr lang="es-CL" sz="1400" dirty="0"/>
              <a:t>2016 fue de </a:t>
            </a:r>
            <a:r>
              <a:rPr lang="es-CL" sz="1400" dirty="0"/>
              <a:t>98% </a:t>
            </a:r>
            <a:r>
              <a:rPr lang="es-CL" sz="1400" dirty="0"/>
              <a:t>respecto al presupuesto vigente y </a:t>
            </a:r>
            <a:r>
              <a:rPr lang="es-CL" sz="1400" dirty="0" smtClean="0"/>
              <a:t>96,9</a:t>
            </a:r>
            <a:r>
              <a:rPr lang="es-CL" sz="1400" dirty="0" smtClean="0"/>
              <a:t>% </a:t>
            </a:r>
            <a:r>
              <a:rPr lang="es-CL" sz="1400" dirty="0"/>
              <a:t>respecto al inicial, esta diferencia se explica por las modificaciones </a:t>
            </a:r>
            <a:r>
              <a:rPr lang="es-CL" sz="1400" dirty="0" smtClean="0"/>
              <a:t>presupuestarias que constan en los respectivos decretos </a:t>
            </a:r>
            <a:r>
              <a:rPr lang="es-CL" sz="1400" dirty="0" smtClean="0"/>
              <a:t>modificatorios </a:t>
            </a:r>
            <a:r>
              <a:rPr lang="es-CL" sz="1400" dirty="0" smtClean="0"/>
              <a:t>del Ministerio de Hacienda. </a:t>
            </a:r>
            <a:r>
              <a:rPr lang="es-CL" sz="1400" dirty="0"/>
              <a:t>El presupuesto vigente a </a:t>
            </a:r>
            <a:r>
              <a:rPr lang="es-CL" sz="1400" dirty="0" smtClean="0"/>
              <a:t>diciembre </a:t>
            </a:r>
            <a:r>
              <a:rPr lang="es-CL" sz="1400" dirty="0"/>
              <a:t>fue M$ </a:t>
            </a:r>
            <a:r>
              <a:rPr lang="es-CL" sz="1400" dirty="0" smtClean="0"/>
              <a:t>82.606.304</a:t>
            </a:r>
            <a:r>
              <a:rPr lang="es-CL" sz="1400" dirty="0" smtClean="0"/>
              <a:t> </a:t>
            </a:r>
            <a:r>
              <a:rPr lang="es-CL" sz="1400" dirty="0"/>
              <a:t>mayor que el inicialmente aprobado.</a:t>
            </a:r>
          </a:p>
          <a:p>
            <a:pPr algn="just"/>
            <a:r>
              <a:rPr lang="es-CL" sz="1400" dirty="0"/>
              <a:t>En cuanto a la ejecución del presupuesto vigente el Capítulo JUNAEB (comprende los programas: JUNAEB, Salud Escolar y Becas y </a:t>
            </a:r>
            <a:r>
              <a:rPr lang="es-CL" sz="1400" dirty="0" err="1"/>
              <a:t>Asistencialidad</a:t>
            </a:r>
            <a:r>
              <a:rPr lang="es-CL" sz="1400" dirty="0"/>
              <a:t> Estudiantil) mostró a </a:t>
            </a:r>
            <a:r>
              <a:rPr lang="es-CL" sz="1400" dirty="0" smtClean="0"/>
              <a:t>diciembre </a:t>
            </a:r>
            <a:r>
              <a:rPr lang="es-CL" sz="1400" dirty="0"/>
              <a:t>un </a:t>
            </a:r>
            <a:r>
              <a:rPr lang="es-CL" sz="1400" dirty="0" smtClean="0"/>
              <a:t>99% </a:t>
            </a:r>
            <a:r>
              <a:rPr lang="es-CL" sz="1400" dirty="0"/>
              <a:t>de </a:t>
            </a:r>
            <a:r>
              <a:rPr lang="es-CL" sz="1400" dirty="0" smtClean="0"/>
              <a:t>avance respecto al presupuesto vigente, </a:t>
            </a:r>
            <a:r>
              <a:rPr lang="es-CL" sz="1400" dirty="0" smtClean="0"/>
              <a:t>por su parte la </a:t>
            </a:r>
            <a:r>
              <a:rPr lang="es-CL" sz="1400" dirty="0" smtClean="0"/>
              <a:t>Subsecretaría de Educación </a:t>
            </a:r>
            <a:r>
              <a:rPr lang="es-CL" sz="1400" dirty="0" err="1" smtClean="0"/>
              <a:t>Parvularia</a:t>
            </a:r>
            <a:r>
              <a:rPr lang="es-CL" sz="1400" dirty="0" smtClean="0"/>
              <a:t> que logró un </a:t>
            </a:r>
            <a:r>
              <a:rPr lang="es-CL" sz="1400" dirty="0" smtClean="0"/>
              <a:t>99,5% de ejecución de su </a:t>
            </a:r>
            <a:r>
              <a:rPr lang="es-CL" sz="1400" dirty="0" smtClean="0"/>
              <a:t>gasto vigente, </a:t>
            </a:r>
            <a:r>
              <a:rPr lang="es-CL" sz="1400" dirty="0" smtClean="0"/>
              <a:t>El Consejo </a:t>
            </a:r>
            <a:r>
              <a:rPr lang="es-CL" sz="1400" dirty="0"/>
              <a:t>de Rectores </a:t>
            </a:r>
            <a:r>
              <a:rPr lang="es-CL" sz="1400" dirty="0" smtClean="0"/>
              <a:t> logró </a:t>
            </a:r>
            <a:r>
              <a:rPr lang="es-CL" sz="1400" dirty="0" smtClean="0"/>
              <a:t>aproximadamente </a:t>
            </a:r>
            <a:r>
              <a:rPr lang="es-CL" sz="1400" dirty="0" smtClean="0"/>
              <a:t>una ejecución del 79</a:t>
            </a:r>
            <a:r>
              <a:rPr lang="es-CL" sz="1400" dirty="0" smtClean="0"/>
              <a:t>% </a:t>
            </a:r>
            <a:r>
              <a:rPr lang="es-CL" sz="1400" dirty="0" smtClean="0"/>
              <a:t>del </a:t>
            </a:r>
            <a:r>
              <a:rPr lang="es-CL" sz="1400" dirty="0" smtClean="0"/>
              <a:t>gasto vigente acumulado  a </a:t>
            </a:r>
            <a:r>
              <a:rPr lang="es-CL" sz="1400" dirty="0" smtClean="0"/>
              <a:t>diciembre.</a:t>
            </a:r>
            <a:endParaRPr lang="es-CL" sz="1400" dirty="0"/>
          </a:p>
          <a:p>
            <a:pPr algn="just"/>
            <a:r>
              <a:rPr lang="es-CL" sz="1400" dirty="0"/>
              <a:t>Los mayores avances por Programas presupuestarios, en cuanto a ejecución del presupuesto vigente, correspondieron a </a:t>
            </a:r>
            <a:r>
              <a:rPr lang="es-CL" sz="1400" dirty="0" smtClean="0"/>
              <a:t>JUNAEB y Consejo de Monumentos Nacionales.</a:t>
            </a:r>
            <a:endParaRPr lang="es-CL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63284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6792"/>
            <a:ext cx="746760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8800"/>
            <a:ext cx="7467600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4864"/>
            <a:ext cx="746760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484784"/>
            <a:ext cx="86201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800"/>
            <a:ext cx="8039100" cy="48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151063"/>
            <a:ext cx="7953375" cy="322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800"/>
            <a:ext cx="80391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484783"/>
            <a:ext cx="7705725" cy="5001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28799"/>
            <a:ext cx="7705725" cy="417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700808"/>
            <a:ext cx="7439025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762125"/>
            <a:ext cx="6829425" cy="3539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628800"/>
            <a:ext cx="6848475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484784"/>
            <a:ext cx="8201025" cy="5044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916833"/>
            <a:ext cx="8201025" cy="381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2016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132013"/>
            <a:ext cx="8201025" cy="345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562291"/>
            <a:ext cx="7858125" cy="481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344816" cy="468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484783"/>
            <a:ext cx="7553325" cy="494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628800"/>
            <a:ext cx="7553325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1814513"/>
            <a:ext cx="7553325" cy="435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2060848"/>
            <a:ext cx="7553325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1283</Words>
  <Application>Microsoft Office PowerPoint</Application>
  <PresentationFormat>Presentación en pantalla (4:3)</PresentationFormat>
  <Paragraphs>141</Paragraphs>
  <Slides>34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7" baseType="lpstr">
      <vt:lpstr>1_Tema de Office</vt:lpstr>
      <vt:lpstr>Tema de Office</vt:lpstr>
      <vt:lpstr>Imagen de mapa de bits</vt:lpstr>
      <vt:lpstr>EJECUCIÓN PRESUPUESTARIA DE GASTOS ACUMULADA A DICIEMBRE DE 2016 PARTIDA 09: MINISTERIO DE EDUCACIÓN</vt:lpstr>
      <vt:lpstr>EJECUCIÓN PRESUPUESTARIA DE GASTOS ACUMULADA A DICIEMBRE DE 2016  MINISTERIO DE EDUCACIÓN</vt:lpstr>
      <vt:lpstr>EJECUCIÓN PRESUPUESTARIA DE GASTOS ACUMULADA A DICIEMBRE 2016  Partida 09 MINISTERIO DE EDUCACION</vt:lpstr>
      <vt:lpstr>EJECUCIÓN PRESUPUESTARIA DE GASTOS ACUMULADA A DICIEMBRE DE 2016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152</cp:revision>
  <cp:lastPrinted>2016-07-04T14:42:46Z</cp:lastPrinted>
  <dcterms:created xsi:type="dcterms:W3CDTF">2016-06-23T13:38:47Z</dcterms:created>
  <dcterms:modified xsi:type="dcterms:W3CDTF">2017-03-14T20:05:59Z</dcterms:modified>
</cp:coreProperties>
</file>