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69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2" r:id="rId19"/>
    <p:sldId id="280" r:id="rId20"/>
    <p:sldId id="281" r:id="rId21"/>
    <p:sldId id="282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08: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HACIENDA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58415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02: DIRECCIÓN DE PRESUPUESTOS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5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44824"/>
            <a:ext cx="8210799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826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03: SERVICIO DE IMPUESTOS INTERNOS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77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54671"/>
            <a:ext cx="8210799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04: SERVICIO NACIONAL DE ADUANAS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401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676375"/>
            <a:ext cx="8334128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215" y="46531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05: SERVICIO DE TESORERÍAS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62311"/>
            <a:ext cx="8210799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07: DIRECCIÓN DE COMPRAS Y CONTRATACIÓN 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11747"/>
            <a:ext cx="8210799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0882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08: SUPERINTENDENCIA DE VALORES Y SEGUROS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44824"/>
            <a:ext cx="8238911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1653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11: SUPERINTENDENCIA DE BANCOS E INSTITUCIONES FINANCIERAS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9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16832"/>
            <a:ext cx="8238911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15210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15: DIRECCIÓN NACIONAL DEL SERVICIO CIVIL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2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94867"/>
            <a:ext cx="8238911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88343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16: UNIDAD DE ANÁLISIS FINANCIERO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0842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4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772816"/>
            <a:ext cx="8210799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421600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17: SUPERINTENDENCIA DE CASINOS DE JUEGO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6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11263"/>
            <a:ext cx="8210799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Hacienda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7525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Al mes de </a:t>
            </a:r>
            <a:r>
              <a:rPr lang="es-CL" sz="1600" dirty="0" smtClean="0">
                <a:latin typeface="+mn-lt"/>
              </a:rPr>
              <a:t>Diciembre, </a:t>
            </a:r>
            <a:r>
              <a:rPr lang="es-CL" sz="1600" dirty="0" smtClean="0">
                <a:latin typeface="+mn-lt"/>
              </a:rPr>
              <a:t>la ejecución del Ministerio ascendió a </a:t>
            </a:r>
            <a:r>
              <a:rPr lang="es-CL" sz="1600" b="1" dirty="0" smtClean="0">
                <a:latin typeface="+mn-lt"/>
              </a:rPr>
              <a:t>$537.753 </a:t>
            </a:r>
            <a:r>
              <a:rPr lang="es-CL" sz="1600" b="1" dirty="0" smtClean="0">
                <a:latin typeface="+mn-lt"/>
              </a:rPr>
              <a:t>millones</a:t>
            </a:r>
            <a:r>
              <a:rPr lang="es-CL" sz="1600" dirty="0" smtClean="0">
                <a:latin typeface="+mn-lt"/>
              </a:rPr>
              <a:t>, equivalente a un gasto de </a:t>
            </a:r>
            <a:r>
              <a:rPr lang="es-CL" sz="1600" b="1" dirty="0" smtClean="0">
                <a:latin typeface="+mn-lt"/>
              </a:rPr>
              <a:t>99,4%</a:t>
            </a:r>
            <a:r>
              <a:rPr lang="es-CL" sz="1600" dirty="0" smtClean="0">
                <a:latin typeface="+mn-lt"/>
              </a:rPr>
              <a:t> </a:t>
            </a:r>
            <a:r>
              <a:rPr lang="es-CL" sz="1600" dirty="0" smtClean="0">
                <a:latin typeface="+mn-lt"/>
              </a:rPr>
              <a:t>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El presupuesto vigente considera </a:t>
            </a:r>
            <a:r>
              <a:rPr lang="es-CL" sz="1600" b="1" dirty="0">
                <a:latin typeface="+mn-lt"/>
              </a:rPr>
              <a:t>incrementos por </a:t>
            </a:r>
            <a:r>
              <a:rPr lang="es-CL" sz="1600" b="1" dirty="0" smtClean="0">
                <a:latin typeface="+mn-lt"/>
              </a:rPr>
              <a:t>$68.578 </a:t>
            </a:r>
            <a:r>
              <a:rPr lang="es-CL" sz="1600" b="1" dirty="0">
                <a:latin typeface="+mn-lt"/>
              </a:rPr>
              <a:t>millones respecto a la Ley inicial</a:t>
            </a:r>
            <a:r>
              <a:rPr lang="es-CL" sz="1600" dirty="0">
                <a:latin typeface="+mn-lt"/>
              </a:rPr>
              <a:t>, que afectan principalmente el </a:t>
            </a:r>
            <a:r>
              <a:rPr lang="es-CL" sz="1600" b="1" i="1" dirty="0">
                <a:latin typeface="+mn-lt"/>
              </a:rPr>
              <a:t>subtítulo 21 “gastos en personal” por </a:t>
            </a:r>
            <a:r>
              <a:rPr lang="es-CL" sz="1600" b="1" i="1" dirty="0" smtClean="0">
                <a:latin typeface="+mn-lt"/>
              </a:rPr>
              <a:t>$46.883 millones</a:t>
            </a:r>
            <a:r>
              <a:rPr lang="es-CL" sz="1600" i="1" dirty="0" smtClean="0">
                <a:latin typeface="+mn-lt"/>
              </a:rPr>
              <a:t>, los Programas que </a:t>
            </a:r>
            <a:r>
              <a:rPr lang="es-CL" sz="1600" i="1" dirty="0">
                <a:latin typeface="+mn-lt"/>
              </a:rPr>
              <a:t>más incrementan son: </a:t>
            </a:r>
            <a:r>
              <a:rPr lang="es-CL" sz="1600" b="1" i="1" dirty="0" smtClean="0">
                <a:latin typeface="+mn-lt"/>
              </a:rPr>
              <a:t>SII</a:t>
            </a:r>
            <a:r>
              <a:rPr lang="es-CL" sz="1600" i="1" dirty="0" smtClean="0">
                <a:latin typeface="+mn-lt"/>
              </a:rPr>
              <a:t> ($16.010 millones), </a:t>
            </a:r>
            <a:r>
              <a:rPr lang="es-CL" sz="1600" b="1" i="1" dirty="0" smtClean="0">
                <a:latin typeface="+mn-lt"/>
              </a:rPr>
              <a:t>Aduanas</a:t>
            </a:r>
            <a:r>
              <a:rPr lang="es-CL" sz="1600" i="1" dirty="0" smtClean="0">
                <a:latin typeface="+mn-lt"/>
              </a:rPr>
              <a:t> </a:t>
            </a:r>
            <a:r>
              <a:rPr lang="es-CL" sz="1600" i="1" dirty="0" smtClean="0"/>
              <a:t>($4.808 </a:t>
            </a:r>
            <a:r>
              <a:rPr lang="es-CL" sz="1600" i="1" dirty="0"/>
              <a:t>millones)</a:t>
            </a:r>
            <a:r>
              <a:rPr lang="es-CL" sz="1600" i="1" dirty="0" smtClean="0">
                <a:latin typeface="+mn-lt"/>
              </a:rPr>
              <a:t> </a:t>
            </a:r>
            <a:r>
              <a:rPr lang="es-CL" sz="1600" i="1" dirty="0">
                <a:latin typeface="+mn-lt"/>
              </a:rPr>
              <a:t>y </a:t>
            </a:r>
            <a:r>
              <a:rPr lang="es-CL" sz="1600" b="1" i="1" dirty="0" smtClean="0">
                <a:latin typeface="+mn-lt"/>
              </a:rPr>
              <a:t>Tesorería</a:t>
            </a:r>
            <a:r>
              <a:rPr lang="es-CL" sz="1600" i="1" dirty="0" smtClean="0">
                <a:latin typeface="+mn-lt"/>
              </a:rPr>
              <a:t> </a:t>
            </a:r>
            <a:r>
              <a:rPr lang="es-CL" sz="1600" i="1" dirty="0"/>
              <a:t>($</a:t>
            </a:r>
            <a:r>
              <a:rPr lang="es-CL" sz="1600" i="1" dirty="0" smtClean="0"/>
              <a:t>19.260 </a:t>
            </a:r>
            <a:r>
              <a:rPr lang="es-CL" sz="1600" i="1" dirty="0"/>
              <a:t>millones)</a:t>
            </a:r>
            <a:r>
              <a:rPr lang="es-CL" sz="1600" i="1" dirty="0" smtClean="0">
                <a:latin typeface="+mn-lt"/>
              </a:rPr>
              <a:t>, </a:t>
            </a:r>
            <a:r>
              <a:rPr lang="es-CL" sz="1600" i="1" dirty="0">
                <a:latin typeface="+mn-lt"/>
              </a:rPr>
              <a:t>los que sumados representan el 86% del crecimiento registrado en el </a:t>
            </a:r>
            <a:r>
              <a:rPr lang="es-CL" sz="1600" i="1" dirty="0" smtClean="0">
                <a:latin typeface="+mn-lt"/>
              </a:rPr>
              <a:t>subtítulo</a:t>
            </a:r>
            <a:r>
              <a:rPr lang="es-CL" sz="1600" b="1" i="1" dirty="0" smtClean="0">
                <a:latin typeface="+mn-lt"/>
              </a:rPr>
              <a:t>; seguido del subtítulo 34 </a:t>
            </a:r>
            <a:r>
              <a:rPr lang="es-CL" sz="1600" b="1" i="1" dirty="0">
                <a:latin typeface="+mn-lt"/>
              </a:rPr>
              <a:t>“servicio de la deuda” por $</a:t>
            </a:r>
            <a:r>
              <a:rPr lang="es-CL" sz="1600" b="1" i="1" dirty="0" smtClean="0">
                <a:latin typeface="+mn-lt"/>
              </a:rPr>
              <a:t>16.238 </a:t>
            </a:r>
            <a:r>
              <a:rPr lang="es-CL" sz="1600" b="1" i="1" dirty="0">
                <a:latin typeface="+mn-lt"/>
              </a:rPr>
              <a:t>millones</a:t>
            </a:r>
            <a:r>
              <a:rPr lang="es-CL" sz="1600" dirty="0">
                <a:latin typeface="+mn-lt"/>
              </a:rPr>
              <a:t>, de los Programas: </a:t>
            </a:r>
            <a:r>
              <a:rPr lang="es-CL" sz="1600" b="1" dirty="0">
                <a:latin typeface="+mn-lt"/>
              </a:rPr>
              <a:t>DIPRES</a:t>
            </a:r>
            <a:r>
              <a:rPr lang="es-CL" sz="1600" dirty="0">
                <a:latin typeface="+mn-lt"/>
              </a:rPr>
              <a:t> ($</a:t>
            </a:r>
            <a:r>
              <a:rPr lang="es-CL" sz="1600" dirty="0" smtClean="0">
                <a:latin typeface="+mn-lt"/>
              </a:rPr>
              <a:t>3.217 </a:t>
            </a:r>
            <a:r>
              <a:rPr lang="es-CL" sz="1600" dirty="0">
                <a:latin typeface="+mn-lt"/>
              </a:rPr>
              <a:t>millones); </a:t>
            </a:r>
            <a:r>
              <a:rPr lang="es-CL" sz="1600" b="1" dirty="0"/>
              <a:t>SII</a:t>
            </a:r>
            <a:r>
              <a:rPr lang="es-CL" sz="1600" dirty="0"/>
              <a:t> ($7.230 millones);</a:t>
            </a:r>
            <a:r>
              <a:rPr lang="es-CL" sz="1600" dirty="0">
                <a:latin typeface="+mn-lt"/>
              </a:rPr>
              <a:t> </a:t>
            </a:r>
            <a:r>
              <a:rPr lang="es-CL" sz="1600" b="1" dirty="0"/>
              <a:t>Aduanas</a:t>
            </a:r>
            <a:r>
              <a:rPr lang="es-CL" sz="1600" dirty="0"/>
              <a:t> ($3.833 millones); </a:t>
            </a:r>
            <a:r>
              <a:rPr lang="es-CL" sz="1600" b="1" dirty="0"/>
              <a:t>Dirección de Compras </a:t>
            </a:r>
            <a:r>
              <a:rPr lang="es-CL" sz="1600" dirty="0"/>
              <a:t>($1.072 millones); </a:t>
            </a:r>
            <a:r>
              <a:rPr lang="es-CL" sz="1600" b="1" dirty="0"/>
              <a:t>SBIF</a:t>
            </a:r>
            <a:r>
              <a:rPr lang="es-CL" sz="1600" dirty="0"/>
              <a:t> ($ 258 millones); </a:t>
            </a:r>
            <a:r>
              <a:rPr lang="es-CL" sz="1600" b="1" dirty="0"/>
              <a:t>Unidad de Análisis Financiero </a:t>
            </a:r>
            <a:r>
              <a:rPr lang="es-CL" sz="1600" dirty="0"/>
              <a:t>($47 millones); y, el </a:t>
            </a:r>
            <a:r>
              <a:rPr lang="es-CL" sz="1600" b="1" dirty="0"/>
              <a:t>CDE</a:t>
            </a:r>
            <a:r>
              <a:rPr lang="es-CL" sz="1600" dirty="0"/>
              <a:t> </a:t>
            </a:r>
            <a:r>
              <a:rPr lang="es-CL" sz="1600" dirty="0" smtClean="0"/>
              <a:t>($478 </a:t>
            </a:r>
            <a:r>
              <a:rPr lang="es-CL" sz="1600" dirty="0"/>
              <a:t>millones), destinados a</a:t>
            </a:r>
            <a:r>
              <a:rPr lang="es-CL" sz="1600" dirty="0">
                <a:latin typeface="+mn-lt"/>
              </a:rPr>
              <a:t>l pago de las obligaciones devengadas al 31 de diciembre de 2015 </a:t>
            </a:r>
            <a:r>
              <a:rPr lang="es-CL" sz="1600" dirty="0"/>
              <a:t>(deuda flotante); y, </a:t>
            </a:r>
            <a:r>
              <a:rPr lang="es-CL" sz="1600" b="1" i="1" dirty="0" smtClean="0"/>
              <a:t>$2.543 millones </a:t>
            </a:r>
            <a:r>
              <a:rPr lang="es-CL" sz="1600" b="1" i="1" dirty="0"/>
              <a:t>al subtítulo </a:t>
            </a:r>
            <a:r>
              <a:rPr lang="es-CL" sz="1600" b="1" i="1" dirty="0" smtClean="0"/>
              <a:t>25 “</a:t>
            </a:r>
            <a:r>
              <a:rPr lang="es-CL" sz="1600" b="1" i="1" dirty="0" err="1" smtClean="0"/>
              <a:t>Integros</a:t>
            </a:r>
            <a:r>
              <a:rPr lang="es-CL" sz="1600" b="1" i="1" dirty="0" smtClean="0"/>
              <a:t> al Fisco”.</a:t>
            </a:r>
            <a:endParaRPr lang="es-CL" sz="1600" b="1" i="1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.Asimismo</a:t>
            </a:r>
            <a:r>
              <a:rPr lang="es-CL" sz="1600" dirty="0" smtClean="0">
                <a:latin typeface="+mn-lt"/>
              </a:rPr>
              <a:t>, se </a:t>
            </a:r>
            <a:r>
              <a:rPr lang="es-CL" sz="1600" dirty="0" smtClean="0">
                <a:latin typeface="+mn-lt"/>
              </a:rPr>
              <a:t>considera </a:t>
            </a:r>
            <a:r>
              <a:rPr lang="es-CL" sz="1600" b="1" dirty="0" smtClean="0">
                <a:latin typeface="+mn-lt"/>
              </a:rPr>
              <a:t>rebajas </a:t>
            </a:r>
            <a:r>
              <a:rPr lang="es-CL" sz="1600" b="1" dirty="0">
                <a:latin typeface="+mn-lt"/>
              </a:rPr>
              <a:t>que asciendes a $5.576 millones</a:t>
            </a:r>
            <a:r>
              <a:rPr lang="es-CL" sz="1600" dirty="0">
                <a:latin typeface="+mn-lt"/>
              </a:rPr>
              <a:t>.  Dichas reducciones se concentran en iniciativas de inversión, por $2.902 millones; y en transferencias  corrientes, por $2.585 millones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30: CONSEJO DE DEFENSA DEL ESTADO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9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96418"/>
            <a:ext cx="8210799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Hacienda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 smtClean="0"/>
              <a:t>En cuanto a los programas, el 75,2% del presupuesto inicial, se concentra en el Servicio de </a:t>
            </a:r>
            <a:r>
              <a:rPr lang="es-CL" sz="1600" dirty="0"/>
              <a:t>Impuestos Internos </a:t>
            </a:r>
            <a:r>
              <a:rPr lang="es-CL" sz="1600" dirty="0" smtClean="0"/>
              <a:t>(37,5%), Servicio Nacional </a:t>
            </a:r>
            <a:r>
              <a:rPr lang="es-CL" sz="1600" dirty="0"/>
              <a:t>de Aduanas </a:t>
            </a:r>
            <a:r>
              <a:rPr lang="es-CL" sz="1600" dirty="0" smtClean="0"/>
              <a:t>(15,2%), el Servicio de </a:t>
            </a:r>
            <a:r>
              <a:rPr lang="es-CL" sz="1600" dirty="0"/>
              <a:t>Tesorería </a:t>
            </a:r>
            <a:r>
              <a:rPr lang="es-CL" sz="1600" dirty="0" smtClean="0"/>
              <a:t>(11,2%) y la Superintendencia de Bancos e </a:t>
            </a:r>
            <a:r>
              <a:rPr lang="es-CL" sz="1600" dirty="0"/>
              <a:t>Instituciones Financiera </a:t>
            </a:r>
            <a:r>
              <a:rPr lang="es-CL" sz="1600" dirty="0" smtClean="0"/>
              <a:t>(11,4</a:t>
            </a:r>
            <a:r>
              <a:rPr lang="es-CL" sz="1600" dirty="0"/>
              <a:t>%), </a:t>
            </a:r>
            <a:r>
              <a:rPr lang="es-CL" sz="1600" dirty="0" smtClean="0"/>
              <a:t>los que al mes de </a:t>
            </a:r>
            <a:r>
              <a:rPr lang="es-CL" sz="1600" dirty="0" smtClean="0"/>
              <a:t>Diciembre </a:t>
            </a:r>
            <a:r>
              <a:rPr lang="es-CL" sz="1600" dirty="0" smtClean="0"/>
              <a:t>alcanzaron niveles de ejecución </a:t>
            </a:r>
            <a:r>
              <a:rPr lang="es-CL" sz="1600" dirty="0" smtClean="0"/>
              <a:t>entre el 99,4% y el 99,7%, </a:t>
            </a:r>
            <a:r>
              <a:rPr lang="es-CL" sz="1600" dirty="0" smtClean="0"/>
              <a:t>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 smtClean="0"/>
              <a:t>La Dirección Nacional del Servicio Civil y la Unidad Administradora de los Tribunales Tributarios y Aduaneros alcanzaron el </a:t>
            </a:r>
            <a:r>
              <a:rPr lang="es-CL" sz="1600" dirty="0" smtClean="0"/>
              <a:t>mayor avance con un </a:t>
            </a:r>
            <a:r>
              <a:rPr lang="es-CL" sz="1600" dirty="0" smtClean="0"/>
              <a:t>100%, </a:t>
            </a:r>
            <a:r>
              <a:rPr lang="es-CL" sz="1600" dirty="0" smtClean="0"/>
              <a:t>mientras que </a:t>
            </a:r>
            <a:r>
              <a:rPr lang="es-CL" sz="1600" dirty="0" smtClean="0"/>
              <a:t>la Superintendencia de Casinos de Juegos es la </a:t>
            </a:r>
            <a:r>
              <a:rPr lang="es-CL" sz="1600" dirty="0" smtClean="0"/>
              <a:t>que presenta la ejecución menor con un </a:t>
            </a:r>
            <a:r>
              <a:rPr lang="es-CL" sz="1600" dirty="0" smtClean="0"/>
              <a:t>87,1%, </a:t>
            </a:r>
            <a:r>
              <a:rPr lang="es-CL" sz="1600" dirty="0" smtClean="0"/>
              <a:t>explicado principalmente por la ejecución del subtítulo </a:t>
            </a:r>
            <a:r>
              <a:rPr lang="es-CL" sz="1600" dirty="0" smtClean="0"/>
              <a:t>22 “bienes y servicios de consumo” y 21 “gastos en personal”, </a:t>
            </a:r>
            <a:r>
              <a:rPr lang="es-CL" sz="1600" dirty="0" smtClean="0"/>
              <a:t>que </a:t>
            </a:r>
            <a:r>
              <a:rPr lang="es-CL" sz="1600" dirty="0" smtClean="0"/>
              <a:t>alcanzaron un desembolso del 84,4% y 91,2%, representando a su vez el 94% </a:t>
            </a:r>
            <a:r>
              <a:rPr lang="es-CL" sz="1600" dirty="0" smtClean="0"/>
              <a:t>del presupuesto </a:t>
            </a:r>
            <a:r>
              <a:rPr lang="es-CL" sz="1600" dirty="0" smtClean="0"/>
              <a:t> total del </a:t>
            </a:r>
            <a:r>
              <a:rPr lang="es-CL" sz="1600" dirty="0" smtClean="0"/>
              <a:t>Programa.</a:t>
            </a:r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Hacienda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40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212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916832"/>
            <a:ext cx="8105775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08,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52961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72" y="1628800"/>
            <a:ext cx="84201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57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82" y="1556792"/>
            <a:ext cx="799675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06: UNIDAD ADMINISTRADORA DE LOS TRIBUNALES TRIBUTARIOS Y ADUANEROS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8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16832"/>
            <a:ext cx="8334128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42880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07: SISTEMA INTEGRADO DE COMERCIO EXTERIOR (SICEX)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30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83271"/>
            <a:ext cx="8210799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381328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</a:t>
            </a:r>
            <a:r>
              <a:rPr lang="es-CL" sz="1100" dirty="0" smtClean="0"/>
              <a:t>Informes </a:t>
            </a:r>
            <a:r>
              <a:rPr lang="es-CL" sz="110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08: PROGRAMA DE MODERNIZACIÓN SECTOR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2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45" y="1948011"/>
            <a:ext cx="8238911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2245</TotalTime>
  <Words>961</Words>
  <Application>Microsoft Office PowerPoint</Application>
  <PresentationFormat>Presentación en pantalla (4:3)</PresentationFormat>
  <Paragraphs>84</Paragraphs>
  <Slides>20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1_Tema de Office</vt:lpstr>
      <vt:lpstr>Tema de Office</vt:lpstr>
      <vt:lpstr>Imagen de mapa de bits</vt:lpstr>
      <vt:lpstr>EJECUCIÓN PRESUPUESTARIA DE GASTOS ACUMULADA al mes de Diciembre de 2016 Partida 08: MINISTERIO DE HACIENDA</vt:lpstr>
      <vt:lpstr>Ejecución Presupuestaria de Gastos Acumulada al mes de Diciembre de 2016  Ministerio de Hacienda</vt:lpstr>
      <vt:lpstr>Ejecución Presupuestaria de Gastos Acumulada al mes de Diciembre de 2016  Ministerio de Hacienda</vt:lpstr>
      <vt:lpstr>Ejecución Presupuestaria de Gastos Acumulada al mes de Diciembre de 2016  Ministerio de Hacienda</vt:lpstr>
      <vt:lpstr>Ejecución Presupuestaria de Gastos Acumulada al mes de Diciembre de 2016  Partida 08,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PRESUPUESTO1</cp:lastModifiedBy>
  <cp:revision>127</cp:revision>
  <cp:lastPrinted>2016-07-04T14:42:46Z</cp:lastPrinted>
  <dcterms:created xsi:type="dcterms:W3CDTF">2016-06-23T13:38:47Z</dcterms:created>
  <dcterms:modified xsi:type="dcterms:W3CDTF">2017-03-07T18:19:01Z</dcterms:modified>
</cp:coreProperties>
</file>