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17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DICIEMBRE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</a:t>
            </a:r>
            <a:r>
              <a:rPr lang="es-CL" sz="2400" b="1" dirty="0">
                <a:latin typeface="+mn-lt"/>
              </a:rPr>
              <a:t>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326998"/>
            <a:ext cx="8118104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56645"/>
            <a:ext cx="8229600" cy="300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28800"/>
            <a:ext cx="8029575" cy="425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957388"/>
            <a:ext cx="8029575" cy="348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916832"/>
            <a:ext cx="6429375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800"/>
            <a:ext cx="82677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CORFO - CONTINUACIÓN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800"/>
            <a:ext cx="82677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30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556792"/>
            <a:ext cx="8020050" cy="4905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 PROGRAMA CENSOS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2028824"/>
            <a:ext cx="8020050" cy="3344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08. PROGRAMA 01:FISCALÍA NACIONAL ECONÓMICA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843088"/>
            <a:ext cx="7048500" cy="3962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28800"/>
            <a:ext cx="7010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01:SERVICIO DE COOPERACIÓN TÉCNICA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628800"/>
            <a:ext cx="8067675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838583" y="1284514"/>
            <a:ext cx="756084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El presupuesto inicial del Ministerio de Economía alcanza los M$1.266.475.356. Distribuido en un 33,7% para Transferencias Corrientes; 33,6% Adquisición activos financieros; 15,8% Préstamos; 10% Gastos en Personal; y el resto. Estos cuatro Subtítulos de gastos concentran el  93,2% del presupuesto total.</a:t>
            </a:r>
          </a:p>
          <a:p>
            <a:pPr algn="just"/>
            <a:endParaRPr lang="es-CL" sz="1400" dirty="0"/>
          </a:p>
          <a:p>
            <a:pPr algn="just"/>
            <a:r>
              <a:rPr lang="es-CL" sz="1400" dirty="0" smtClean="0"/>
              <a:t>A DICIEMBRE 2016</a:t>
            </a:r>
            <a:r>
              <a:rPr lang="es-CL" sz="1400" dirty="0"/>
              <a:t>, el presupuesto vigente del Ministerio de Economía </a:t>
            </a:r>
            <a:r>
              <a:rPr lang="es-CL" sz="1400" dirty="0" smtClean="0"/>
              <a:t>se redujo en  </a:t>
            </a:r>
            <a:r>
              <a:rPr lang="es-CL" sz="1400" dirty="0" smtClean="0"/>
              <a:t>M$111.299.641, </a:t>
            </a:r>
            <a:r>
              <a:rPr lang="es-CL" sz="1400" dirty="0" smtClean="0"/>
              <a:t>mediante los respectivos </a:t>
            </a:r>
            <a:r>
              <a:rPr lang="es-CL" sz="1400" dirty="0"/>
              <a:t>Decretos Modificatorios del Ministerio de Hacienda .</a:t>
            </a:r>
            <a:r>
              <a:rPr lang="es-CL" sz="1400" dirty="0" smtClean="0"/>
              <a:t>  </a:t>
            </a:r>
            <a:endParaRPr lang="es-CL" sz="1400" dirty="0"/>
          </a:p>
          <a:p>
            <a:endParaRPr lang="es-CL" sz="1400" dirty="0"/>
          </a:p>
          <a:p>
            <a:pPr algn="just"/>
            <a:r>
              <a:rPr lang="es-CL" sz="1400" dirty="0"/>
              <a:t>En cuanto a los porcentajes de ejecución, se observa un </a:t>
            </a:r>
            <a:r>
              <a:rPr lang="es-CL" sz="1400" dirty="0" smtClean="0"/>
              <a:t>95,3% </a:t>
            </a:r>
            <a:r>
              <a:rPr lang="es-CL" sz="1400" dirty="0"/>
              <a:t>en el nivel de ejecución respecto al presupuesto vigente y un </a:t>
            </a:r>
            <a:r>
              <a:rPr lang="es-CL" sz="1400" dirty="0" smtClean="0"/>
              <a:t>86</a:t>
            </a:r>
            <a:r>
              <a:rPr lang="es-CL" sz="1400" dirty="0" smtClean="0"/>
              <a:t>,9</a:t>
            </a:r>
            <a:r>
              <a:rPr lang="es-CL" sz="1400" dirty="0" smtClean="0"/>
              <a:t>% </a:t>
            </a:r>
            <a:r>
              <a:rPr lang="es-CL" sz="1400" dirty="0"/>
              <a:t>al compararlo con el inicial.</a:t>
            </a:r>
          </a:p>
          <a:p>
            <a:pPr algn="just"/>
            <a:endParaRPr lang="es-CL" sz="1400" dirty="0">
              <a:solidFill>
                <a:srgbClr val="FF0000"/>
              </a:solidFill>
            </a:endParaRPr>
          </a:p>
          <a:p>
            <a:pPr algn="just"/>
            <a:r>
              <a:rPr lang="es-CL" sz="1400" dirty="0" smtClean="0"/>
              <a:t>Respecto a la ejecución de programas las mayores tasas de ejecución del presupuesto vigente correspondieron a: </a:t>
            </a:r>
            <a:r>
              <a:rPr lang="es-CL" sz="1400" dirty="0" smtClean="0"/>
              <a:t>FIC  100%; Iniciativa Científica del </a:t>
            </a:r>
            <a:r>
              <a:rPr lang="es-CL" sz="1400" dirty="0" err="1" smtClean="0"/>
              <a:t>Millenium</a:t>
            </a:r>
            <a:r>
              <a:rPr lang="es-CL" sz="1400" dirty="0" smtClean="0"/>
              <a:t> 99,9% de avance en su gasto y SERNAC 99,8% de gasto. </a:t>
            </a:r>
            <a:r>
              <a:rPr lang="es-CL" sz="1400" dirty="0" smtClean="0"/>
              <a:t>En sentido contrario, las menores tasas correspondieron a: CORFO </a:t>
            </a:r>
            <a:r>
              <a:rPr lang="es-CL" sz="1400" dirty="0" smtClean="0"/>
              <a:t>93,7%; </a:t>
            </a:r>
            <a:r>
              <a:rPr lang="es-CL" sz="1400" dirty="0" smtClean="0"/>
              <a:t>Subsecretaría de Pesca con </a:t>
            </a:r>
            <a:r>
              <a:rPr lang="es-CL" sz="1400" dirty="0" smtClean="0"/>
              <a:t>94,7%; </a:t>
            </a:r>
            <a:r>
              <a:rPr lang="es-CL" sz="1400" dirty="0" smtClean="0"/>
              <a:t>y </a:t>
            </a:r>
            <a:r>
              <a:rPr lang="es-CL" sz="1400" dirty="0" smtClean="0"/>
              <a:t>FNE 95,5</a:t>
            </a:r>
            <a:r>
              <a:rPr lang="es-CL" sz="1400" dirty="0" smtClean="0"/>
              <a:t>% de ejecución de gasto  respecto a los presupuestos vigentes.</a:t>
            </a:r>
          </a:p>
          <a:p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Programa CORFO concentra el 65% del presupuesto de esta Partida presupuestaria y alcanzó una ejecución de </a:t>
            </a:r>
            <a:r>
              <a:rPr lang="es-CL" sz="1400" dirty="0" smtClean="0"/>
              <a:t> </a:t>
            </a:r>
            <a:r>
              <a:rPr lang="es-CL" sz="1400" dirty="0" smtClean="0"/>
              <a:t>84,4% </a:t>
            </a:r>
            <a:r>
              <a:rPr lang="es-CL" sz="1400" dirty="0" smtClean="0"/>
              <a:t>del presupuesto aprobado por el Congreso </a:t>
            </a:r>
            <a:r>
              <a:rPr lang="es-CL" sz="1400" smtClean="0"/>
              <a:t>y </a:t>
            </a:r>
            <a:r>
              <a:rPr lang="es-CL" sz="1400" smtClean="0"/>
              <a:t>93,7% </a:t>
            </a:r>
            <a:r>
              <a:rPr lang="es-CL" sz="1400" dirty="0" smtClean="0"/>
              <a:t>del presupuesto vigente, explicado en parte  por la  reducción del presupuesto del Subtítulo 30 Adquisición de activos financieros.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 COMITÉ INNOVA CHILE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2181224"/>
            <a:ext cx="7077075" cy="326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772816"/>
            <a:ext cx="70485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INAPI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185988"/>
            <a:ext cx="6886575" cy="347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7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628800"/>
            <a:ext cx="7858125" cy="471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1700808"/>
            <a:ext cx="737235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623731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1620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33538"/>
            <a:ext cx="7467600" cy="431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DICIEMBRE DE 2016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07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18256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2016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562292"/>
            <a:ext cx="8305800" cy="499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7" y="515452"/>
            <a:ext cx="8748464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398933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772816"/>
            <a:ext cx="799288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07:PROGRAMA FONDO DE INNOVACIÓN PARA LA COMPETITIVIDAD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772816"/>
            <a:ext cx="7780536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844824"/>
            <a:ext cx="749617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     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916832"/>
            <a:ext cx="7496175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DICIEMBRE DE 2016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2016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595438"/>
            <a:ext cx="6934200" cy="4353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921</Words>
  <Application>Microsoft Office PowerPoint</Application>
  <PresentationFormat>Presentación en pantalla (4:3)</PresentationFormat>
  <Paragraphs>104</Paragraphs>
  <Slides>24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1_Tema de Office</vt:lpstr>
      <vt:lpstr>Tema de Office</vt:lpstr>
      <vt:lpstr>Imagen de mapa de bits</vt:lpstr>
      <vt:lpstr>EJECUCIÓN PRESUPUESTARIA DE GASTOS ACUMULADA A DICIEMBRE 2016 PARTIDA 07: MINISTERIO DE ECONOMÍA, FOMENTO Y TURISMO</vt:lpstr>
      <vt:lpstr>EJECUCIÓN PRESUPUESTARIA DE GASTOS ACUMULADA A DICIEMBRE DE 2016  MINISTERIO DE ECONOMÍA, FOMENTO Y TURISMO</vt:lpstr>
      <vt:lpstr>EJECUCIÓN PRESUPUESTARIA DE GASTOS ACUMULADA A DICIEMBRE 2016  PARTIDA 07 MINISTERIO DE ECONOMÍA, FOMENTO Y TURISMO</vt:lpstr>
      <vt:lpstr>EJECUCIÓN PRESUPUESTARIA DE GASTOS ACUMULADA A DICIEMBRE DE 2016  PARTIDA 07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130</cp:revision>
  <cp:lastPrinted>2016-07-04T14:42:46Z</cp:lastPrinted>
  <dcterms:created xsi:type="dcterms:W3CDTF">2016-06-23T13:38:47Z</dcterms:created>
  <dcterms:modified xsi:type="dcterms:W3CDTF">2017-03-14T15:41:36Z</dcterms:modified>
</cp:coreProperties>
</file>