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  <p:sldMasterId id="2147483684" r:id="rId4"/>
    <p:sldMasterId id="2147483696" r:id="rId5"/>
    <p:sldMasterId id="2147483708" r:id="rId6"/>
    <p:sldMasterId id="2147483720" r:id="rId7"/>
  </p:sldMasterIdLst>
  <p:notesMasterIdLst>
    <p:notesMasterId r:id="rId19"/>
  </p:notesMasterIdLst>
  <p:handoutMasterIdLst>
    <p:handoutMasterId r:id="rId20"/>
  </p:handoutMasterIdLst>
  <p:sldIdLst>
    <p:sldId id="256" r:id="rId8"/>
    <p:sldId id="298" r:id="rId9"/>
    <p:sldId id="306" r:id="rId10"/>
    <p:sldId id="264" r:id="rId11"/>
    <p:sldId id="263" r:id="rId12"/>
    <p:sldId id="265" r:id="rId13"/>
    <p:sldId id="300" r:id="rId14"/>
    <p:sldId id="301" r:id="rId15"/>
    <p:sldId id="302" r:id="rId16"/>
    <p:sldId id="303" r:id="rId17"/>
    <p:sldId id="304" r:id="rId1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20" y="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05-04-2017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05-04-2017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05-04-2017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05-04-2017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05-04-2017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05-04-2017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05-04-2017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05-04-2017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05-04-2017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05-04-2017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05-04-2017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05-04-2017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05-04-2017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05-04-2017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05-04-2017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05-04-2017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05-04-2017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05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960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807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7668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4002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4506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397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05-04-2017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2485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5735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9432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4512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429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382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390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86697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44712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78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05-04-2017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19002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39685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72001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3709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43330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544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65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331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89755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881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05-04-2017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3375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17943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89608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9961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10921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32003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163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675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42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028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05-04-2017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14803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36416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10981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3625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83635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51174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63307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30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289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355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05-04-2017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42030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91251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57874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42677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75289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24136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64408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224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05-04-2017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05-04-2017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oleObject" Target="../embeddings/oleObject3.bin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vmlDrawing" Target="../drawings/vmlDrawing4.v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oleObject" Target="../embeddings/oleObject4.bin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vmlDrawing" Target="../drawings/vmlDrawing5.v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oleObject" Target="../embeddings/oleObject5.bin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vmlDrawing" Target="../drawings/vmlDrawing6.v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oleObject" Target="../embeddings/oleObject6.bin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vmlDrawing" Target="../drawings/vmlDrawing7.v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oleObject" Target="../embeddings/oleObject7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05-04-2017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05-04-2017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4122755467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8441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91264815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89044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243561244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7773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4216952873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879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05-04-2017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506092687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87453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8.emf"/><Relationship Id="rId4" Type="http://schemas.openxmlformats.org/officeDocument/2006/relationships/oleObject" Target="../embeddings/Hoja_de_c_lculo_de_Microsoft_Excel_97-20037.xls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9.emf"/><Relationship Id="rId4" Type="http://schemas.openxmlformats.org/officeDocument/2006/relationships/oleObject" Target="../embeddings/Hoja_de_c_lculo_de_Microsoft_Excel_97-20038.xls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.emf"/><Relationship Id="rId4" Type="http://schemas.openxmlformats.org/officeDocument/2006/relationships/oleObject" Target="../embeddings/Hoja_de_c_lculo_de_Microsoft_Excel_97-20031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.emf"/><Relationship Id="rId5" Type="http://schemas.openxmlformats.org/officeDocument/2006/relationships/oleObject" Target="../embeddings/Hoja_de_c_lculo_de_Microsoft_Excel_97-20032.xls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4.emf"/><Relationship Id="rId4" Type="http://schemas.openxmlformats.org/officeDocument/2006/relationships/oleObject" Target="../embeddings/Hoja_de_c_lculo_de_Microsoft_Excel_97-20033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4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6.emf"/><Relationship Id="rId4" Type="http://schemas.openxmlformats.org/officeDocument/2006/relationships/oleObject" Target="../embeddings/Hoja_de_c_lculo_de_Microsoft_Excel_97-20035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7.emf"/><Relationship Id="rId4" Type="http://schemas.openxmlformats.org/officeDocument/2006/relationships/oleObject" Target="../embeddings/Hoja_de_c_lculo_de_Microsoft_Excel_97-20036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DICIEMBRE DE 2016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06: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RELACIONES EXTERIORES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de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8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7" y="5152107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Diciembre de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2016 </a:t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06, Capítulo 04,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01: Instituto Antártico Chileno</a:t>
            </a:r>
            <a:endParaRPr lang="es-CL" sz="18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534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3475861"/>
              </p:ext>
            </p:extLst>
          </p:nvPr>
        </p:nvGraphicFramePr>
        <p:xfrm>
          <a:off x="614363" y="1700808"/>
          <a:ext cx="7915275" cy="338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7" name="Hoja de cálculo" r:id="rId4" imgW="7915343" imgH="3381285" progId="Excel.Sheet.8">
                  <p:embed/>
                </p:oleObj>
              </mc:Choice>
              <mc:Fallback>
                <p:oleObj name="Hoja de cálculo" r:id="rId4" imgW="7915343" imgH="33812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4363" y="1700808"/>
                        <a:ext cx="7915275" cy="3381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477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9689" y="4143995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Diciembre de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2016 </a:t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06, Capítulo 05,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01: Agencia de Cooperación Internacional de Chile</a:t>
            </a:r>
            <a:endParaRPr lang="es-CL" sz="18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888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9652992"/>
              </p:ext>
            </p:extLst>
          </p:nvPr>
        </p:nvGraphicFramePr>
        <p:xfrm>
          <a:off x="804863" y="1762497"/>
          <a:ext cx="7534275" cy="231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1" name="Hoja de cálculo" r:id="rId4" imgW="7534343" imgH="2314575" progId="Excel.Sheet.8">
                  <p:embed/>
                </p:oleObj>
              </mc:Choice>
              <mc:Fallback>
                <p:oleObj name="Hoja de cálculo" r:id="rId4" imgW="7534343" imgH="23145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04863" y="1762497"/>
                        <a:ext cx="7534275" cy="2314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592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Diciembre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Relaciones Exteriores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b="1" dirty="0"/>
              <a:t>La ejecución acumulada </a:t>
            </a:r>
            <a:r>
              <a:rPr lang="es-CL" sz="1600" b="1" dirty="0" smtClean="0"/>
              <a:t>en pesos, al </a:t>
            </a:r>
            <a:r>
              <a:rPr lang="es-CL" sz="1600" b="1" dirty="0"/>
              <a:t>Cuarto Trimestre de 2016</a:t>
            </a:r>
            <a:r>
              <a:rPr lang="es-CL" sz="1600" dirty="0"/>
              <a:t> de la Partida </a:t>
            </a:r>
            <a:r>
              <a:rPr lang="es-CL" sz="1600" dirty="0" smtClean="0"/>
              <a:t>06 </a:t>
            </a:r>
            <a:r>
              <a:rPr lang="es-CL" sz="1600" dirty="0"/>
              <a:t>Ministerio de </a:t>
            </a:r>
            <a:r>
              <a:rPr lang="es-CL" sz="1600" dirty="0" smtClean="0"/>
              <a:t>Relaciones Exteriores, </a:t>
            </a:r>
            <a:r>
              <a:rPr lang="es-CL" sz="1600" dirty="0"/>
              <a:t>finalizó en </a:t>
            </a:r>
            <a:r>
              <a:rPr lang="es-CL" sz="1600" dirty="0" smtClean="0"/>
              <a:t>$86.385 </a:t>
            </a:r>
            <a:r>
              <a:rPr lang="es-CL" sz="1600" dirty="0"/>
              <a:t>millones, equivalentes a un </a:t>
            </a:r>
            <a:r>
              <a:rPr lang="es-CL" sz="1600" dirty="0" smtClean="0"/>
              <a:t>96,2% </a:t>
            </a:r>
            <a:r>
              <a:rPr lang="es-CL" sz="1600" dirty="0"/>
              <a:t>del Presupuesto Vigente, y un </a:t>
            </a:r>
            <a:r>
              <a:rPr lang="es-CL" sz="1600" dirty="0" smtClean="0"/>
              <a:t>102,4% </a:t>
            </a:r>
            <a:r>
              <a:rPr lang="es-CL" sz="1600" dirty="0"/>
              <a:t>respecto a la Ley Inicial.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b="1" dirty="0"/>
              <a:t>La ejecución presupuestaria del mes de diciembre</a:t>
            </a:r>
            <a:r>
              <a:rPr lang="es-CL" sz="1600" dirty="0"/>
              <a:t> significó desembolsos por </a:t>
            </a:r>
            <a:r>
              <a:rPr lang="es-CL" sz="1600" dirty="0" smtClean="0"/>
              <a:t>$16.469 </a:t>
            </a:r>
            <a:r>
              <a:rPr lang="es-CL" sz="1600" dirty="0"/>
              <a:t>millones, que representan un </a:t>
            </a:r>
            <a:r>
              <a:rPr lang="es-CL" sz="1600" dirty="0" smtClean="0"/>
              <a:t>19% </a:t>
            </a:r>
            <a:r>
              <a:rPr lang="es-CL" sz="1600" dirty="0"/>
              <a:t>de la Ley de Presupuestos aprobada por el Congreso Nacional.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sz="1600" b="1" dirty="0">
                <a:solidFill>
                  <a:prstClr val="black"/>
                </a:solidFill>
              </a:rPr>
              <a:t>Sobre ejecución:</a:t>
            </a:r>
            <a:r>
              <a:rPr lang="es-MX" sz="1600" dirty="0">
                <a:solidFill>
                  <a:prstClr val="black"/>
                </a:solidFill>
              </a:rPr>
              <a:t> la ley de presupuestos 2016 para la Partida </a:t>
            </a:r>
            <a:r>
              <a:rPr lang="es-MX" sz="1600" dirty="0" smtClean="0">
                <a:solidFill>
                  <a:prstClr val="black"/>
                </a:solidFill>
              </a:rPr>
              <a:t>06 </a:t>
            </a:r>
            <a:r>
              <a:rPr lang="es-MX" sz="1600" dirty="0">
                <a:solidFill>
                  <a:prstClr val="black"/>
                </a:solidFill>
              </a:rPr>
              <a:t>se sobre-ejecutó en </a:t>
            </a:r>
            <a:r>
              <a:rPr lang="es-MX" sz="1600" dirty="0" smtClean="0">
                <a:solidFill>
                  <a:prstClr val="black"/>
                </a:solidFill>
              </a:rPr>
              <a:t>$1.997 </a:t>
            </a:r>
            <a:r>
              <a:rPr lang="es-MX" sz="1600" dirty="0">
                <a:solidFill>
                  <a:prstClr val="black"/>
                </a:solidFill>
              </a:rPr>
              <a:t>millones, un </a:t>
            </a:r>
            <a:r>
              <a:rPr lang="es-MX" sz="1600" dirty="0" smtClean="0">
                <a:solidFill>
                  <a:prstClr val="black"/>
                </a:solidFill>
              </a:rPr>
              <a:t>2,4% </a:t>
            </a:r>
            <a:r>
              <a:rPr lang="es-MX" sz="1600" dirty="0">
                <a:solidFill>
                  <a:prstClr val="black"/>
                </a:solidFill>
              </a:rPr>
              <a:t>por sobre lo aprobado inicialmente. Sin embargo, cabe destacar que la ejecución así calculada incluye la deuda flotante, </a:t>
            </a:r>
            <a:r>
              <a:rPr lang="es-CL" sz="1600" dirty="0">
                <a:solidFill>
                  <a:prstClr val="black"/>
                </a:solidFill>
              </a:rPr>
              <a:t>que corresponde al reconocimiento y pago de las obligaciones devengadas al 31 de diciembre de 2015.  Excluyendo dichas obligaciones, la sobre-ejecución alcanzaría los </a:t>
            </a:r>
            <a:r>
              <a:rPr lang="es-CL" sz="1600" dirty="0" smtClean="0">
                <a:solidFill>
                  <a:prstClr val="black"/>
                </a:solidFill>
              </a:rPr>
              <a:t>$1.045 </a:t>
            </a:r>
            <a:r>
              <a:rPr lang="es-CL" sz="1600" dirty="0">
                <a:solidFill>
                  <a:prstClr val="black"/>
                </a:solidFill>
              </a:rPr>
              <a:t>millones, equivalentes a </a:t>
            </a:r>
            <a:r>
              <a:rPr lang="es-CL" sz="1600">
                <a:solidFill>
                  <a:prstClr val="black"/>
                </a:solidFill>
              </a:rPr>
              <a:t>un </a:t>
            </a:r>
            <a:r>
              <a:rPr lang="es-CL" sz="1600" smtClean="0">
                <a:solidFill>
                  <a:prstClr val="black"/>
                </a:solidFill>
              </a:rPr>
              <a:t>1,2</a:t>
            </a:r>
            <a:r>
              <a:rPr lang="es-CL" sz="1600" dirty="0">
                <a:solidFill>
                  <a:prstClr val="black"/>
                </a:solidFill>
              </a:rPr>
              <a:t>%.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En </a:t>
            </a:r>
            <a:r>
              <a:rPr lang="es-CL" sz="1600" dirty="0" smtClean="0">
                <a:latin typeface="+mn-lt"/>
              </a:rPr>
              <a:t>las transferencias corrientes </a:t>
            </a:r>
            <a:r>
              <a:rPr lang="es-CL" sz="1600" b="1" dirty="0" smtClean="0">
                <a:latin typeface="+mn-lt"/>
              </a:rPr>
              <a:t>de la Subsecretaría</a:t>
            </a:r>
            <a:r>
              <a:rPr lang="es-CL" sz="1600" dirty="0" smtClean="0">
                <a:latin typeface="+mn-lt"/>
              </a:rPr>
              <a:t>, se observó un 90,1% de ejecución presupuestaria, en donde el “Registro de Chilenos en el Exterior”, alcanzó un 80% </a:t>
            </a:r>
            <a:r>
              <a:rPr lang="es-CL" sz="1600" dirty="0">
                <a:latin typeface="+mn-lt"/>
              </a:rPr>
              <a:t>de </a:t>
            </a:r>
            <a:r>
              <a:rPr lang="es-CL" sz="1600" dirty="0" smtClean="0">
                <a:latin typeface="+mn-lt"/>
              </a:rPr>
              <a:t>gasto, con una rebaja presupuestaria de $13 millones, </a:t>
            </a:r>
            <a:r>
              <a:rPr lang="es-CL" sz="1600" dirty="0">
                <a:latin typeface="+mn-lt"/>
              </a:rPr>
              <a:t>el </a:t>
            </a:r>
            <a:r>
              <a:rPr lang="es-CL" sz="1600" dirty="0" smtClean="0">
                <a:latin typeface="+mn-lt"/>
              </a:rPr>
              <a:t>“Mejoramiento </a:t>
            </a:r>
            <a:r>
              <a:rPr lang="es-CL" sz="1600" dirty="0">
                <a:latin typeface="+mn-lt"/>
              </a:rPr>
              <a:t>de la atención ciudadana en el Ministerio de </a:t>
            </a:r>
            <a:r>
              <a:rPr lang="es-CL" sz="1600" dirty="0" smtClean="0">
                <a:latin typeface="+mn-lt"/>
              </a:rPr>
              <a:t>RR.EE” con un desembolso total de $29 millones (93% de ejecución presupuestaria</a:t>
            </a:r>
            <a:r>
              <a:rPr lang="es-CL" sz="1600" dirty="0">
                <a:latin typeface="+mn-lt"/>
              </a:rPr>
              <a:t>),  el “Programa de Reuniones </a:t>
            </a:r>
            <a:r>
              <a:rPr lang="es-CL" sz="1600" dirty="0" smtClean="0">
                <a:latin typeface="+mn-lt"/>
              </a:rPr>
              <a:t>Internacionales” con recursos vigentes que ascienden </a:t>
            </a:r>
            <a:r>
              <a:rPr lang="es-CL" sz="1600" dirty="0">
                <a:latin typeface="+mn-lt"/>
              </a:rPr>
              <a:t>a $</a:t>
            </a:r>
            <a:r>
              <a:rPr lang="es-CL" sz="1600" dirty="0" smtClean="0">
                <a:latin typeface="+mn-lt"/>
              </a:rPr>
              <a:t>1.401 millones y </a:t>
            </a:r>
            <a:r>
              <a:rPr lang="es-CL" sz="1600" dirty="0">
                <a:latin typeface="+mn-lt"/>
              </a:rPr>
              <a:t>una ejecución de </a:t>
            </a:r>
            <a:r>
              <a:rPr lang="es-CL" sz="1600" dirty="0" smtClean="0">
                <a:latin typeface="+mn-lt"/>
              </a:rPr>
              <a:t>83%, </a:t>
            </a:r>
            <a:r>
              <a:rPr lang="es-CL" sz="1600" dirty="0">
                <a:latin typeface="+mn-lt"/>
              </a:rPr>
              <a:t>y el “Programa Académico en Relaciones </a:t>
            </a:r>
            <a:r>
              <a:rPr lang="es-CL" sz="1600" dirty="0" smtClean="0">
                <a:latin typeface="+mn-lt"/>
              </a:rPr>
              <a:t>Internacionales” con un gasto total de $212 millones (99% de ejecución presupuestaria) y </a:t>
            </a:r>
            <a:r>
              <a:rPr lang="es-CL" sz="1600" dirty="0"/>
              <a:t>con una rebaja presupuestaria de </a:t>
            </a:r>
            <a:r>
              <a:rPr lang="es-CL" sz="1600" dirty="0" smtClean="0"/>
              <a:t>$263 </a:t>
            </a:r>
            <a:r>
              <a:rPr lang="es-CL" sz="1600" dirty="0"/>
              <a:t>millones</a:t>
            </a:r>
            <a:r>
              <a:rPr lang="es-CL" sz="1600" dirty="0" smtClean="0">
                <a:latin typeface="+mn-lt"/>
              </a:rPr>
              <a:t>.</a:t>
            </a:r>
            <a:endParaRPr lang="es-C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Diciembre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Relaciones Exteriores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 smtClean="0">
                <a:latin typeface="+mn-lt"/>
              </a:rPr>
              <a:t>El </a:t>
            </a:r>
            <a:r>
              <a:rPr lang="es-CL" sz="1600" b="1" dirty="0" smtClean="0">
                <a:latin typeface="+mn-lt"/>
              </a:rPr>
              <a:t>Programa </a:t>
            </a:r>
            <a:r>
              <a:rPr lang="es-CL" sz="1600" b="1" dirty="0">
                <a:latin typeface="+mn-lt"/>
              </a:rPr>
              <a:t>de Defensa </a:t>
            </a:r>
            <a:r>
              <a:rPr lang="es-CL" sz="1600" b="1" dirty="0" smtClean="0">
                <a:latin typeface="+mn-lt"/>
              </a:rPr>
              <a:t>Comercial</a:t>
            </a:r>
            <a:r>
              <a:rPr lang="es-CL" sz="1600" dirty="0" smtClean="0">
                <a:latin typeface="+mn-lt"/>
              </a:rPr>
              <a:t>, que </a:t>
            </a:r>
            <a:r>
              <a:rPr lang="es-CL" sz="1600" dirty="0">
                <a:latin typeface="+mn-lt"/>
              </a:rPr>
              <a:t>tiene por objetivo la defensa de los intereses comerciales nacionales, buscando soluciones a los conflictos dentro de los mecanismos establecidos dentro de los acuerdos internacionales suscritos, finalizó con una ejecución presupuestaria de un </a:t>
            </a:r>
            <a:r>
              <a:rPr lang="es-CL" sz="1600" dirty="0" smtClean="0">
                <a:latin typeface="+mn-lt"/>
              </a:rPr>
              <a:t>80% </a:t>
            </a:r>
            <a:r>
              <a:rPr lang="es-CL" sz="1600" dirty="0">
                <a:latin typeface="+mn-lt"/>
              </a:rPr>
              <a:t>del presupuesto </a:t>
            </a:r>
            <a:r>
              <a:rPr lang="es-CL" sz="1600" dirty="0" smtClean="0">
                <a:latin typeface="+mn-lt"/>
              </a:rPr>
              <a:t>vigente.</a:t>
            </a: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 smtClean="0">
                <a:latin typeface="+mn-lt"/>
              </a:rPr>
              <a:t>El </a:t>
            </a:r>
            <a:r>
              <a:rPr lang="es-CL" sz="1600" b="1" dirty="0" smtClean="0">
                <a:latin typeface="+mn-lt"/>
              </a:rPr>
              <a:t>Programa </a:t>
            </a:r>
            <a:r>
              <a:rPr lang="es-CL" sz="1600" b="1" dirty="0">
                <a:latin typeface="+mn-lt"/>
              </a:rPr>
              <a:t>Certificación de </a:t>
            </a:r>
            <a:r>
              <a:rPr lang="es-CL" sz="1600" b="1" dirty="0" smtClean="0">
                <a:latin typeface="+mn-lt"/>
              </a:rPr>
              <a:t>Origen</a:t>
            </a:r>
            <a:r>
              <a:rPr lang="es-CL" sz="1600" dirty="0" smtClean="0">
                <a:latin typeface="+mn-lt"/>
              </a:rPr>
              <a:t>, encargado </a:t>
            </a:r>
            <a:r>
              <a:rPr lang="es-CL" sz="1600" dirty="0">
                <a:latin typeface="+mn-lt"/>
              </a:rPr>
              <a:t>de prestar el servicio de Certificación de Origen a exportadores con productos con destino a la Unión Europea, EFTA y China, alcanzó un </a:t>
            </a:r>
            <a:r>
              <a:rPr lang="es-CL" sz="1600" dirty="0" smtClean="0">
                <a:latin typeface="+mn-lt"/>
              </a:rPr>
              <a:t>99% </a:t>
            </a:r>
            <a:r>
              <a:rPr lang="es-CL" sz="1600" dirty="0">
                <a:latin typeface="+mn-lt"/>
              </a:rPr>
              <a:t>de gasto total</a:t>
            </a:r>
            <a:r>
              <a:rPr lang="es-CL" sz="1600" dirty="0" smtClean="0"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546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Diciembre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4149080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2016</a:t>
            </a: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6684982"/>
              </p:ext>
            </p:extLst>
          </p:nvPr>
        </p:nvGraphicFramePr>
        <p:xfrm>
          <a:off x="1014413" y="1916832"/>
          <a:ext cx="7115175" cy="216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1" name="Hoja de cálculo" r:id="rId4" imgW="7115243" imgH="2162265" progId="Excel.Sheet.8">
                  <p:embed/>
                </p:oleObj>
              </mc:Choice>
              <mc:Fallback>
                <p:oleObj name="Hoja de cálculo" r:id="rId4" imgW="7115243" imgH="21622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14413" y="1916832"/>
                        <a:ext cx="7115175" cy="2162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488467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Diciembre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06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18819" y="3783955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34388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2016</a:t>
            </a: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9111928"/>
              </p:ext>
            </p:extLst>
          </p:nvPr>
        </p:nvGraphicFramePr>
        <p:xfrm>
          <a:off x="471488" y="1772816"/>
          <a:ext cx="8201025" cy="189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7" name="Hoja de cálculo" r:id="rId5" imgW="8200957" imgH="1895385" progId="Excel.Sheet.8">
                  <p:embed/>
                </p:oleObj>
              </mc:Choice>
              <mc:Fallback>
                <p:oleObj name="Hoja de cálculo" r:id="rId5" imgW="8200957" imgH="18953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1488" y="1772816"/>
                        <a:ext cx="8201025" cy="1895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Diciembre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06, Capítulo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01, Programa 01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Secretaría y Administración general y Servicio Exterior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76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4437032"/>
              </p:ext>
            </p:extLst>
          </p:nvPr>
        </p:nvGraphicFramePr>
        <p:xfrm>
          <a:off x="406524" y="1628801"/>
          <a:ext cx="8341940" cy="481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2" name="Hoja de cálculo" r:id="rId4" imgW="8763000" imgH="5057775" progId="Excel.Sheet.8">
                  <p:embed/>
                </p:oleObj>
              </mc:Choice>
              <mc:Fallback>
                <p:oleObj name="Hoja de cálculo" r:id="rId4" imgW="8763000" imgH="50577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6524" y="1628801"/>
                        <a:ext cx="8341940" cy="4814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5229200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Diciembre de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2016 </a:t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06, Capítulo 02,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01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Dirección General de Relaciones Económicas Internacionales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5529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8065273"/>
              </p:ext>
            </p:extLst>
          </p:nvPr>
        </p:nvGraphicFramePr>
        <p:xfrm>
          <a:off x="862013" y="1928217"/>
          <a:ext cx="7419975" cy="322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6" name="Hoja de cálculo" r:id="rId4" imgW="7420043" imgH="3228975" progId="Excel.Sheet.8">
                  <p:embed/>
                </p:oleObj>
              </mc:Choice>
              <mc:Fallback>
                <p:oleObj name="Hoja de cálculo" r:id="rId4" imgW="7420043" imgH="32289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62013" y="1928217"/>
                        <a:ext cx="7419975" cy="3228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011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7" y="4869160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Diciembre de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2016 </a:t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06, Capítulo 02,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02: Promoción de las Exportaciones</a:t>
            </a:r>
            <a:endParaRPr lang="es-CL" sz="18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34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7561064"/>
              </p:ext>
            </p:extLst>
          </p:nvPr>
        </p:nvGraphicFramePr>
        <p:xfrm>
          <a:off x="866775" y="1772816"/>
          <a:ext cx="7410450" cy="307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0" name="Hoja de cálculo" r:id="rId4" imgW="7410585" imgH="3076665" progId="Excel.Sheet.8">
                  <p:embed/>
                </p:oleObj>
              </mc:Choice>
              <mc:Fallback>
                <p:oleObj name="Hoja de cálculo" r:id="rId4" imgW="7410585" imgH="30766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66775" y="1772816"/>
                        <a:ext cx="7410450" cy="3076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351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7" y="4432027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Diciembre de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2016 </a:t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06, Capítulo 03,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01: Dirección de Fronteras y Límites de Estado</a:t>
            </a:r>
            <a:endParaRPr lang="es-CL" sz="18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935" y="135985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1987836"/>
              </p:ext>
            </p:extLst>
          </p:nvPr>
        </p:nvGraphicFramePr>
        <p:xfrm>
          <a:off x="628650" y="1736204"/>
          <a:ext cx="7886700" cy="262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3" name="Hoja de cálculo" r:id="rId4" imgW="7886700" imgH="2628900" progId="Excel.Sheet.8">
                  <p:embed/>
                </p:oleObj>
              </mc:Choice>
              <mc:Fallback>
                <p:oleObj name="Hoja de cálculo" r:id="rId4" imgW="7886700" imgH="262890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28650" y="1736204"/>
                        <a:ext cx="7886700" cy="2628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506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1550</TotalTime>
  <Words>672</Words>
  <Application>Microsoft Office PowerPoint</Application>
  <PresentationFormat>Presentación en pantalla (4:3)</PresentationFormat>
  <Paragraphs>49</Paragraphs>
  <Slides>11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7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20" baseType="lpstr">
      <vt:lpstr>1_Tema de Office</vt:lpstr>
      <vt:lpstr>Tema de Office</vt:lpstr>
      <vt:lpstr>2_Tema de Office</vt:lpstr>
      <vt:lpstr>3_Tema de Office</vt:lpstr>
      <vt:lpstr>4_Tema de Office</vt:lpstr>
      <vt:lpstr>5_Tema de Office</vt:lpstr>
      <vt:lpstr>6_Tema de Office</vt:lpstr>
      <vt:lpstr>Imagen de mapa de bits</vt:lpstr>
      <vt:lpstr>Hoja de cálculo</vt:lpstr>
      <vt:lpstr>EJECUCIÓN PRESUPUESTARIA DE GASTOS ACUMULADA AL MES DE DICIEMBRE DE 2016 PARTIDA 06: MINISTERIO DE RELACIONES EXTERIORES</vt:lpstr>
      <vt:lpstr>Ejecución Presupuestaria de Gastos Acumulada al Mes de Diciembre de 2016  Ministerio de Relaciones Exteriores</vt:lpstr>
      <vt:lpstr>Ejecución Presupuestaria de Gastos Acumulada al Mes de Diciembre de 2016  Ministerio de Relaciones Exteriores</vt:lpstr>
      <vt:lpstr>Ejecución Presupuestaria de Gastos Acumulada al Mes de Diciembre de 2016  Partida 06 Ministerio de Relaciones Exteriores</vt:lpstr>
      <vt:lpstr>Ejecución Presupuestaria de Gastos Acumulada al Mes de Diciembre de 2016  Partida 06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EDIAZ</cp:lastModifiedBy>
  <cp:revision>98</cp:revision>
  <cp:lastPrinted>2016-07-04T14:42:46Z</cp:lastPrinted>
  <dcterms:created xsi:type="dcterms:W3CDTF">2016-06-23T13:38:47Z</dcterms:created>
  <dcterms:modified xsi:type="dcterms:W3CDTF">2017-04-05T14:25:22Z</dcterms:modified>
</cp:coreProperties>
</file>