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19"/>
  </p:notesMasterIdLst>
  <p:handoutMasterIdLst>
    <p:handoutMasterId r:id="rId20"/>
  </p:handoutMasterIdLst>
  <p:sldIdLst>
    <p:sldId id="256" r:id="rId8"/>
    <p:sldId id="298" r:id="rId9"/>
    <p:sldId id="306" r:id="rId10"/>
    <p:sldId id="264" r:id="rId11"/>
    <p:sldId id="263" r:id="rId12"/>
    <p:sldId id="265" r:id="rId13"/>
    <p:sldId id="300" r:id="rId14"/>
    <p:sldId id="301" r:id="rId15"/>
    <p:sldId id="302" r:id="rId16"/>
    <p:sldId id="303" r:id="rId17"/>
    <p:sldId id="304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05-04-2017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05-04-2017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05-04-2017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05-04-2017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05-04-2017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05-04-2017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05-04-2017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12275546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1264815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43561244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216952873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05-04-2017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0609268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7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8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3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DICIEMBRE 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RELACIONES EXTERIORES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de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152107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Diciembre 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Instituto Antártico Chileno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475861"/>
              </p:ext>
            </p:extLst>
          </p:nvPr>
        </p:nvGraphicFramePr>
        <p:xfrm>
          <a:off x="614363" y="1700808"/>
          <a:ext cx="7915275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Hoja de cálculo" r:id="rId4" imgW="7915343" imgH="3381285" progId="Excel.Sheet.8">
                  <p:embed/>
                </p:oleObj>
              </mc:Choice>
              <mc:Fallback>
                <p:oleObj name="Hoja de cálculo" r:id="rId4" imgW="7915343" imgH="33812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4363" y="1700808"/>
                        <a:ext cx="7915275" cy="338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9689" y="414399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Diciembre 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05,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Agencia de Cooperación Internacional de Chile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8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652992"/>
              </p:ext>
            </p:extLst>
          </p:nvPr>
        </p:nvGraphicFramePr>
        <p:xfrm>
          <a:off x="804863" y="1762497"/>
          <a:ext cx="7534275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Hoja de cálculo" r:id="rId4" imgW="7534343" imgH="2314575" progId="Excel.Sheet.8">
                  <p:embed/>
                </p:oleObj>
              </mc:Choice>
              <mc:Fallback>
                <p:oleObj name="Hoja de cálculo" r:id="rId4" imgW="75343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4863" y="1762497"/>
                        <a:ext cx="7534275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acumulada </a:t>
            </a:r>
            <a:r>
              <a:rPr lang="es-CL" sz="1600" b="1" dirty="0" smtClean="0"/>
              <a:t>en pesos, al </a:t>
            </a:r>
            <a:r>
              <a:rPr lang="es-CL" sz="1600" b="1" dirty="0"/>
              <a:t>Cuarto Trimestre de 2016</a:t>
            </a:r>
            <a:r>
              <a:rPr lang="es-CL" sz="1600" dirty="0"/>
              <a:t> de la Partida </a:t>
            </a:r>
            <a:r>
              <a:rPr lang="es-CL" sz="1600" dirty="0" smtClean="0"/>
              <a:t>06 </a:t>
            </a:r>
            <a:r>
              <a:rPr lang="es-CL" sz="1600" dirty="0"/>
              <a:t>Ministerio de </a:t>
            </a:r>
            <a:r>
              <a:rPr lang="es-CL" sz="1600" dirty="0" smtClean="0"/>
              <a:t>Relaciones Exteriores, </a:t>
            </a:r>
            <a:r>
              <a:rPr lang="es-CL" sz="1600" dirty="0"/>
              <a:t>finalizó en </a:t>
            </a:r>
            <a:r>
              <a:rPr lang="es-CL" sz="1600" dirty="0" smtClean="0"/>
              <a:t>$86.385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96,2% </a:t>
            </a:r>
            <a:r>
              <a:rPr lang="es-CL" sz="1600" dirty="0"/>
              <a:t>del Presupuesto Vigente, y un </a:t>
            </a:r>
            <a:r>
              <a:rPr lang="es-CL" sz="1600" dirty="0" smtClean="0"/>
              <a:t>102,4% </a:t>
            </a:r>
            <a:r>
              <a:rPr lang="es-CL" sz="1600" dirty="0"/>
              <a:t>respecto a la Ley Inicial.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presupuestaria del mes de diciembre</a:t>
            </a:r>
            <a:r>
              <a:rPr lang="es-CL" sz="1600" dirty="0"/>
              <a:t> significó desembolsos por </a:t>
            </a:r>
            <a:r>
              <a:rPr lang="es-CL" sz="1600" dirty="0" smtClean="0"/>
              <a:t>$16.469 </a:t>
            </a:r>
            <a:r>
              <a:rPr lang="es-CL" sz="1600" dirty="0"/>
              <a:t>millones, que representan un </a:t>
            </a:r>
            <a:r>
              <a:rPr lang="es-CL" sz="1600" dirty="0" smtClean="0"/>
              <a:t>19% </a:t>
            </a:r>
            <a:r>
              <a:rPr lang="es-CL" sz="1600" dirty="0"/>
              <a:t>de la Ley de Presupuestos aprobada por el Congreso Nacional.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b="1" dirty="0">
                <a:solidFill>
                  <a:prstClr val="black"/>
                </a:solidFill>
              </a:rPr>
              <a:t>Sobre ejecución:</a:t>
            </a:r>
            <a:r>
              <a:rPr lang="es-MX" sz="1600" dirty="0">
                <a:solidFill>
                  <a:prstClr val="black"/>
                </a:solidFill>
              </a:rPr>
              <a:t> la ley de presupuestos 2016 para la Partida </a:t>
            </a:r>
            <a:r>
              <a:rPr lang="es-MX" sz="1600" dirty="0" smtClean="0">
                <a:solidFill>
                  <a:prstClr val="black"/>
                </a:solidFill>
              </a:rPr>
              <a:t>06 </a:t>
            </a:r>
            <a:r>
              <a:rPr lang="es-MX" sz="1600" dirty="0">
                <a:solidFill>
                  <a:prstClr val="black"/>
                </a:solidFill>
              </a:rPr>
              <a:t>se sobre-ejecutó en </a:t>
            </a:r>
            <a:r>
              <a:rPr lang="es-MX" sz="1600" dirty="0" smtClean="0">
                <a:solidFill>
                  <a:prstClr val="black"/>
                </a:solidFill>
              </a:rPr>
              <a:t>$1.997 </a:t>
            </a:r>
            <a:r>
              <a:rPr lang="es-MX" sz="1600" dirty="0">
                <a:solidFill>
                  <a:prstClr val="black"/>
                </a:solidFill>
              </a:rPr>
              <a:t>millones, un </a:t>
            </a:r>
            <a:r>
              <a:rPr lang="es-MX" sz="1600" dirty="0" smtClean="0">
                <a:solidFill>
                  <a:prstClr val="black"/>
                </a:solidFill>
              </a:rPr>
              <a:t>2,4% </a:t>
            </a:r>
            <a:r>
              <a:rPr lang="es-MX" sz="1600" dirty="0">
                <a:solidFill>
                  <a:prstClr val="black"/>
                </a:solidFill>
              </a:rPr>
              <a:t>por sobre lo aprobado inicialmente. Sin embargo, cabe destacar que la ejecución así calculada incluye la deuda flotante, </a:t>
            </a:r>
            <a:r>
              <a:rPr lang="es-CL" sz="1600" dirty="0">
                <a:solidFill>
                  <a:prstClr val="black"/>
                </a:solidFill>
              </a:rPr>
              <a:t>que corresponde al reconocimiento y pago de las obligaciones devengadas al 31 de diciembre de 2015.  Excluyendo dichas obligaciones, la sobre-ejecución alcanzaría los </a:t>
            </a:r>
            <a:r>
              <a:rPr lang="es-CL" sz="1600" dirty="0" smtClean="0">
                <a:solidFill>
                  <a:prstClr val="black"/>
                </a:solidFill>
              </a:rPr>
              <a:t>$1.045 </a:t>
            </a:r>
            <a:r>
              <a:rPr lang="es-CL" sz="1600" dirty="0">
                <a:solidFill>
                  <a:prstClr val="black"/>
                </a:solidFill>
              </a:rPr>
              <a:t>millones, equivalentes a </a:t>
            </a:r>
            <a:r>
              <a:rPr lang="es-CL" sz="1600">
                <a:solidFill>
                  <a:prstClr val="black"/>
                </a:solidFill>
              </a:rPr>
              <a:t>un </a:t>
            </a:r>
            <a:r>
              <a:rPr lang="es-CL" sz="1600" smtClean="0">
                <a:solidFill>
                  <a:prstClr val="black"/>
                </a:solidFill>
              </a:rPr>
              <a:t>1,2</a:t>
            </a:r>
            <a:r>
              <a:rPr lang="es-CL" sz="1600" dirty="0">
                <a:solidFill>
                  <a:prstClr val="black"/>
                </a:solidFill>
              </a:rPr>
              <a:t>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dirty="0" smtClean="0">
                <a:latin typeface="+mn-lt"/>
              </a:rPr>
              <a:t>las transferencias corrientes </a:t>
            </a:r>
            <a:r>
              <a:rPr lang="es-CL" sz="1600" b="1" dirty="0" smtClean="0">
                <a:latin typeface="+mn-lt"/>
              </a:rPr>
              <a:t>de la Subsecretaría</a:t>
            </a:r>
            <a:r>
              <a:rPr lang="es-CL" sz="1600" dirty="0" smtClean="0">
                <a:latin typeface="+mn-lt"/>
              </a:rPr>
              <a:t>, se observó un 90,1% de ejecución presupuestaria, en donde el “Registro de Chilenos en el Exterior”, alcanzó un 80% </a:t>
            </a:r>
            <a:r>
              <a:rPr lang="es-CL" sz="1600" dirty="0">
                <a:latin typeface="+mn-lt"/>
              </a:rPr>
              <a:t>de </a:t>
            </a:r>
            <a:r>
              <a:rPr lang="es-CL" sz="1600" dirty="0" smtClean="0">
                <a:latin typeface="+mn-lt"/>
              </a:rPr>
              <a:t>gasto, con una rebaja presupuestaria de $13 millones, </a:t>
            </a:r>
            <a:r>
              <a:rPr lang="es-CL" sz="1600" dirty="0">
                <a:latin typeface="+mn-lt"/>
              </a:rPr>
              <a:t>el </a:t>
            </a:r>
            <a:r>
              <a:rPr lang="es-CL" sz="1600" dirty="0" smtClean="0">
                <a:latin typeface="+mn-lt"/>
              </a:rPr>
              <a:t>“Mejoramiento </a:t>
            </a:r>
            <a:r>
              <a:rPr lang="es-CL" sz="1600" dirty="0">
                <a:latin typeface="+mn-lt"/>
              </a:rPr>
              <a:t>de la atención ciudadana en el Ministerio de </a:t>
            </a:r>
            <a:r>
              <a:rPr lang="es-CL" sz="1600" dirty="0" smtClean="0">
                <a:latin typeface="+mn-lt"/>
              </a:rPr>
              <a:t>RR.EE” con un desembolso total de $29 millones (93% de ejecución presupuestaria</a:t>
            </a:r>
            <a:r>
              <a:rPr lang="es-CL" sz="1600" dirty="0">
                <a:latin typeface="+mn-lt"/>
              </a:rPr>
              <a:t>),  el “Programa de Reuniones </a:t>
            </a:r>
            <a:r>
              <a:rPr lang="es-CL" sz="1600" dirty="0" smtClean="0">
                <a:latin typeface="+mn-lt"/>
              </a:rPr>
              <a:t>Internacionales” con recursos vigentes que ascienden </a:t>
            </a:r>
            <a:r>
              <a:rPr lang="es-CL" sz="1600" dirty="0">
                <a:latin typeface="+mn-lt"/>
              </a:rPr>
              <a:t>a $</a:t>
            </a:r>
            <a:r>
              <a:rPr lang="es-CL" sz="1600" dirty="0" smtClean="0">
                <a:latin typeface="+mn-lt"/>
              </a:rPr>
              <a:t>1.401 millones y </a:t>
            </a:r>
            <a:r>
              <a:rPr lang="es-CL" sz="1600" dirty="0">
                <a:latin typeface="+mn-lt"/>
              </a:rPr>
              <a:t>una ejecución de </a:t>
            </a:r>
            <a:r>
              <a:rPr lang="es-CL" sz="1600" dirty="0" smtClean="0">
                <a:latin typeface="+mn-lt"/>
              </a:rPr>
              <a:t>83%, </a:t>
            </a:r>
            <a:r>
              <a:rPr lang="es-CL" sz="1600" dirty="0">
                <a:latin typeface="+mn-lt"/>
              </a:rPr>
              <a:t>y el “Programa Académico en Relaciones </a:t>
            </a:r>
            <a:r>
              <a:rPr lang="es-CL" sz="1600" dirty="0" smtClean="0">
                <a:latin typeface="+mn-lt"/>
              </a:rPr>
              <a:t>Internacionales” con un gasto total de $212 millones (99% de ejecución presupuestaria) y </a:t>
            </a:r>
            <a:r>
              <a:rPr lang="es-CL" sz="1600" dirty="0"/>
              <a:t>con una rebaja presupuestaria de </a:t>
            </a:r>
            <a:r>
              <a:rPr lang="es-CL" sz="1600" dirty="0" smtClean="0"/>
              <a:t>$263 </a:t>
            </a:r>
            <a:r>
              <a:rPr lang="es-CL" sz="1600" dirty="0"/>
              <a:t>millones</a:t>
            </a:r>
            <a:r>
              <a:rPr lang="es-CL" sz="1600" dirty="0" smtClean="0">
                <a:latin typeface="+mn-lt"/>
              </a:rPr>
              <a:t>.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de Defensa </a:t>
            </a:r>
            <a:r>
              <a:rPr lang="es-CL" sz="1600" b="1" dirty="0" smtClean="0">
                <a:latin typeface="+mn-lt"/>
              </a:rPr>
              <a:t>Comercial</a:t>
            </a:r>
            <a:r>
              <a:rPr lang="es-CL" sz="1600" dirty="0" smtClean="0">
                <a:latin typeface="+mn-lt"/>
              </a:rPr>
              <a:t>, que </a:t>
            </a:r>
            <a:r>
              <a:rPr lang="es-CL" sz="1600" dirty="0">
                <a:latin typeface="+mn-lt"/>
              </a:rPr>
              <a:t>tiene por objetivo la defensa de los intereses comerciales nacionales, buscando soluciones a los conflictos dentro de los mecanismos establecidos dentro de los acuerdos internacionales suscritos, finalizó con una ejecución presupuestaria de un </a:t>
            </a:r>
            <a:r>
              <a:rPr lang="es-CL" sz="1600" dirty="0" smtClean="0">
                <a:latin typeface="+mn-lt"/>
              </a:rPr>
              <a:t>80% </a:t>
            </a:r>
            <a:r>
              <a:rPr lang="es-CL" sz="1600" dirty="0">
                <a:latin typeface="+mn-lt"/>
              </a:rPr>
              <a:t>del presupuesto </a:t>
            </a:r>
            <a:r>
              <a:rPr lang="es-CL" sz="1600" dirty="0" smtClean="0">
                <a:latin typeface="+mn-lt"/>
              </a:rPr>
              <a:t>vigente.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Certificación de </a:t>
            </a:r>
            <a:r>
              <a:rPr lang="es-CL" sz="1600" b="1" dirty="0" smtClean="0">
                <a:latin typeface="+mn-lt"/>
              </a:rPr>
              <a:t>Origen</a:t>
            </a:r>
            <a:r>
              <a:rPr lang="es-CL" sz="1600" dirty="0" smtClean="0">
                <a:latin typeface="+mn-lt"/>
              </a:rPr>
              <a:t>, encargado </a:t>
            </a:r>
            <a:r>
              <a:rPr lang="es-CL" sz="1600" dirty="0">
                <a:latin typeface="+mn-lt"/>
              </a:rPr>
              <a:t>de prestar el servicio de Certificación de Origen a exportadores con productos con destino a la Unión Europea, EFTA y China, alcanzó un </a:t>
            </a:r>
            <a:r>
              <a:rPr lang="es-CL" sz="1600" dirty="0" smtClean="0">
                <a:latin typeface="+mn-lt"/>
              </a:rPr>
              <a:t>99% </a:t>
            </a:r>
            <a:r>
              <a:rPr lang="es-CL" sz="1600" dirty="0">
                <a:latin typeface="+mn-lt"/>
              </a:rPr>
              <a:t>de gasto total</a:t>
            </a:r>
            <a:r>
              <a:rPr lang="es-CL" sz="1600" dirty="0" smtClean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14908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684982"/>
              </p:ext>
            </p:extLst>
          </p:nvPr>
        </p:nvGraphicFramePr>
        <p:xfrm>
          <a:off x="1014413" y="1916832"/>
          <a:ext cx="7115175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Hoja de cálculo" r:id="rId4" imgW="7115243" imgH="2162265" progId="Excel.Sheet.8">
                  <p:embed/>
                </p:oleObj>
              </mc:Choice>
              <mc:Fallback>
                <p:oleObj name="Hoja de cálculo" r:id="rId4" imgW="7115243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14413" y="1916832"/>
                        <a:ext cx="7115175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Diciembre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06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18819" y="378395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111928"/>
              </p:ext>
            </p:extLst>
          </p:nvPr>
        </p:nvGraphicFramePr>
        <p:xfrm>
          <a:off x="471488" y="1772816"/>
          <a:ext cx="8201025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Hoja de cálculo" r:id="rId5" imgW="8200957" imgH="1895385" progId="Excel.Sheet.8">
                  <p:embed/>
                </p:oleObj>
              </mc:Choice>
              <mc:Fallback>
                <p:oleObj name="Hoja de cálculo" r:id="rId5" imgW="8200957" imgH="18953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488" y="1772816"/>
                        <a:ext cx="8201025" cy="189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Secretaría y Administración general y Servicio Exterior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76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437032"/>
              </p:ext>
            </p:extLst>
          </p:nvPr>
        </p:nvGraphicFramePr>
        <p:xfrm>
          <a:off x="406524" y="1628801"/>
          <a:ext cx="8341940" cy="481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Hoja de cálculo" r:id="rId4" imgW="8763000" imgH="5057775" progId="Excel.Sheet.8">
                  <p:embed/>
                </p:oleObj>
              </mc:Choice>
              <mc:Fallback>
                <p:oleObj name="Hoja de cálculo" r:id="rId4" imgW="8763000" imgH="50577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6524" y="1628801"/>
                        <a:ext cx="8341940" cy="481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5229200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Diciembre 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01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 Relaciones Económicas Internacionales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529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065273"/>
              </p:ext>
            </p:extLst>
          </p:nvPr>
        </p:nvGraphicFramePr>
        <p:xfrm>
          <a:off x="862013" y="1928217"/>
          <a:ext cx="7419975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Hoja de cálculo" r:id="rId4" imgW="7420043" imgH="3228975" progId="Excel.Sheet.8">
                  <p:embed/>
                </p:oleObj>
              </mc:Choice>
              <mc:Fallback>
                <p:oleObj name="Hoja de cálculo" r:id="rId4" imgW="7420043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2013" y="1928217"/>
                        <a:ext cx="7419975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4869160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Diciembre 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02: Promoción de las Exportaciones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561064"/>
              </p:ext>
            </p:extLst>
          </p:nvPr>
        </p:nvGraphicFramePr>
        <p:xfrm>
          <a:off x="866775" y="1772816"/>
          <a:ext cx="7410450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Hoja de cálculo" r:id="rId4" imgW="7410585" imgH="3076665" progId="Excel.Sheet.8">
                  <p:embed/>
                </p:oleObj>
              </mc:Choice>
              <mc:Fallback>
                <p:oleObj name="Hoja de cálculo" r:id="rId4" imgW="7410585" imgH="30766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775" y="1772816"/>
                        <a:ext cx="7410450" cy="307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4432027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Diciembre 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Dirección de Fronteras y Límites de Estado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987836"/>
              </p:ext>
            </p:extLst>
          </p:nvPr>
        </p:nvGraphicFramePr>
        <p:xfrm>
          <a:off x="628650" y="1736204"/>
          <a:ext cx="788670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Hoja de cálculo" r:id="rId4" imgW="7886700" imgH="2628900" progId="Excel.Sheet.8">
                  <p:embed/>
                </p:oleObj>
              </mc:Choice>
              <mc:Fallback>
                <p:oleObj name="Hoja de cálculo" r:id="rId4" imgW="7886700" imgH="2628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8650" y="1736204"/>
                        <a:ext cx="7886700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672</Words>
  <Application>Microsoft Office PowerPoint</Application>
  <PresentationFormat>Presentación en pantalla (4:3)</PresentationFormat>
  <Paragraphs>49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Hoja de cálculo</vt:lpstr>
      <vt:lpstr>EJECUCIÓN PRESUPUESTARIA DE GASTOS ACUMULADA AL MES DE DICIEMBRE DE 2016 PARTIDA 06: MINISTERIO DE RELACIONES EXTERIORES</vt:lpstr>
      <vt:lpstr>Ejecución Presupuestaria de Gastos Acumulada al Mes de Diciembre de 2016  Ministerio de Relaciones Exteriores</vt:lpstr>
      <vt:lpstr>Ejecución Presupuestaria de Gastos Acumulada al Mes de Diciembre de 2016  Ministerio de Relaciones Exteriores</vt:lpstr>
      <vt:lpstr>Ejecución Presupuestaria de Gastos Acumulada al Mes de Diciembre de 2016  Partida 06 Ministerio de Relaciones Exteriores</vt:lpstr>
      <vt:lpstr>Ejecución Presupuestaria de Gastos Acumulada al Mes de Diciembre de 2016  Partida 06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98</cp:revision>
  <cp:lastPrinted>2016-07-04T14:42:46Z</cp:lastPrinted>
  <dcterms:created xsi:type="dcterms:W3CDTF">2016-06-23T13:38:47Z</dcterms:created>
  <dcterms:modified xsi:type="dcterms:W3CDTF">2017-04-05T14:25:22Z</dcterms:modified>
</cp:coreProperties>
</file>