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299" r:id="rId5"/>
    <p:sldId id="264" r:id="rId6"/>
    <p:sldId id="263" r:id="rId7"/>
    <p:sldId id="265" r:id="rId8"/>
    <p:sldId id="267" r:id="rId9"/>
    <p:sldId id="268" r:id="rId10"/>
    <p:sldId id="269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72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7" r:id="rId33"/>
    <p:sldId id="295" r:id="rId34"/>
    <p:sldId id="296" r:id="rId35"/>
  </p:sldIdLst>
  <p:sldSz cx="9144000" cy="6858000" type="screen4x3"/>
  <p:notesSz cx="7077075" cy="93630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70" d="100"/>
          <a:sy n="70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49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08709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16-03-2017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08709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709" y="0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16-03-2017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1675"/>
            <a:ext cx="46799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5" tIns="46427" rIns="92855" bIns="46427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2855" tIns="46427" rIns="92855" bIns="46427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709" y="8893296"/>
            <a:ext cx="3066733" cy="468154"/>
          </a:xfrm>
          <a:prstGeom prst="rect">
            <a:avLst/>
          </a:prstGeom>
        </p:spPr>
        <p:txBody>
          <a:bodyPr vert="horz" lIns="92855" tIns="46427" rIns="92855" bIns="46427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16-03-2017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16-03-2017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16-03-2017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16-03-2017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16-03-2017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16-03-2017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16-03-2017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16-03-2017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7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 smtClean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 smtClean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package" Target="../embeddings/Hoja_de_c_lculo_de_Microsoft_Excel2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 smtClean="0">
                <a:latin typeface="+mn-lt"/>
              </a:rPr>
              <a:t>EJECUCIÓN PRESUPUESTARIA DE GASTOS ACUMULADA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al mes de </a:t>
            </a:r>
            <a:r>
              <a:rPr lang="es-CL" sz="2400" b="1" dirty="0" smtClean="0">
                <a:latin typeface="+mn-lt"/>
              </a:rPr>
              <a:t>Diciembre </a:t>
            </a:r>
            <a:r>
              <a:rPr lang="es-CL" sz="2400" b="1" dirty="0" smtClean="0">
                <a:latin typeface="+mn-lt"/>
              </a:rPr>
              <a:t>de 2016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Partida 05:</a:t>
            </a:r>
            <a:br>
              <a:rPr lang="es-CL" sz="2400" b="1" dirty="0" smtClean="0">
                <a:latin typeface="+mn-lt"/>
              </a:rPr>
            </a:br>
            <a:r>
              <a:rPr lang="es-CL" sz="2400" b="1" dirty="0" smtClean="0">
                <a:latin typeface="+mn-lt"/>
              </a:rPr>
              <a:t>MINISTERIO DEL INTERIOR Y SEGURIDAD PÚBLICA</a:t>
            </a:r>
            <a:endParaRPr lang="es-CL" sz="2400" b="1" dirty="0"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marzo 2017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 smtClean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DE LA REPÚBLICA DE </a:t>
            </a:r>
            <a:r>
              <a:rPr lang="es-CL" sz="1200" b="1" kern="1200" dirty="0" smtClean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 smtClean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 smtClean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 smtClean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05, Programa 01: Subsecretaría de Desarrollo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Regional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y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Administrativo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38948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083105"/>
              </p:ext>
            </p:extLst>
          </p:nvPr>
        </p:nvGraphicFramePr>
        <p:xfrm>
          <a:off x="465657" y="1700808"/>
          <a:ext cx="8210799" cy="4752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Hoja de cálculo" r:id="rId3" imgW="8725029" imgH="6600956" progId="Excel.Sheet.12">
                  <p:embed/>
                </p:oleObj>
              </mc:Choice>
              <mc:Fallback>
                <p:oleObj name="Hoja de cálculo" r:id="rId3" imgW="8725029" imgH="66009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657" y="1700808"/>
                        <a:ext cx="8210799" cy="4752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44013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02: Fortalecimiento de la Gestión </a:t>
            </a:r>
            <a:r>
              <a:rPr lang="es-CL" sz="1800" b="1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Subnacional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494916"/>
              </p:ext>
            </p:extLst>
          </p:nvPr>
        </p:nvGraphicFramePr>
        <p:xfrm>
          <a:off x="414336" y="1844824"/>
          <a:ext cx="8334128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9" name="Hoja de cálculo" r:id="rId3" imgW="8725029" imgH="3590926" progId="Excel.Sheet.12">
                  <p:embed/>
                </p:oleObj>
              </mc:Choice>
              <mc:Fallback>
                <p:oleObj name="Hoja de cálculo" r:id="rId3" imgW="8725029" imgH="35909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44824"/>
                        <a:ext cx="8334128" cy="359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637624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03: Programa de Desarrollo Local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4546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701515"/>
              </p:ext>
            </p:extLst>
          </p:nvPr>
        </p:nvGraphicFramePr>
        <p:xfrm>
          <a:off x="395536" y="1628800"/>
          <a:ext cx="8201488" cy="4792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Hoja de cálculo" r:id="rId3" imgW="8725029" imgH="5153032" progId="Excel.Sheet.12">
                  <p:embed/>
                </p:oleObj>
              </mc:Choice>
              <mc:Fallback>
                <p:oleObj name="Hoja de cálculo" r:id="rId3" imgW="8725029" imgH="51530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628800"/>
                        <a:ext cx="8201488" cy="4792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6612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05: Transferencias a los Gobiernos Regionales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… 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1 de 3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9878856"/>
              </p:ext>
            </p:extLst>
          </p:nvPr>
        </p:nvGraphicFramePr>
        <p:xfrm>
          <a:off x="386224" y="1803623"/>
          <a:ext cx="8362240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Hoja de cálculo" r:id="rId3" imgW="8725029" imgH="3857621" progId="Excel.Sheet.12">
                  <p:embed/>
                </p:oleObj>
              </mc:Choice>
              <mc:Fallback>
                <p:oleObj name="Hoja de cálculo" r:id="rId3" imgW="8725029" imgH="38576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224" y="1803623"/>
                        <a:ext cx="8362240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7332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05: Transferencias a los Gobiernos Regionales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… 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2 de 3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073028"/>
              </p:ext>
            </p:extLst>
          </p:nvPr>
        </p:nvGraphicFramePr>
        <p:xfrm>
          <a:off x="386224" y="1875631"/>
          <a:ext cx="8238911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1" name="Hoja de cálculo" r:id="rId3" imgW="8725029" imgH="3857621" progId="Excel.Sheet.12">
                  <p:embed/>
                </p:oleObj>
              </mc:Choice>
              <mc:Fallback>
                <p:oleObj name="Hoja de cálculo" r:id="rId3" imgW="8725029" imgH="38576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224" y="1875631"/>
                        <a:ext cx="8238911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60882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05: Transferencias a los Gobiernos Regionales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892769"/>
              </p:ext>
            </p:extLst>
          </p:nvPr>
        </p:nvGraphicFramePr>
        <p:xfrm>
          <a:off x="414336" y="1854671"/>
          <a:ext cx="8210799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6" name="Hoja de cálculo" r:id="rId3" imgW="8725029" imgH="4238497" progId="Excel.Sheet.12">
                  <p:embed/>
                </p:oleObj>
              </mc:Choice>
              <mc:Fallback>
                <p:oleObj name="Hoja de cálculo" r:id="rId3" imgW="8725029" imgH="42384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54671"/>
                        <a:ext cx="8210799" cy="423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637624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06: Programas de Convergencia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033534"/>
              </p:ext>
            </p:extLst>
          </p:nvPr>
        </p:nvGraphicFramePr>
        <p:xfrm>
          <a:off x="414336" y="1868116"/>
          <a:ext cx="8210799" cy="4562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4" name="Hoja de cálculo" r:id="rId3" imgW="8725029" imgH="5762542" progId="Excel.Sheet.12">
                  <p:embed/>
                </p:oleObj>
              </mc:Choice>
              <mc:Fallback>
                <p:oleObj name="Hoja de cálculo" r:id="rId3" imgW="8725029" imgH="57625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10799" cy="4562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46480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Agencia Nacional de Inteligencia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971129"/>
              </p:ext>
            </p:extLst>
          </p:nvPr>
        </p:nvGraphicFramePr>
        <p:xfrm>
          <a:off x="386224" y="1862311"/>
          <a:ext cx="8434248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Hoja de cálculo" r:id="rId3" imgW="8686697" imgH="2790843" progId="Excel.Sheet.12">
                  <p:embed/>
                </p:oleObj>
              </mc:Choice>
              <mc:Fallback>
                <p:oleObj name="Hoja de cálculo" r:id="rId3" imgW="8686697" imgH="27908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224" y="1862311"/>
                        <a:ext cx="8434248" cy="279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616021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68760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810783"/>
              </p:ext>
            </p:extLst>
          </p:nvPr>
        </p:nvGraphicFramePr>
        <p:xfrm>
          <a:off x="414336" y="1628800"/>
          <a:ext cx="8210800" cy="459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Hoja de cálculo" r:id="rId3" imgW="8401100" imgH="4810216" progId="Excel.Sheet.12">
                  <p:embed/>
                </p:oleObj>
              </mc:Choice>
              <mc:Fallback>
                <p:oleObj name="Hoja de cálculo" r:id="rId3" imgW="8401100" imgH="48102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28800"/>
                        <a:ext cx="8210800" cy="459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8932" y="414399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02: Centros Regionales de Atención y Orientación a Víctimas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6149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45471"/>
              </p:ext>
            </p:extLst>
          </p:nvPr>
        </p:nvGraphicFramePr>
        <p:xfrm>
          <a:off x="371475" y="1916832"/>
          <a:ext cx="8401050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7" name="Hoja de cálculo" r:id="rId3" imgW="8401100" imgH="2219394" progId="Excel.Sheet.12">
                  <p:embed/>
                </p:oleObj>
              </mc:Choice>
              <mc:Fallback>
                <p:oleObj name="Hoja de cálculo" r:id="rId3" imgW="8401100" imgH="22193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475" y="1916832"/>
                        <a:ext cx="8401050" cy="221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Para </a:t>
            </a:r>
            <a:r>
              <a:rPr lang="es-CL" sz="1600" dirty="0" smtClean="0">
                <a:latin typeface="+mn-lt"/>
              </a:rPr>
              <a:t>el año 2016 </a:t>
            </a:r>
            <a:r>
              <a:rPr lang="es-CL" sz="1600" dirty="0" smtClean="0">
                <a:latin typeface="+mn-lt"/>
              </a:rPr>
              <a:t>la Partida presenta un presupuest</a:t>
            </a:r>
            <a:r>
              <a:rPr lang="es-CL" sz="1600" dirty="0" smtClean="0">
                <a:latin typeface="+mn-lt"/>
              </a:rPr>
              <a:t>o aprobado de </a:t>
            </a:r>
            <a:r>
              <a:rPr lang="es-CL" sz="1600" dirty="0" smtClean="0">
                <a:latin typeface="+mn-lt"/>
              </a:rPr>
              <a:t>$</a:t>
            </a:r>
            <a:r>
              <a:rPr lang="es-CL" sz="1600" dirty="0" smtClean="0">
                <a:latin typeface="+mn-lt"/>
              </a:rPr>
              <a:t>3.149.688 </a:t>
            </a:r>
            <a:r>
              <a:rPr lang="es-CL" sz="1600" dirty="0" smtClean="0">
                <a:latin typeface="+mn-lt"/>
              </a:rPr>
              <a:t>millones, </a:t>
            </a:r>
            <a:r>
              <a:rPr lang="es-CL" sz="1600" dirty="0">
                <a:latin typeface="+mn-lt"/>
              </a:rPr>
              <a:t>u</a:t>
            </a:r>
            <a:r>
              <a:rPr lang="es-CL" sz="1600" dirty="0" smtClean="0">
                <a:latin typeface="+mn-lt"/>
              </a:rPr>
              <a:t>n 36,9% se destina </a:t>
            </a:r>
            <a:r>
              <a:rPr lang="es-CL" sz="1600" dirty="0">
                <a:latin typeface="+mn-lt"/>
              </a:rPr>
              <a:t>a gastos en </a:t>
            </a:r>
            <a:r>
              <a:rPr lang="es-CL" sz="1600" dirty="0" smtClean="0">
                <a:latin typeface="+mn-lt"/>
              </a:rPr>
              <a:t>personal, 22,3% a iniciativas </a:t>
            </a:r>
            <a:r>
              <a:rPr lang="es-CL" sz="1600" dirty="0">
                <a:latin typeface="+mn-lt"/>
              </a:rPr>
              <a:t>de </a:t>
            </a:r>
            <a:r>
              <a:rPr lang="es-CL" sz="1600" dirty="0" smtClean="0">
                <a:latin typeface="+mn-lt"/>
              </a:rPr>
              <a:t>inversión, 18,1% a </a:t>
            </a:r>
            <a:r>
              <a:rPr lang="es-CL" sz="1600" dirty="0">
                <a:latin typeface="+mn-lt"/>
              </a:rPr>
              <a:t>transferencias de </a:t>
            </a:r>
            <a:r>
              <a:rPr lang="es-CL" sz="1600" dirty="0" smtClean="0">
                <a:latin typeface="+mn-lt"/>
              </a:rPr>
              <a:t>capital, </a:t>
            </a:r>
            <a:r>
              <a:rPr lang="es-CL" sz="1600" dirty="0">
                <a:latin typeface="+mn-lt"/>
              </a:rPr>
              <a:t>mientras que un </a:t>
            </a:r>
            <a:r>
              <a:rPr lang="es-CL" sz="1600" dirty="0" smtClean="0">
                <a:latin typeface="+mn-lt"/>
              </a:rPr>
              <a:t>22,6% </a:t>
            </a:r>
            <a:r>
              <a:rPr lang="es-CL" sz="1600" dirty="0">
                <a:latin typeface="+mn-lt"/>
              </a:rPr>
              <a:t>al resto de los subtítulos</a:t>
            </a:r>
            <a:r>
              <a:rPr lang="es-CL" sz="1600" dirty="0" smtClean="0">
                <a:latin typeface="+mn-lt"/>
              </a:rPr>
              <a:t>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Al mes de </a:t>
            </a:r>
            <a:r>
              <a:rPr lang="es-CL" sz="1600" dirty="0" smtClean="0">
                <a:latin typeface="+mn-lt"/>
              </a:rPr>
              <a:t>Diciembre </a:t>
            </a:r>
            <a:r>
              <a:rPr lang="es-CL" sz="1600" dirty="0" smtClean="0">
                <a:latin typeface="+mn-lt"/>
              </a:rPr>
              <a:t>de 2016 la </a:t>
            </a:r>
            <a:r>
              <a:rPr lang="es-CL" sz="1600" b="1" dirty="0" smtClean="0">
                <a:latin typeface="+mn-lt"/>
              </a:rPr>
              <a:t>ejecución </a:t>
            </a:r>
            <a:r>
              <a:rPr lang="es-CL" sz="1600" b="1" dirty="0">
                <a:latin typeface="+mn-lt"/>
              </a:rPr>
              <a:t>acumulada </a:t>
            </a:r>
            <a:r>
              <a:rPr lang="es-CL" sz="1600" b="1" dirty="0" smtClean="0">
                <a:latin typeface="+mn-lt"/>
              </a:rPr>
              <a:t>es de 97,4% </a:t>
            </a:r>
            <a:r>
              <a:rPr lang="es-CL" sz="1600" dirty="0" smtClean="0">
                <a:latin typeface="+mn-lt"/>
              </a:rPr>
              <a:t>respecto al Presupuesto Vigente, que asciende a $ </a:t>
            </a:r>
            <a:r>
              <a:rPr lang="es-CL" sz="1600" dirty="0" smtClean="0">
                <a:latin typeface="+mn-lt"/>
              </a:rPr>
              <a:t>3.193.666 </a:t>
            </a:r>
            <a:r>
              <a:rPr lang="es-CL" sz="1600" dirty="0" smtClean="0">
                <a:latin typeface="+mn-lt"/>
              </a:rPr>
              <a:t>millones, lo que implicó un incremento del </a:t>
            </a:r>
            <a:r>
              <a:rPr lang="es-CL" sz="1600" dirty="0" smtClean="0">
                <a:latin typeface="+mn-lt"/>
              </a:rPr>
              <a:t>4,1</a:t>
            </a:r>
            <a:r>
              <a:rPr lang="es-CL" sz="1600" dirty="0" smtClean="0">
                <a:latin typeface="+mn-lt"/>
              </a:rPr>
              <a:t>% respecto al presupuesto inicial.</a:t>
            </a:r>
            <a:endParaRPr lang="es-CL" sz="1600" dirty="0">
              <a:latin typeface="+mn-lt"/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Asimismo</a:t>
            </a:r>
            <a:r>
              <a:rPr lang="es-CL" sz="1600" dirty="0">
                <a:latin typeface="+mn-lt"/>
              </a:rPr>
              <a:t>, respecto a los aumentos y disminuciones al presupuesto inicial, la Partida presenta al </a:t>
            </a:r>
            <a:r>
              <a:rPr lang="es-CL" sz="1600" dirty="0" smtClean="0">
                <a:latin typeface="+mn-lt"/>
              </a:rPr>
              <a:t>mes de </a:t>
            </a:r>
            <a:r>
              <a:rPr lang="es-CL" sz="1600" dirty="0" smtClean="0">
                <a:latin typeface="+mn-lt"/>
              </a:rPr>
              <a:t>Diciembre </a:t>
            </a:r>
            <a:r>
              <a:rPr lang="es-CL" sz="1600" dirty="0" smtClean="0">
                <a:latin typeface="+mn-lt"/>
              </a:rPr>
              <a:t>un </a:t>
            </a:r>
            <a:r>
              <a:rPr lang="es-CL" sz="1600" dirty="0">
                <a:latin typeface="+mn-lt"/>
              </a:rPr>
              <a:t>aumento </a:t>
            </a:r>
            <a:r>
              <a:rPr lang="es-CL" sz="1600" dirty="0" smtClean="0">
                <a:latin typeface="+mn-lt"/>
              </a:rPr>
              <a:t>consolidado del $ </a:t>
            </a:r>
            <a:r>
              <a:rPr lang="es-CL" sz="1600" dirty="0" smtClean="0">
                <a:latin typeface="+mn-lt"/>
              </a:rPr>
              <a:t>128.231 </a:t>
            </a:r>
            <a:r>
              <a:rPr lang="es-CL" sz="1600" dirty="0" smtClean="0">
                <a:latin typeface="+mn-lt"/>
              </a:rPr>
              <a:t>millones.  Lo que se traduce en incrementos en la mayoría de sus subtítulos, destacando por su monto los subtítulos 34 “Servicio de la Deuda”, con $</a:t>
            </a:r>
            <a:r>
              <a:rPr lang="es-CL" sz="1600" dirty="0" smtClean="0">
                <a:latin typeface="+mn-lt"/>
              </a:rPr>
              <a:t>65,824 </a:t>
            </a:r>
            <a:r>
              <a:rPr lang="es-CL" sz="1600" dirty="0" smtClean="0">
                <a:latin typeface="+mn-lt"/>
              </a:rPr>
              <a:t>millones; </a:t>
            </a:r>
            <a:r>
              <a:rPr lang="es-CL" sz="1600" dirty="0">
                <a:latin typeface="+mn-lt"/>
              </a:rPr>
              <a:t>33 “Transferencias </a:t>
            </a:r>
            <a:r>
              <a:rPr lang="es-CL" sz="1600" dirty="0" smtClean="0">
                <a:latin typeface="+mn-lt"/>
              </a:rPr>
              <a:t>Corrientes</a:t>
            </a:r>
            <a:r>
              <a:rPr lang="es-CL" sz="1600" dirty="0">
                <a:latin typeface="+mn-lt"/>
              </a:rPr>
              <a:t>”, con </a:t>
            </a:r>
            <a:r>
              <a:rPr lang="es-CL" sz="1600" dirty="0" smtClean="0">
                <a:latin typeface="+mn-lt"/>
              </a:rPr>
              <a:t>$58.562 </a:t>
            </a:r>
            <a:r>
              <a:rPr lang="es-CL" sz="1600" dirty="0" smtClean="0">
                <a:latin typeface="+mn-lt"/>
              </a:rPr>
              <a:t>millones; el subtítulo 21 “Gastos en Personal”, con </a:t>
            </a:r>
            <a:r>
              <a:rPr lang="es-CL" sz="1600" dirty="0" smtClean="0">
                <a:latin typeface="+mn-lt"/>
              </a:rPr>
              <a:t>$48.295 </a:t>
            </a:r>
            <a:r>
              <a:rPr lang="es-CL" sz="1600" dirty="0" smtClean="0">
                <a:latin typeface="+mn-lt"/>
              </a:rPr>
              <a:t>millones</a:t>
            </a:r>
            <a:r>
              <a:rPr lang="es-CL" sz="1600" dirty="0" smtClean="0"/>
              <a:t>; </a:t>
            </a:r>
            <a:r>
              <a:rPr lang="es-CL" sz="1600" dirty="0"/>
              <a:t>y</a:t>
            </a:r>
            <a:r>
              <a:rPr lang="es-CL" sz="1600" dirty="0" smtClean="0"/>
              <a:t>,</a:t>
            </a:r>
            <a:r>
              <a:rPr lang="es-CL" sz="1600" dirty="0" smtClean="0">
                <a:latin typeface="+mn-lt"/>
              </a:rPr>
              <a:t> </a:t>
            </a:r>
            <a:r>
              <a:rPr lang="es-CL" sz="1600" dirty="0">
                <a:latin typeface="+mn-lt"/>
              </a:rPr>
              <a:t>29 “Adquisición de Activos No Financieros”, con $ </a:t>
            </a:r>
            <a:r>
              <a:rPr lang="es-CL" sz="1600" dirty="0" smtClean="0">
                <a:latin typeface="+mn-lt"/>
              </a:rPr>
              <a:t>33.861 </a:t>
            </a:r>
            <a:r>
              <a:rPr lang="es-CL" sz="1600" dirty="0" smtClean="0">
                <a:latin typeface="+mn-lt"/>
              </a:rPr>
              <a:t>millones.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 smtClean="0">
                <a:latin typeface="+mn-lt"/>
              </a:rPr>
              <a:t>Iniciativas de </a:t>
            </a:r>
            <a:r>
              <a:rPr lang="es-CL" sz="1600" dirty="0" smtClean="0">
                <a:latin typeface="+mn-lt"/>
              </a:rPr>
              <a:t>Inversión, préstamo y </a:t>
            </a:r>
            <a:r>
              <a:rPr lang="es-CL" sz="1600" dirty="0" smtClean="0">
                <a:latin typeface="+mn-lt"/>
              </a:rPr>
              <a:t>transferencia de capital son los </a:t>
            </a:r>
            <a:r>
              <a:rPr lang="es-CL" sz="1600" dirty="0" smtClean="0">
                <a:latin typeface="+mn-lt"/>
              </a:rPr>
              <a:t>subtítulos </a:t>
            </a:r>
            <a:r>
              <a:rPr lang="es-CL" sz="1600" dirty="0" smtClean="0">
                <a:latin typeface="+mn-lt"/>
              </a:rPr>
              <a:t>que presentan  reducción en su presupuesto con un </a:t>
            </a:r>
            <a:r>
              <a:rPr lang="es-CL" sz="1600" dirty="0" smtClean="0">
                <a:latin typeface="+mn-lt"/>
              </a:rPr>
              <a:t>4,4% (</a:t>
            </a:r>
            <a:r>
              <a:rPr lang="es-CL" sz="1600" dirty="0" smtClean="0"/>
              <a:t>$31.215 </a:t>
            </a:r>
            <a:r>
              <a:rPr lang="es-CL" sz="1600" dirty="0" smtClean="0"/>
              <a:t>millones</a:t>
            </a:r>
            <a:r>
              <a:rPr lang="es-CL" sz="1600" dirty="0" smtClean="0"/>
              <a:t>), 44,6% ($9,307 millones) </a:t>
            </a:r>
            <a:r>
              <a:rPr lang="es-CL" sz="1600" dirty="0" smtClean="0">
                <a:latin typeface="+mn-lt"/>
              </a:rPr>
              <a:t>y 10,6% (</a:t>
            </a:r>
            <a:r>
              <a:rPr lang="es-CL" sz="1600" dirty="0" smtClean="0"/>
              <a:t>$60.496 </a:t>
            </a:r>
            <a:r>
              <a:rPr lang="es-CL" sz="1600" dirty="0" smtClean="0"/>
              <a:t>millones) </a:t>
            </a:r>
            <a:r>
              <a:rPr lang="es-CL" sz="1600" dirty="0" smtClean="0">
                <a:latin typeface="+mn-lt"/>
              </a:rPr>
              <a:t>respectivamente.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623222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79699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798779"/>
              </p:ext>
            </p:extLst>
          </p:nvPr>
        </p:nvGraphicFramePr>
        <p:xfrm>
          <a:off x="414336" y="1844824"/>
          <a:ext cx="8210800" cy="443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1" name="Hoja de cálculo" r:id="rId3" imgW="8896441" imgH="4505191" progId="Excel.Sheet.12">
                  <p:embed/>
                </p:oleObj>
              </mc:Choice>
              <mc:Fallback>
                <p:oleObj name="Hoja de cálculo" r:id="rId3" imgW="8896441" imgH="450519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44824"/>
                        <a:ext cx="8210800" cy="4433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7332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Subsecretaría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del Interior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465968"/>
              </p:ext>
            </p:extLst>
          </p:nvPr>
        </p:nvGraphicFramePr>
        <p:xfrm>
          <a:off x="414337" y="1916832"/>
          <a:ext cx="8201488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Hoja de cálculo" r:id="rId3" imgW="8925055" imgH="3857621" progId="Excel.Sheet.12">
                  <p:embed/>
                </p:oleObj>
              </mc:Choice>
              <mc:Fallback>
                <p:oleObj name="Hoja de cálculo" r:id="rId3" imgW="8925055" imgH="38576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916832"/>
                        <a:ext cx="8201488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5306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Subsecretaría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del Interior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312288"/>
              </p:ext>
            </p:extLst>
          </p:nvPr>
        </p:nvGraphicFramePr>
        <p:xfrm>
          <a:off x="414336" y="1772816"/>
          <a:ext cx="8210799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Hoja de cálculo" r:id="rId3" imgW="8925055" imgH="3781500" progId="Excel.Sheet.12">
                  <p:embed/>
                </p:oleObj>
              </mc:Choice>
              <mc:Fallback>
                <p:oleObj name="Hoja de cálculo" r:id="rId3" imgW="8925055" imgH="3781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772816"/>
                        <a:ext cx="8210799" cy="378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414399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02: Red de Conectividad del Estado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123183"/>
              </p:ext>
            </p:extLst>
          </p:nvPr>
        </p:nvGraphicFramePr>
        <p:xfrm>
          <a:off x="465657" y="1988840"/>
          <a:ext cx="8210799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3" name="Hoja de cálculo" r:id="rId3" imgW="8925055" imgH="2219394" progId="Excel.Sheet.12">
                  <p:embed/>
                </p:oleObj>
              </mc:Choice>
              <mc:Fallback>
                <p:oleObj name="Hoja de cálculo" r:id="rId3" imgW="8925055" imgH="22193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657" y="1988840"/>
                        <a:ext cx="8210799" cy="221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392797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03: Fondo Social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534068"/>
              </p:ext>
            </p:extLst>
          </p:nvPr>
        </p:nvGraphicFramePr>
        <p:xfrm>
          <a:off x="386224" y="1916832"/>
          <a:ext cx="8238911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8" name="Hoja de cálculo" r:id="rId3" imgW="8925055" imgH="2028821" progId="Excel.Sheet.12">
                  <p:embed/>
                </p:oleObj>
              </mc:Choice>
              <mc:Fallback>
                <p:oleObj name="Hoja de cálculo" r:id="rId3" imgW="8925055" imgH="2028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224" y="1916832"/>
                        <a:ext cx="8238911" cy="202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544013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04: Bomberos de Chile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1276"/>
              </p:ext>
            </p:extLst>
          </p:nvPr>
        </p:nvGraphicFramePr>
        <p:xfrm>
          <a:off x="414336" y="1844824"/>
          <a:ext cx="8210799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2" name="Hoja de cálculo" r:id="rId3" imgW="8925055" imgH="3628987" progId="Excel.Sheet.12">
                  <p:embed/>
                </p:oleObj>
              </mc:Choice>
              <mc:Fallback>
                <p:oleObj name="Hoja de cálculo" r:id="rId3" imgW="8925055" imgH="36289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44824"/>
                        <a:ext cx="8210799" cy="362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6561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Carabineros de Chile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294277"/>
              </p:ext>
            </p:extLst>
          </p:nvPr>
        </p:nvGraphicFramePr>
        <p:xfrm>
          <a:off x="465657" y="1727423"/>
          <a:ext cx="8210799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Hoja de cálculo" r:id="rId3" imgW="9001178" imgH="3933742" progId="Excel.Sheet.12">
                  <p:embed/>
                </p:oleObj>
              </mc:Choice>
              <mc:Fallback>
                <p:oleObj name="Hoja de cálculo" r:id="rId3" imgW="9001178" imgH="39337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657" y="1727423"/>
                        <a:ext cx="8210799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72817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Carabineros de Chile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					</a:t>
            </a:r>
            <a:r>
              <a:rPr lang="es-CL" sz="1600" b="1" i="1" dirty="0" smtClean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914069"/>
              </p:ext>
            </p:extLst>
          </p:nvPr>
        </p:nvGraphicFramePr>
        <p:xfrm>
          <a:off x="414336" y="1822128"/>
          <a:ext cx="8210799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Hoja de cálculo" r:id="rId3" imgW="9001178" imgH="3933742" progId="Excel.Sheet.12">
                  <p:embed/>
                </p:oleObj>
              </mc:Choice>
              <mc:Fallback>
                <p:oleObj name="Hoja de cálculo" r:id="rId3" imgW="9001178" imgH="39337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22128"/>
                        <a:ext cx="8210799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865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01: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Carabineros de Chile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363091"/>
              </p:ext>
            </p:extLst>
          </p:nvPr>
        </p:nvGraphicFramePr>
        <p:xfrm>
          <a:off x="414336" y="1916832"/>
          <a:ext cx="8210799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Hoja de cálculo" r:id="rId3" imgW="9001178" imgH="3171720" progId="Excel.Sheet.12">
                  <p:embed/>
                </p:oleObj>
              </mc:Choice>
              <mc:Fallback>
                <p:oleObj name="Hoja de cálculo" r:id="rId3" imgW="9001178" imgH="3171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916832"/>
                        <a:ext cx="8210799" cy="3171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42880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01: Hospital de Carabineros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871475"/>
              </p:ext>
            </p:extLst>
          </p:nvPr>
        </p:nvGraphicFramePr>
        <p:xfrm>
          <a:off x="466725" y="1916832"/>
          <a:ext cx="821055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Hoja de cálculo" r:id="rId3" imgW="8210522" imgH="2409697" progId="Excel.Sheet.12">
                  <p:embed/>
                </p:oleObj>
              </mc:Choice>
              <mc:Fallback>
                <p:oleObj name="Hoja de cálculo" r:id="rId3" imgW="8210522" imgH="24096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725" y="1916832"/>
                        <a:ext cx="8210550" cy="240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43924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</a:pPr>
            <a:r>
              <a:rPr lang="es-CL" sz="1600" dirty="0" smtClean="0"/>
              <a:t>En cuanto a los programas, </a:t>
            </a:r>
            <a:r>
              <a:rPr lang="es-CL" sz="1600" b="1" dirty="0" smtClean="0"/>
              <a:t>el 80,4% </a:t>
            </a:r>
            <a:r>
              <a:rPr lang="es-CL" sz="1600" dirty="0" smtClean="0"/>
              <a:t>del presupuesto inicial, se concentra en la </a:t>
            </a:r>
            <a:r>
              <a:rPr lang="es-CL" sz="1600" b="1" dirty="0" smtClean="0"/>
              <a:t>Subsecretaría de Desarrollo Regional y Administrativo, Carabineros de Chile </a:t>
            </a:r>
            <a:r>
              <a:rPr lang="es-CL" sz="1600" dirty="0" smtClean="0"/>
              <a:t>y </a:t>
            </a:r>
            <a:r>
              <a:rPr lang="es-CL" sz="1600" b="1" dirty="0" smtClean="0"/>
              <a:t>los Gobiernos Regionales</a:t>
            </a:r>
            <a:r>
              <a:rPr lang="es-CL" sz="1600" dirty="0" smtClean="0"/>
              <a:t> (que representan a su vez el 19,3%, 30,2% y 30,9% respectivamente), los que al mes de </a:t>
            </a:r>
            <a:r>
              <a:rPr lang="es-CL" sz="1600" dirty="0" smtClean="0"/>
              <a:t>Diciembre </a:t>
            </a:r>
            <a:r>
              <a:rPr lang="es-CL" sz="1600" dirty="0" smtClean="0"/>
              <a:t>alcanzaron niveles de ejecución de </a:t>
            </a:r>
            <a:r>
              <a:rPr lang="es-CL" sz="1600" b="1" dirty="0" smtClean="0"/>
              <a:t>96,6%, 95,9% </a:t>
            </a:r>
            <a:r>
              <a:rPr lang="es-CL" sz="1600" b="1" dirty="0" smtClean="0"/>
              <a:t>y </a:t>
            </a:r>
            <a:r>
              <a:rPr lang="es-CL" sz="1600" b="1" dirty="0" smtClean="0"/>
              <a:t>99% </a:t>
            </a:r>
            <a:r>
              <a:rPr lang="es-CL" sz="1600" b="1" dirty="0" smtClean="0"/>
              <a:t>respectivamente</a:t>
            </a:r>
            <a:r>
              <a:rPr lang="es-CL" sz="1600" dirty="0" smtClean="0"/>
              <a:t>, calculados respecto al presupuesto vigente.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</a:pPr>
            <a:r>
              <a:rPr lang="es-CL" sz="1600" dirty="0" smtClean="0"/>
              <a:t>La </a:t>
            </a:r>
            <a:r>
              <a:rPr lang="es-CL" sz="1600" b="1" dirty="0" smtClean="0"/>
              <a:t>Subsecretaría del Interior </a:t>
            </a:r>
            <a:r>
              <a:rPr lang="es-CL" sz="1600" dirty="0" smtClean="0"/>
              <a:t>es la que presenta el </a:t>
            </a:r>
            <a:r>
              <a:rPr lang="es-CL" sz="1600" b="1" dirty="0" smtClean="0"/>
              <a:t>mayor avance con un </a:t>
            </a:r>
            <a:r>
              <a:rPr lang="es-CL" sz="1600" b="1" dirty="0" smtClean="0"/>
              <a:t>99,8%</a:t>
            </a:r>
            <a:r>
              <a:rPr lang="es-CL" sz="1600" dirty="0" smtClean="0"/>
              <a:t>, </a:t>
            </a:r>
            <a:r>
              <a:rPr lang="es-CL" sz="1600" dirty="0" smtClean="0"/>
              <a:t>explicado por el nivel de gasto en las transferencias corrientes y de capital </a:t>
            </a:r>
            <a:r>
              <a:rPr lang="es-CL" sz="1600" dirty="0" smtClean="0"/>
              <a:t>que </a:t>
            </a:r>
            <a:r>
              <a:rPr lang="es-CL" sz="1600" dirty="0"/>
              <a:t>a </a:t>
            </a:r>
            <a:r>
              <a:rPr lang="es-CL" sz="1600" dirty="0" smtClean="0"/>
              <a:t>Diciembre </a:t>
            </a:r>
            <a:r>
              <a:rPr lang="es-CL" sz="1600" dirty="0" smtClean="0"/>
              <a:t>presentan </a:t>
            </a:r>
            <a:r>
              <a:rPr lang="es-CL" sz="1600" dirty="0"/>
              <a:t>una </a:t>
            </a:r>
            <a:r>
              <a:rPr lang="es-CL" sz="1600" dirty="0" smtClean="0"/>
              <a:t>ejecución </a:t>
            </a:r>
            <a:r>
              <a:rPr lang="es-CL" sz="1600" dirty="0"/>
              <a:t>de </a:t>
            </a:r>
            <a:r>
              <a:rPr lang="es-CL" sz="1600" dirty="0" smtClean="0"/>
              <a:t>99,9%, representando a su vez el 80,7% del presupuesto de la Subsecretaría.  Estos subtítulos concentran a su vez los mayores incrementos derivados de las emergencias vividas en el país ($67.116 millones).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5"/>
            </a:pPr>
            <a:r>
              <a:rPr lang="es-CL" sz="1600" dirty="0" smtClean="0"/>
              <a:t>Mientras </a:t>
            </a:r>
            <a:r>
              <a:rPr lang="es-CL" sz="1600" dirty="0" smtClean="0"/>
              <a:t>que </a:t>
            </a:r>
            <a:r>
              <a:rPr lang="es-CL" sz="1600" b="1" dirty="0" smtClean="0"/>
              <a:t>Servicio Electoral </a:t>
            </a:r>
            <a:r>
              <a:rPr lang="es-CL" sz="1600" dirty="0" smtClean="0"/>
              <a:t>es el que presenta la </a:t>
            </a:r>
            <a:r>
              <a:rPr lang="es-CL" sz="1600" b="1" dirty="0" smtClean="0"/>
              <a:t>ejecución menor con un </a:t>
            </a:r>
            <a:r>
              <a:rPr lang="es-CL" sz="1600" b="1" dirty="0" smtClean="0"/>
              <a:t>90,1%,</a:t>
            </a:r>
            <a:r>
              <a:rPr lang="es-CL" sz="1600" dirty="0" smtClean="0"/>
              <a:t> </a:t>
            </a:r>
            <a:r>
              <a:rPr lang="es-CL" sz="1600" dirty="0" smtClean="0"/>
              <a:t>explicado por la ejecución del programa “Elecciones Municipales”, que </a:t>
            </a:r>
            <a:r>
              <a:rPr lang="es-CL" sz="1600" dirty="0" smtClean="0"/>
              <a:t>alcanzó un </a:t>
            </a:r>
            <a:r>
              <a:rPr lang="es-CL" sz="1600" dirty="0" smtClean="0"/>
              <a:t>gasto </a:t>
            </a:r>
            <a:r>
              <a:rPr lang="es-CL" sz="1600" dirty="0" smtClean="0"/>
              <a:t>de 88,8%.</a:t>
            </a:r>
            <a:endParaRPr lang="es-CL" sz="1600" b="1" dirty="0" smtClean="0">
              <a:latin typeface="+mn-lt"/>
              <a:ea typeface="Verdana" pitchFamily="34" charset="0"/>
              <a:cs typeface="Verdana" pitchFamily="34" charset="0"/>
            </a:endParaRPr>
          </a:p>
          <a:p>
            <a:pPr algn="just"/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6398743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01: Policía de Investigaciones de Chile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3174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033012"/>
              </p:ext>
            </p:extLst>
          </p:nvPr>
        </p:nvGraphicFramePr>
        <p:xfrm>
          <a:off x="414336" y="1628800"/>
          <a:ext cx="8210799" cy="476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Hoja de cálculo" r:id="rId3" imgW="8772538" imgH="5267214" progId="Excel.Sheet.12">
                  <p:embed/>
                </p:oleObj>
              </mc:Choice>
              <mc:Fallback>
                <p:oleObj name="Hoja de cálculo" r:id="rId3" imgW="8772538" imgH="52672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28800"/>
                        <a:ext cx="8210799" cy="4763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522411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01, 02 y 03: Gobiernos Regionales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047810"/>
              </p:ext>
            </p:extLst>
          </p:nvPr>
        </p:nvGraphicFramePr>
        <p:xfrm>
          <a:off x="571500" y="1866875"/>
          <a:ext cx="8001000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Hoja de cálculo" r:id="rId3" imgW="8001047" imgH="3362293" progId="Excel.Sheet.12">
                  <p:embed/>
                </p:oleObj>
              </mc:Choice>
              <mc:Fallback>
                <p:oleObj name="Hoja de cálculo" r:id="rId3" imgW="8001047" imgH="33622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0" y="1866875"/>
                        <a:ext cx="8001000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529612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</a:t>
            </a:r>
            <a:r>
              <a:rPr lang="es-CL" sz="1050" dirty="0" smtClean="0"/>
              <a:t>DIPRES</a:t>
            </a:r>
            <a:endParaRPr lang="es-CL" sz="105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01: Gastos de Funcionamiento Gobiernos Regionales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79699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672378"/>
              </p:ext>
            </p:extLst>
          </p:nvPr>
        </p:nvGraphicFramePr>
        <p:xfrm>
          <a:off x="539552" y="1938883"/>
          <a:ext cx="8001000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Hoja de cálculo" r:id="rId3" imgW="8001047" imgH="3362293" progId="Excel.Sheet.12">
                  <p:embed/>
                </p:oleObj>
              </mc:Choice>
              <mc:Fallback>
                <p:oleObj name="Hoja de cálculo" r:id="rId3" imgW="8001047" imgH="33622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938883"/>
                        <a:ext cx="8001000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6" y="522411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02 y 03: Inversión Regional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173705"/>
              </p:ext>
            </p:extLst>
          </p:nvPr>
        </p:nvGraphicFramePr>
        <p:xfrm>
          <a:off x="539552" y="1844824"/>
          <a:ext cx="8001000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Hoja de cálculo" r:id="rId3" imgW="8001047" imgH="3362293" progId="Excel.Sheet.12">
                  <p:embed/>
                </p:oleObj>
              </mc:Choice>
              <mc:Fallback>
                <p:oleObj name="Hoja de cálculo" r:id="rId3" imgW="8001047" imgH="33622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844824"/>
                        <a:ext cx="8001000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79206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</a:t>
            </a:r>
            <a:r>
              <a:rPr lang="es-CL" sz="1050" dirty="0" smtClean="0"/>
              <a:t>DIPRES.</a:t>
            </a:r>
            <a:endParaRPr lang="es-CL" sz="105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474631"/>
              </p:ext>
            </p:extLst>
          </p:nvPr>
        </p:nvGraphicFramePr>
        <p:xfrm>
          <a:off x="414338" y="1815827"/>
          <a:ext cx="8315325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Hoja de cálculo" r:id="rId3" imgW="8315259" imgH="2981416" progId="Excel.Sheet.12">
                  <p:embed/>
                </p:oleObj>
              </mc:Choice>
              <mc:Fallback>
                <p:oleObj name="Hoja de cálculo" r:id="rId3" imgW="8315259" imgH="29814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815827"/>
                        <a:ext cx="8315325" cy="298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Gastos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2016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por </a:t>
            </a:r>
            <a:r>
              <a:rPr lang="es-CL" sz="1800" b="1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7" y="6309320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 smtClean="0"/>
              <a:t>Fuente</a:t>
            </a:r>
            <a:r>
              <a:rPr lang="es-CL" sz="1050" dirty="0" smtClean="0"/>
              <a:t>: </a:t>
            </a:r>
            <a:r>
              <a:rPr lang="es-CL" sz="1050" dirty="0"/>
              <a:t>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4546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990870"/>
              </p:ext>
            </p:extLst>
          </p:nvPr>
        </p:nvGraphicFramePr>
        <p:xfrm>
          <a:off x="387943" y="1628800"/>
          <a:ext cx="8288513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Hoja de cálculo" r:id="rId4" imgW="10344134" imgH="5267214" progId="Excel.Sheet.12">
                  <p:embed/>
                </p:oleObj>
              </mc:Choice>
              <mc:Fallback>
                <p:oleObj name="Hoja de cálculo" r:id="rId4" imgW="10344134" imgH="52672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943" y="1628800"/>
                        <a:ext cx="8288513" cy="46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01, Programa 01: Servicio de Gobierno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Interior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918528"/>
              </p:ext>
            </p:extLst>
          </p:nvPr>
        </p:nvGraphicFramePr>
        <p:xfrm>
          <a:off x="465906" y="1628800"/>
          <a:ext cx="8210550" cy="4848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Hoja de cálculo" r:id="rId3" imgW="8210522" imgH="6143688" progId="Excel.Sheet.12">
                  <p:embed/>
                </p:oleObj>
              </mc:Choice>
              <mc:Fallback>
                <p:oleObj name="Hoja de cálculo" r:id="rId3" imgW="8210522" imgH="61436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906" y="1628800"/>
                        <a:ext cx="8210550" cy="4848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493608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03, Programa 01: Servicio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Electoral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062702"/>
              </p:ext>
            </p:extLst>
          </p:nvPr>
        </p:nvGraphicFramePr>
        <p:xfrm>
          <a:off x="414336" y="1772816"/>
          <a:ext cx="8286750" cy="317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Hoja de cálculo" r:id="rId3" imgW="8286645" imgH="3743439" progId="Excel.Sheet.12">
                  <p:embed/>
                </p:oleObj>
              </mc:Choice>
              <mc:Fallback>
                <p:oleObj name="Hoja de cálculo" r:id="rId3" imgW="8286645" imgH="37434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772816"/>
                        <a:ext cx="8286750" cy="317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99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68932" y="38559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03, Programa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03: Elecciones Municipales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34321"/>
              </p:ext>
            </p:extLst>
          </p:nvPr>
        </p:nvGraphicFramePr>
        <p:xfrm>
          <a:off x="428625" y="1844824"/>
          <a:ext cx="8286750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Hoja de cálculo" r:id="rId3" imgW="8286645" imgH="2028821" progId="Excel.Sheet.12">
                  <p:embed/>
                </p:oleObj>
              </mc:Choice>
              <mc:Fallback>
                <p:oleObj name="Hoja de cálculo" r:id="rId3" imgW="8286645" imgH="2028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25" y="1844824"/>
                        <a:ext cx="8286750" cy="202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83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800179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Diciembre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2016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04, Programa 01: Oficina Nacional de </a:t>
            </a:r>
            <a:r>
              <a:rPr lang="es-CL" sz="1800" b="1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Emergencia</a:t>
            </a:r>
            <a:endParaRPr lang="es-CL" sz="1800" b="1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 smtClean="0">
                <a:latin typeface="+mn-lt"/>
                <a:ea typeface="Verdana" pitchFamily="34" charset="0"/>
                <a:cs typeface="Verdana" pitchFamily="34" charset="0"/>
              </a:rPr>
              <a:t>en miles de pesos 2016</a:t>
            </a:r>
            <a:endParaRPr lang="es-CL" sz="1600" b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908390"/>
              </p:ext>
            </p:extLst>
          </p:nvPr>
        </p:nvGraphicFramePr>
        <p:xfrm>
          <a:off x="361950" y="1871439"/>
          <a:ext cx="8420100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1" name="Hoja de cálculo" r:id="rId3" imgW="8419996" imgH="3933742" progId="Excel.Sheet.12">
                  <p:embed/>
                </p:oleObj>
              </mc:Choice>
              <mc:Fallback>
                <p:oleObj name="Hoja de cálculo" r:id="rId3" imgW="8419996" imgH="39337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950" y="1871439"/>
                        <a:ext cx="8420100" cy="393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1381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1_Tema de Office</vt:lpstr>
      <vt:lpstr>Tema de Office</vt:lpstr>
      <vt:lpstr>Imagen de mapa de bits</vt:lpstr>
      <vt:lpstr>Hoja de cálculo de Microsoft Excel</vt:lpstr>
      <vt:lpstr>EJECUCIÓN PRESUPUESTARIA DE GASTOS ACUMULADA al mes de Diciembre de 2016 Partida 05: MINISTERIO DEL INTERIOR Y SEGURIDAD PÚBLICA</vt:lpstr>
      <vt:lpstr>Ejecución Presupuestaria de Gastos Acumulada al Mes de Diciembre de 2016  Ministerio del Interior y Seguridad Pública</vt:lpstr>
      <vt:lpstr>Ejecución Presupuestaria de Gastos Acumulada al Mes de Diciembre de 2016  Ministerio del Interior y Seguridad Pública</vt:lpstr>
      <vt:lpstr>Ejecución Presupuestaria de Gastos Acumulada al Mes de Diciembre de 2016  Ministerio del Interior y Seguridad Pública</vt:lpstr>
      <vt:lpstr>Ejecución Presupuestaria de Gastos Acumulada al mes de Diciembre de 2016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PRESUPUESTO1</cp:lastModifiedBy>
  <cp:revision>127</cp:revision>
  <cp:lastPrinted>2016-07-04T14:42:46Z</cp:lastPrinted>
  <dcterms:created xsi:type="dcterms:W3CDTF">2016-06-23T13:38:47Z</dcterms:created>
  <dcterms:modified xsi:type="dcterms:W3CDTF">2017-03-16T15:21:32Z</dcterms:modified>
</cp:coreProperties>
</file>