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7"/>
  </p:notesMasterIdLst>
  <p:handoutMasterIdLst>
    <p:handoutMasterId r:id="rId8"/>
  </p:handoutMasterIdLst>
  <p:sldIdLst>
    <p:sldId id="256" r:id="rId3"/>
    <p:sldId id="298" r:id="rId4"/>
    <p:sldId id="264" r:id="rId5"/>
    <p:sldId id="265" r:id="rId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15-03-2017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Diciembre </a:t>
            </a:r>
            <a:r>
              <a:rPr lang="es-CL" sz="2400" b="1" dirty="0" smtClean="0">
                <a:latin typeface="+mn-lt"/>
              </a:rPr>
              <a:t>de 2016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CONTRALORÍA GENERAL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marzo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Con un presupuesto vigente de </a:t>
            </a:r>
            <a:r>
              <a:rPr lang="es-CL" sz="1600" b="1" dirty="0" smtClean="0"/>
              <a:t>$</a:t>
            </a:r>
            <a:r>
              <a:rPr lang="es-CL" sz="1600" b="1" dirty="0" smtClean="0"/>
              <a:t>81.019 </a:t>
            </a:r>
            <a:r>
              <a:rPr lang="es-CL" sz="1600" b="1" dirty="0" smtClean="0"/>
              <a:t>millones</a:t>
            </a:r>
            <a:r>
              <a:rPr lang="es-CL" sz="1600" dirty="0" smtClean="0"/>
              <a:t>, </a:t>
            </a:r>
            <a:r>
              <a:rPr lang="es-CL" sz="1600" dirty="0"/>
              <a:t>la ejecución </a:t>
            </a:r>
            <a:r>
              <a:rPr lang="es-CL" sz="1600" dirty="0" smtClean="0"/>
              <a:t>de la Partida </a:t>
            </a:r>
            <a:r>
              <a:rPr lang="es-CL" sz="1600" dirty="0"/>
              <a:t>al mes de </a:t>
            </a:r>
            <a:r>
              <a:rPr lang="es-CL" sz="1600" dirty="0" smtClean="0"/>
              <a:t>Diciembre </a:t>
            </a:r>
            <a:r>
              <a:rPr lang="es-CL" sz="1600" dirty="0" smtClean="0"/>
              <a:t>ascendió </a:t>
            </a:r>
            <a:r>
              <a:rPr lang="es-CL" sz="1600" dirty="0"/>
              <a:t>a </a:t>
            </a:r>
            <a:r>
              <a:rPr lang="es-CL" sz="1600" b="1" dirty="0" smtClean="0"/>
              <a:t>$80.337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99,2%</a:t>
            </a:r>
            <a:r>
              <a:rPr lang="es-CL" sz="1600" dirty="0" smtClean="0"/>
              <a:t>.</a:t>
            </a:r>
            <a:endParaRPr lang="es-CL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Al cierre anual se registran los siguientes movimientos:</a:t>
            </a:r>
            <a:endParaRPr lang="es-CL" sz="1600" dirty="0" smtClean="0"/>
          </a:p>
          <a:p>
            <a:pPr marL="811213" indent="-449263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811213" algn="l"/>
              </a:tabLst>
            </a:pPr>
            <a:r>
              <a:rPr lang="es-CL" sz="1600" dirty="0" smtClean="0"/>
              <a:t>A</a:t>
            </a:r>
            <a:r>
              <a:rPr lang="es-CL" sz="1600" b="1" dirty="0" smtClean="0"/>
              <a:t>umento neto </a:t>
            </a:r>
            <a:r>
              <a:rPr lang="es-CL" sz="1600" b="1" dirty="0"/>
              <a:t>del presupuesto </a:t>
            </a:r>
            <a:r>
              <a:rPr lang="es-CL" sz="1600" b="1" dirty="0" smtClean="0"/>
              <a:t>por $</a:t>
            </a:r>
            <a:r>
              <a:rPr lang="es-CL" sz="1600" b="1" dirty="0" smtClean="0"/>
              <a:t>11.288 </a:t>
            </a:r>
            <a:r>
              <a:rPr lang="es-CL" sz="1600" b="1" dirty="0" smtClean="0"/>
              <a:t>millones,</a:t>
            </a:r>
            <a:r>
              <a:rPr lang="es-CL" sz="1600" dirty="0" smtClean="0"/>
              <a:t> destacando el aumento en</a:t>
            </a:r>
            <a:r>
              <a:rPr lang="es-CL" sz="1600" b="1" dirty="0" smtClean="0"/>
              <a:t> gasto en personal por $</a:t>
            </a:r>
            <a:r>
              <a:rPr lang="es-CL" sz="1600" b="1" dirty="0" smtClean="0"/>
              <a:t>8.959 </a:t>
            </a:r>
            <a:r>
              <a:rPr lang="es-CL" sz="1600" b="1" dirty="0" smtClean="0"/>
              <a:t>millones y servicio de la deuda por $</a:t>
            </a:r>
            <a:r>
              <a:rPr lang="es-CL" sz="1600" b="1" dirty="0" smtClean="0"/>
              <a:t>2.096 </a:t>
            </a:r>
            <a:r>
              <a:rPr lang="es-CL" sz="1600" b="1" dirty="0" smtClean="0"/>
              <a:t>millones,</a:t>
            </a:r>
            <a:r>
              <a:rPr lang="es-CL" sz="1600" dirty="0" smtClean="0"/>
              <a:t> éste último destinado </a:t>
            </a:r>
            <a:r>
              <a:rPr lang="es-CL" sz="1600" dirty="0"/>
              <a:t>al pago de las obligaciones devengadas al 31 de diciembre de 2015 (deuda flotante</a:t>
            </a:r>
            <a:r>
              <a:rPr lang="es-CL" sz="1600" dirty="0" smtClean="0"/>
              <a:t>).</a:t>
            </a:r>
          </a:p>
          <a:p>
            <a:pPr marL="811213" indent="-449263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811213" algn="l"/>
              </a:tabLst>
            </a:pPr>
            <a:r>
              <a:rPr lang="es-CL" sz="1600" dirty="0" smtClean="0"/>
              <a:t>Reducciones al subtítulo </a:t>
            </a:r>
            <a:r>
              <a:rPr lang="es-CL" sz="1600" b="1" dirty="0" smtClean="0"/>
              <a:t>bienes </a:t>
            </a:r>
            <a:r>
              <a:rPr lang="es-CL" sz="1600" b="1" dirty="0"/>
              <a:t>y </a:t>
            </a:r>
            <a:r>
              <a:rPr lang="es-CL" sz="1600" b="1" dirty="0" smtClean="0"/>
              <a:t>servicios </a:t>
            </a:r>
            <a:r>
              <a:rPr lang="es-CL" sz="1600" b="1" dirty="0"/>
              <a:t>de </a:t>
            </a:r>
            <a:r>
              <a:rPr lang="es-CL" sz="1600" b="1" dirty="0" smtClean="0"/>
              <a:t>consumo </a:t>
            </a:r>
            <a:r>
              <a:rPr lang="es-CL" sz="1600" dirty="0" smtClean="0"/>
              <a:t>por </a:t>
            </a:r>
            <a:r>
              <a:rPr lang="es-CL" sz="1600" b="1" dirty="0" smtClean="0"/>
              <a:t>$54 </a:t>
            </a:r>
            <a:r>
              <a:rPr lang="es-CL" sz="1600" b="1" dirty="0" smtClean="0"/>
              <a:t>millones,</a:t>
            </a:r>
            <a:endParaRPr lang="es-CL" sz="1600" b="1" dirty="0"/>
          </a:p>
          <a:p>
            <a:pPr marL="811213" indent="-449263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811213" algn="l"/>
              </a:tabLst>
            </a:pPr>
            <a:r>
              <a:rPr lang="es-CL" sz="1600" b="1" dirty="0" smtClean="0"/>
              <a:t>Se mantiene lo informado al mes anterior, respecto a una reducación en </a:t>
            </a:r>
            <a:r>
              <a:rPr lang="es-CL" sz="1600" b="1" dirty="0"/>
              <a:t>iniciativas de inversión por $180 millones </a:t>
            </a:r>
            <a:r>
              <a:rPr lang="es-CL" sz="1600" dirty="0"/>
              <a:t>y un incremento </a:t>
            </a:r>
            <a:r>
              <a:rPr lang="es-CL" sz="1600" b="1" dirty="0"/>
              <a:t>por igual monto en adquisición de activos no financieros</a:t>
            </a:r>
            <a:r>
              <a:rPr lang="es-CL" sz="1600" dirty="0" smtClean="0"/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CL" sz="1600" dirty="0" smtClean="0"/>
              <a:t>La mayor erogación, se registra en los subtítulos </a:t>
            </a:r>
            <a:r>
              <a:rPr lang="es-CL" sz="1600" b="1" dirty="0" smtClean="0"/>
              <a:t>bienes y servicios de consumo, prestaciones </a:t>
            </a:r>
            <a:r>
              <a:rPr lang="es-CL" sz="1600" b="1" dirty="0" smtClean="0"/>
              <a:t>de seguridad social, servicio de la </a:t>
            </a:r>
            <a:r>
              <a:rPr lang="es-CL" sz="1600" b="1" dirty="0" smtClean="0"/>
              <a:t>deuda</a:t>
            </a:r>
            <a:r>
              <a:rPr lang="es-CL" sz="1600" dirty="0" smtClean="0"/>
              <a:t> </a:t>
            </a:r>
            <a:r>
              <a:rPr lang="es-CL" sz="1600" dirty="0" smtClean="0"/>
              <a:t>con gastos </a:t>
            </a:r>
            <a:r>
              <a:rPr lang="es-CL" sz="1600" dirty="0" smtClean="0"/>
              <a:t>del </a:t>
            </a:r>
            <a:r>
              <a:rPr lang="es-CL" sz="1600" b="1" dirty="0" smtClean="0"/>
              <a:t>100</a:t>
            </a:r>
            <a:r>
              <a:rPr lang="es-CL" sz="1600" b="1" dirty="0" smtClean="0"/>
              <a:t>%</a:t>
            </a:r>
            <a:r>
              <a:rPr lang="es-CL" sz="1600" dirty="0" smtClean="0"/>
              <a:t>. </a:t>
            </a:r>
            <a:endParaRPr lang="es-CL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CL" sz="1600" dirty="0" smtClean="0"/>
              <a:t>El subtítulo </a:t>
            </a:r>
            <a:r>
              <a:rPr lang="es-CL" sz="1600" dirty="0" smtClean="0"/>
              <a:t>con menor nivel de ejecución </a:t>
            </a:r>
            <a:r>
              <a:rPr lang="es-CL" sz="1600" dirty="0" smtClean="0"/>
              <a:t>es </a:t>
            </a:r>
            <a:r>
              <a:rPr lang="es-CL" sz="1600" b="1" dirty="0" err="1" smtClean="0"/>
              <a:t>integros</a:t>
            </a:r>
            <a:r>
              <a:rPr lang="es-CL" sz="1600" b="1" dirty="0" smtClean="0"/>
              <a:t> </a:t>
            </a:r>
            <a:r>
              <a:rPr lang="es-CL" sz="1600" b="1" dirty="0" smtClean="0"/>
              <a:t>al fisco, con </a:t>
            </a:r>
            <a:r>
              <a:rPr lang="es-CL" sz="1600" b="1" dirty="0" smtClean="0"/>
              <a:t>71,6%</a:t>
            </a:r>
            <a:r>
              <a:rPr lang="es-CL" sz="1600" dirty="0" smtClean="0"/>
              <a:t>, que representa solo el 0,01</a:t>
            </a:r>
            <a:r>
              <a:rPr lang="es-CL" sz="1600" dirty="0" smtClean="0"/>
              <a:t>% de los recursos contemplados en la Partida.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3927971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286141"/>
              </p:ext>
            </p:extLst>
          </p:nvPr>
        </p:nvGraphicFramePr>
        <p:xfrm>
          <a:off x="519113" y="1700808"/>
          <a:ext cx="8105775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Hoja de cálculo" r:id="rId3" imgW="8105784" imgH="2219394" progId="Excel.Sheet.12">
                  <p:embed/>
                </p:oleObj>
              </mc:Choice>
              <mc:Fallback>
                <p:oleObj name="Hoja de cálculo" r:id="rId3" imgW="8105784" imgH="221939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9113" y="1700808"/>
                        <a:ext cx="8105775" cy="2219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5" y="6346969"/>
            <a:ext cx="8085583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12776"/>
            <a:ext cx="820148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5703878"/>
              </p:ext>
            </p:extLst>
          </p:nvPr>
        </p:nvGraphicFramePr>
        <p:xfrm>
          <a:off x="474968" y="1772816"/>
          <a:ext cx="8201488" cy="4572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Hoja de cálculo" r:id="rId3" imgW="8639188" imgH="5076911" progId="Excel.Sheet.12">
                  <p:embed/>
                </p:oleObj>
              </mc:Choice>
              <mc:Fallback>
                <p:oleObj name="Hoja de cálculo" r:id="rId3" imgW="8639188" imgH="507691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4968" y="1772816"/>
                        <a:ext cx="8201488" cy="45727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2343</TotalTime>
  <Words>289</Words>
  <Application>Microsoft Office PowerPoint</Application>
  <PresentationFormat>Presentación en pantalla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1_Tema de Office</vt:lpstr>
      <vt:lpstr>Tema de Office</vt:lpstr>
      <vt:lpstr>Imagen de mapa de bits</vt:lpstr>
      <vt:lpstr>Hoja de cálculo de Microsoft Excel</vt:lpstr>
      <vt:lpstr>EJECUCIÓN PRESUPUESTARIA DE GASTOS ACUMULADA al mes de Diciembre de 2016 Partida 04: CONTRALORÍA GENERAL DE LA REPÚBLICA</vt:lpstr>
      <vt:lpstr>Ejecución Presupuestaria de Gastos Acumulada al mes de Diciembre de 2016  Contraloría General de la República</vt:lpstr>
      <vt:lpstr>Ejecución Presupuestaria de Gastos Acumulada al mes de Diciembre de 2016 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PRESUPUESTO1</cp:lastModifiedBy>
  <cp:revision>134</cp:revision>
  <cp:lastPrinted>2016-10-11T11:56:42Z</cp:lastPrinted>
  <dcterms:created xsi:type="dcterms:W3CDTF">2016-06-23T13:38:47Z</dcterms:created>
  <dcterms:modified xsi:type="dcterms:W3CDTF">2017-03-15T13:45:16Z</dcterms:modified>
</cp:coreProperties>
</file>