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4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04-04-2017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04-04-2017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04-04-2017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 smtClean="0">
                <a:latin typeface="+mn-lt"/>
              </a:rPr>
              <a:t>La ejecución acumulada al Cuarto Trimestre de 2016</a:t>
            </a:r>
            <a:r>
              <a:rPr lang="es-CL" sz="1600" dirty="0" smtClean="0">
                <a:latin typeface="+mn-lt"/>
              </a:rPr>
              <a:t> de la Partida 03 </a:t>
            </a:r>
            <a:r>
              <a:rPr lang="es-CL" sz="1600" dirty="0">
                <a:latin typeface="+mn-lt"/>
              </a:rPr>
              <a:t>Poder </a:t>
            </a:r>
            <a:r>
              <a:rPr lang="es-CL" sz="1600" dirty="0" smtClean="0">
                <a:latin typeface="+mn-lt"/>
              </a:rPr>
              <a:t>Judicial,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$529.527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99,9%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Presupuesto </a:t>
            </a:r>
            <a:r>
              <a:rPr lang="es-CL" sz="1600" dirty="0" smtClean="0">
                <a:latin typeface="+mn-lt"/>
              </a:rPr>
              <a:t>Vigente, y un 106,8% respecto a la Ley Inicial.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 smtClean="0">
                <a:latin typeface="+mn-lt"/>
              </a:rPr>
              <a:t>La ejecución presupuestaria del mes de diciembre</a:t>
            </a:r>
            <a:r>
              <a:rPr lang="es-CL" sz="1600" dirty="0" smtClean="0">
                <a:latin typeface="+mn-lt"/>
              </a:rPr>
              <a:t> significó desembolsos por $70,763 millones, que representan un 14% de la Ley de Presupuestos aprobada por el Congreso Nacional.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>
                <a:solidFill>
                  <a:prstClr val="black"/>
                </a:solidFill>
              </a:rPr>
              <a:t>Sobre ejecución:</a:t>
            </a:r>
            <a:r>
              <a:rPr lang="es-MX" sz="1600" dirty="0">
                <a:solidFill>
                  <a:prstClr val="black"/>
                </a:solidFill>
              </a:rPr>
              <a:t> </a:t>
            </a:r>
            <a:r>
              <a:rPr lang="es-MX" sz="1600" dirty="0" smtClean="0">
                <a:solidFill>
                  <a:prstClr val="black"/>
                </a:solidFill>
              </a:rPr>
              <a:t>la </a:t>
            </a:r>
            <a:r>
              <a:rPr lang="es-MX" sz="1600" dirty="0">
                <a:solidFill>
                  <a:prstClr val="black"/>
                </a:solidFill>
              </a:rPr>
              <a:t>ley de presupuestos 2016 para la Partida </a:t>
            </a:r>
            <a:r>
              <a:rPr lang="es-MX" sz="1600" dirty="0" smtClean="0">
                <a:solidFill>
                  <a:prstClr val="black"/>
                </a:solidFill>
              </a:rPr>
              <a:t>03 </a:t>
            </a:r>
            <a:r>
              <a:rPr lang="es-MX" sz="1600" dirty="0">
                <a:solidFill>
                  <a:prstClr val="black"/>
                </a:solidFill>
              </a:rPr>
              <a:t>se sobre-ejecutó en </a:t>
            </a:r>
            <a:r>
              <a:rPr lang="es-MX" sz="1600" dirty="0" smtClean="0">
                <a:solidFill>
                  <a:prstClr val="black"/>
                </a:solidFill>
              </a:rPr>
              <a:t>$33.882 </a:t>
            </a:r>
            <a:r>
              <a:rPr lang="es-MX" sz="1600" dirty="0">
                <a:solidFill>
                  <a:prstClr val="black"/>
                </a:solidFill>
              </a:rPr>
              <a:t>millones, un </a:t>
            </a:r>
            <a:r>
              <a:rPr lang="es-MX" sz="1600" dirty="0" smtClean="0">
                <a:solidFill>
                  <a:prstClr val="black"/>
                </a:solidFill>
              </a:rPr>
              <a:t>6,8% </a:t>
            </a:r>
            <a:r>
              <a:rPr lang="es-MX" sz="1600" dirty="0">
                <a:solidFill>
                  <a:prstClr val="black"/>
                </a:solidFill>
              </a:rPr>
              <a:t>por sobre lo aprobado inicialmente. Sin embargo, cabe destacar que la ejecución así calculada incluye la deuda flotante, </a:t>
            </a:r>
            <a:r>
              <a:rPr lang="es-CL" sz="1600" dirty="0">
                <a:solidFill>
                  <a:prstClr val="black"/>
                </a:solidFill>
              </a:rPr>
              <a:t>que corresponde al reconocimiento y pago de las obligaciones devengadas al 31 de diciembre de 2015.  Excluyendo dichas obligaciones, la sobre-ejecución alcanzaría los $</a:t>
            </a:r>
            <a:r>
              <a:rPr lang="es-CL" sz="1600" dirty="0" smtClean="0">
                <a:solidFill>
                  <a:prstClr val="black"/>
                </a:solidFill>
              </a:rPr>
              <a:t>24.091 </a:t>
            </a:r>
            <a:r>
              <a:rPr lang="es-CL" sz="1600" dirty="0">
                <a:solidFill>
                  <a:prstClr val="black"/>
                </a:solidFill>
              </a:rPr>
              <a:t>millones, equivalentes a un </a:t>
            </a:r>
            <a:r>
              <a:rPr lang="es-CL" sz="1600" dirty="0" smtClean="0">
                <a:solidFill>
                  <a:prstClr val="black"/>
                </a:solidFill>
              </a:rPr>
              <a:t>4,8%.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/>
              <a:t>En el Servicio de la Deuda se observó un aumento en la disponibilidad de recursos, que ascendió a $9.790 millones.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/>
              <a:t>En </a:t>
            </a:r>
            <a:r>
              <a:rPr lang="es-CL" sz="1600" b="1" dirty="0"/>
              <a:t>iniciativas de inversión</a:t>
            </a:r>
            <a:r>
              <a:rPr lang="es-CL" sz="1600" dirty="0"/>
              <a:t>, se totalizaron desembolsos por $52.717 millones, equivalentes a un 96% de ejecución.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$134 millones que se destinan a financiar estudios para funcionarios con formación universitaria del Poder Judicial y de la Corporación Administrativa, informan un 93% de ejecución.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/>
              <a:t>En los Programas de capacitación, que contemplan recursos para la formación y perfeccionamiento de los funcionarios del Poder Judicial, alcanzaron la siguientes ejecuciones:</a:t>
            </a:r>
          </a:p>
          <a:p>
            <a:pPr lvl="0"/>
            <a:r>
              <a:rPr lang="es-CL" sz="1600" dirty="0"/>
              <a:t>	- Programa de Formación: 75%</a:t>
            </a:r>
          </a:p>
          <a:p>
            <a:pPr lvl="0"/>
            <a:r>
              <a:rPr lang="es-CL" sz="1600" dirty="0"/>
              <a:t>	- Programa de Perfeccionamiento: 84%</a:t>
            </a:r>
          </a:p>
          <a:p>
            <a:pPr lvl="0"/>
            <a:r>
              <a:rPr lang="es-CL" sz="1600" dirty="0"/>
              <a:t>	- Programa de Habilitación: 79%</a:t>
            </a:r>
          </a:p>
          <a:p>
            <a:r>
              <a:rPr lang="es-CL" sz="1600" dirty="0"/>
              <a:t>	- Programa de Perfeccionamiento Extraordinario: 99%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44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450912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095889"/>
              </p:ext>
            </p:extLst>
          </p:nvPr>
        </p:nvGraphicFramePr>
        <p:xfrm>
          <a:off x="866775" y="1988840"/>
          <a:ext cx="74104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Hoja de cálculo" r:id="rId3" imgW="7410585" imgH="2428875" progId="Excel.Sheet.8">
                  <p:embed/>
                </p:oleObj>
              </mc:Choice>
              <mc:Fallback>
                <p:oleObj name="Hoja de cálculo" r:id="rId3" imgW="7410585" imgH="2428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775" y="1988840"/>
                        <a:ext cx="7410450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Diciembre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8499" y="308700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3462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304987"/>
              </p:ext>
            </p:extLst>
          </p:nvPr>
        </p:nvGraphicFramePr>
        <p:xfrm>
          <a:off x="709613" y="1772816"/>
          <a:ext cx="77247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Hoja de cálculo" r:id="rId4" imgW="7724843" imgH="1114425" progId="Excel.Sheet.8">
                  <p:embed/>
                </p:oleObj>
              </mc:Choice>
              <mc:Fallback>
                <p:oleObj name="Hoja de cálculo" r:id="rId4" imgW="7724843" imgH="11144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9613" y="1772816"/>
                        <a:ext cx="7724775" cy="111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7064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06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97788"/>
              </p:ext>
            </p:extLst>
          </p:nvPr>
        </p:nvGraphicFramePr>
        <p:xfrm>
          <a:off x="690563" y="1837953"/>
          <a:ext cx="77628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0563" y="1837953"/>
                        <a:ext cx="7762875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507884"/>
              </p:ext>
            </p:extLst>
          </p:nvPr>
        </p:nvGraphicFramePr>
        <p:xfrm>
          <a:off x="1052513" y="1871861"/>
          <a:ext cx="703897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2513" y="1871861"/>
                        <a:ext cx="7038975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6471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074298"/>
              </p:ext>
            </p:extLst>
          </p:nvPr>
        </p:nvGraphicFramePr>
        <p:xfrm>
          <a:off x="705991" y="1517654"/>
          <a:ext cx="7754441" cy="4890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Hoja de cálculo" r:id="rId3" imgW="8020185" imgH="5057775" progId="Excel.Sheet.8">
                  <p:embed/>
                </p:oleObj>
              </mc:Choice>
              <mc:Fallback>
                <p:oleObj name="Hoja de cálculo" r:id="rId3" imgW="8020185" imgH="5057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5991" y="1517654"/>
                        <a:ext cx="7754441" cy="4890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7037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784821"/>
              </p:ext>
            </p:extLst>
          </p:nvPr>
        </p:nvGraphicFramePr>
        <p:xfrm>
          <a:off x="642938" y="1832198"/>
          <a:ext cx="7858125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2938" y="1832198"/>
                        <a:ext cx="7858125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495</Words>
  <Application>Microsoft Office PowerPoint</Application>
  <PresentationFormat>Presentación en pantalla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1_Tema de Office</vt:lpstr>
      <vt:lpstr>Tema de Office</vt:lpstr>
      <vt:lpstr>Imagen de mapa de bits</vt:lpstr>
      <vt:lpstr>Hoja de cálculo</vt:lpstr>
      <vt:lpstr>EJECUCIÓN PRESUPUESTARIA DE GASTOS ACUMULADA AL MES DE DICIEMBRE DE 2016 PARTIDA 03: PODER JUDICIAL</vt:lpstr>
      <vt:lpstr>Ejecución Presupuestaria de Gastos Acumulada al Mes de Diciembre de 2016  Poder Judicial</vt:lpstr>
      <vt:lpstr>Ejecución Presupuestaria de Gastos Acumulada al Mes de Diciembre de 2016  Poder Judicial</vt:lpstr>
      <vt:lpstr>Ejecución Presupuestaria de Gastos Acumulada al Mes de Diciembre de 2016  Partida 03 Poder Judicial</vt:lpstr>
      <vt:lpstr>Ejecución Presupuestaria de Gastos Acumulada al Mes de Diciembre de 2016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101</cp:revision>
  <cp:lastPrinted>2016-07-04T14:42:46Z</cp:lastPrinted>
  <dcterms:created xsi:type="dcterms:W3CDTF">2016-06-23T13:38:47Z</dcterms:created>
  <dcterms:modified xsi:type="dcterms:W3CDTF">2017-04-04T13:52:12Z</dcterms:modified>
</cp:coreProperties>
</file>