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98" r:id="rId4"/>
    <p:sldId id="264" r:id="rId5"/>
    <p:sldId id="265" r:id="rId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Al mes de </a:t>
            </a:r>
            <a:r>
              <a:rPr lang="es-CL" sz="1600" dirty="0" smtClean="0"/>
              <a:t>Diciembre, </a:t>
            </a:r>
            <a:r>
              <a:rPr lang="es-CL" sz="1600" dirty="0"/>
              <a:t>la ejecución </a:t>
            </a:r>
            <a:r>
              <a:rPr lang="es-CL" sz="1600" dirty="0" smtClean="0"/>
              <a:t>de la Partida ascendió </a:t>
            </a:r>
            <a:r>
              <a:rPr lang="es-CL" sz="1600" dirty="0"/>
              <a:t>a </a:t>
            </a:r>
            <a:r>
              <a:rPr lang="es-CL" sz="1600" b="1" dirty="0" smtClean="0"/>
              <a:t>$20.438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98,4%</a:t>
            </a:r>
            <a:r>
              <a:rPr lang="es-CL" sz="1600" dirty="0" smtClean="0"/>
              <a:t> </a:t>
            </a:r>
            <a:r>
              <a:rPr lang="es-CL" sz="1600" dirty="0"/>
              <a:t>respecto al presupuesto </a:t>
            </a:r>
            <a:r>
              <a:rPr lang="es-CL" sz="1600" dirty="0" smtClean="0"/>
              <a:t>vigente.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Al </a:t>
            </a:r>
            <a:r>
              <a:rPr lang="es-CL" sz="1600" dirty="0" smtClean="0"/>
              <a:t>último </a:t>
            </a:r>
            <a:r>
              <a:rPr lang="es-CL" sz="1600" dirty="0" smtClean="0"/>
              <a:t>mes del año, la Partida registra </a:t>
            </a:r>
            <a:r>
              <a:rPr lang="es-CL" sz="1600" b="1" dirty="0" smtClean="0"/>
              <a:t>un aumento neto </a:t>
            </a:r>
            <a:r>
              <a:rPr lang="es-CL" sz="1600" b="1" dirty="0"/>
              <a:t>del presupuesto </a:t>
            </a:r>
            <a:r>
              <a:rPr lang="es-CL" sz="1600" b="1" dirty="0" smtClean="0"/>
              <a:t>por </a:t>
            </a:r>
            <a:r>
              <a:rPr lang="es-CL" sz="1600" b="1" dirty="0" smtClean="0"/>
              <a:t>$2.197 </a:t>
            </a:r>
            <a:r>
              <a:rPr lang="es-CL" sz="1600" b="1" dirty="0" smtClean="0"/>
              <a:t>millones, destacando el aumento en servicio de la deuda por $1.269 millones,</a:t>
            </a:r>
            <a:r>
              <a:rPr lang="es-CL" sz="1600" dirty="0" smtClean="0"/>
              <a:t> </a:t>
            </a:r>
            <a:r>
              <a:rPr lang="es-CL" sz="1600" dirty="0"/>
              <a:t>destinados al pago de las obligaciones devengadas al 31 de diciembre de 2015 (deuda flotante</a:t>
            </a:r>
            <a:r>
              <a:rPr lang="es-CL" sz="1600" dirty="0" smtClean="0"/>
              <a:t>), le siguen  </a:t>
            </a:r>
            <a:r>
              <a:rPr lang="es-CL" sz="1600" b="1" dirty="0" smtClean="0"/>
              <a:t>gastos en personal</a:t>
            </a:r>
            <a:r>
              <a:rPr lang="es-CL" sz="1600" dirty="0" smtClean="0"/>
              <a:t> </a:t>
            </a:r>
            <a:r>
              <a:rPr lang="es-CL" sz="1600" b="1" dirty="0" smtClean="0"/>
              <a:t>por </a:t>
            </a:r>
            <a:r>
              <a:rPr lang="es-CL" sz="1600" b="1" dirty="0" smtClean="0"/>
              <a:t>$504 millones, transferencias corrientes por $230 millones </a:t>
            </a:r>
            <a:r>
              <a:rPr lang="es-CL" sz="1600" dirty="0" smtClean="0"/>
              <a:t>e  </a:t>
            </a:r>
            <a:r>
              <a:rPr lang="es-CL" sz="1600" b="1" dirty="0" smtClean="0"/>
              <a:t>iniciativas de inversión por $149 millones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Se </a:t>
            </a:r>
            <a:r>
              <a:rPr lang="es-CL" sz="1600" b="1" dirty="0" smtClean="0"/>
              <a:t>ajustan las reducciones </a:t>
            </a:r>
            <a:r>
              <a:rPr lang="es-CL" sz="1600" dirty="0" smtClean="0"/>
              <a:t>registradas en los últimos dos mes en </a:t>
            </a:r>
            <a:r>
              <a:rPr lang="es-CL" sz="1600" b="1" dirty="0" smtClean="0"/>
              <a:t>Bienes </a:t>
            </a:r>
            <a:r>
              <a:rPr lang="es-CL" sz="1600" b="1" dirty="0" smtClean="0"/>
              <a:t>y Servicios de </a:t>
            </a:r>
            <a:r>
              <a:rPr lang="es-CL" sz="1600" b="1" dirty="0" smtClean="0"/>
              <a:t>Consumo (-$ </a:t>
            </a:r>
            <a:r>
              <a:rPr lang="es-CL" sz="1600" b="1" dirty="0" smtClean="0"/>
              <a:t>506 </a:t>
            </a:r>
            <a:r>
              <a:rPr lang="es-CL" sz="1600" b="1" dirty="0" smtClean="0"/>
              <a:t>millones)</a:t>
            </a:r>
            <a:r>
              <a:rPr lang="es-CL" sz="1600" dirty="0" smtClean="0"/>
              <a:t>, pasando a ser positiva y </a:t>
            </a:r>
            <a:r>
              <a:rPr lang="es-CL" sz="1600" b="1" dirty="0" smtClean="0"/>
              <a:t>Adquisición </a:t>
            </a:r>
            <a:r>
              <a:rPr lang="es-CL" sz="1600" b="1" dirty="0" smtClean="0"/>
              <a:t>de Activos no </a:t>
            </a:r>
            <a:r>
              <a:rPr lang="es-CL" sz="1600" b="1" dirty="0" smtClean="0"/>
              <a:t>Financieros</a:t>
            </a:r>
            <a:r>
              <a:rPr lang="es-CL" sz="1600" dirty="0" smtClean="0"/>
              <a:t>, </a:t>
            </a:r>
            <a:r>
              <a:rPr lang="es-CL" sz="1600" dirty="0" smtClean="0"/>
              <a:t>que </a:t>
            </a:r>
            <a:r>
              <a:rPr lang="es-CL" sz="1600" dirty="0" smtClean="0"/>
              <a:t>reduce el presupuesto en </a:t>
            </a:r>
            <a:r>
              <a:rPr lang="es-CL" sz="1600" dirty="0" smtClean="0"/>
              <a:t>las asignaciones vehículos y mobiliario por $38 millones e </a:t>
            </a:r>
            <a:r>
              <a:rPr lang="es-CL" sz="1600" dirty="0" smtClean="0"/>
              <a:t>incrementa </a:t>
            </a:r>
            <a:r>
              <a:rPr lang="es-CL" sz="1600" dirty="0" smtClean="0"/>
              <a:t>maquinarias y equipo por $32 </a:t>
            </a:r>
            <a:r>
              <a:rPr lang="es-CL" sz="1600" dirty="0" smtClean="0"/>
              <a:t>millones, manteniendo una </a:t>
            </a:r>
            <a:r>
              <a:rPr lang="es-CL" sz="1600" dirty="0" smtClean="0"/>
              <a:t>reducción neta de </a:t>
            </a:r>
            <a:r>
              <a:rPr lang="es-CL" sz="1600" b="1" dirty="0" smtClean="0"/>
              <a:t>$7  </a:t>
            </a:r>
            <a:r>
              <a:rPr lang="es-CL" sz="1600" b="1" dirty="0" smtClean="0"/>
              <a:t>millones.</a:t>
            </a:r>
            <a:r>
              <a:rPr lang="es-CL" sz="1600" dirty="0" smtClean="0"/>
              <a:t> </a:t>
            </a:r>
          </a:p>
          <a:p>
            <a:pPr marL="35401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  <a:tabLst>
                <a:tab pos="354013" algn="l"/>
              </a:tabLst>
            </a:pPr>
            <a:r>
              <a:rPr lang="es-CL" sz="1600" dirty="0" smtClean="0"/>
              <a:t>El subtítulo </a:t>
            </a:r>
            <a:r>
              <a:rPr lang="es-CL" sz="1600" dirty="0" smtClean="0"/>
              <a:t>con menor nivel de ejecución </a:t>
            </a:r>
            <a:r>
              <a:rPr lang="es-CL" sz="1600" dirty="0" smtClean="0"/>
              <a:t>es</a:t>
            </a:r>
            <a:r>
              <a:rPr lang="es-CL" sz="1600" b="1" dirty="0" smtClean="0"/>
              <a:t>: adquisición </a:t>
            </a:r>
            <a:r>
              <a:rPr lang="es-CL" sz="1600" b="1" dirty="0" smtClean="0"/>
              <a:t>de activos no financieros</a:t>
            </a:r>
            <a:r>
              <a:rPr lang="es-CL" sz="1600" dirty="0" smtClean="0"/>
              <a:t>, con un </a:t>
            </a:r>
            <a:r>
              <a:rPr lang="es-CL" sz="1600" b="1" dirty="0" smtClean="0"/>
              <a:t>86</a:t>
            </a:r>
            <a:r>
              <a:rPr lang="es-CL" sz="1600" b="1" dirty="0" smtClean="0"/>
              <a:t>,1%</a:t>
            </a:r>
            <a:r>
              <a:rPr lang="es-CL" sz="1600" dirty="0" smtClean="0"/>
              <a:t>; no impactando el gasto de la Partida por cuanto representa solo el 2,5%% </a:t>
            </a:r>
            <a:r>
              <a:rPr lang="es-CL" sz="1600" dirty="0" smtClean="0"/>
              <a:t>de los recursos contemplados en la Partida.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378904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015204"/>
              </p:ext>
            </p:extLst>
          </p:nvPr>
        </p:nvGraphicFramePr>
        <p:xfrm>
          <a:off x="467544" y="1772816"/>
          <a:ext cx="81057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Hoja de cálculo" r:id="rId3" imgW="8105784" imgH="2028821" progId="Excel.Sheet.12">
                  <p:embed/>
                </p:oleObj>
              </mc:Choice>
              <mc:Fallback>
                <p:oleObj name="Hoja de cálculo" r:id="rId3" imgW="8105784" imgH="20288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105775" cy="202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446410"/>
              </p:ext>
            </p:extLst>
          </p:nvPr>
        </p:nvGraphicFramePr>
        <p:xfrm>
          <a:off x="414336" y="1989931"/>
          <a:ext cx="8210799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Hoja de cálculo" r:id="rId3" imgW="8639188" imgH="3743439" progId="Excel.Sheet.12">
                  <p:embed/>
                </p:oleObj>
              </mc:Choice>
              <mc:Fallback>
                <p:oleObj name="Hoja de cálculo" r:id="rId3" imgW="8639188" imgH="37434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9931"/>
                        <a:ext cx="8210799" cy="374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303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Diciembre de 2016 Partida 01: PRESIDENCIA DE LA REPÚBLICA</vt:lpstr>
      <vt:lpstr>Ejecución Presupuestaria de Gastos Acumulada al mes de Diciembre de 2016  Presidencia de la República</vt:lpstr>
      <vt:lpstr>Ejecución Presupuestaria de Gastos Acumulada al mes de Diciembre de 2016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PRESUPUESTO1</cp:lastModifiedBy>
  <cp:revision>129</cp:revision>
  <cp:lastPrinted>2016-10-11T11:56:42Z</cp:lastPrinted>
  <dcterms:created xsi:type="dcterms:W3CDTF">2016-06-23T13:38:47Z</dcterms:created>
  <dcterms:modified xsi:type="dcterms:W3CDTF">2017-03-15T12:28:11Z</dcterms:modified>
</cp:coreProperties>
</file>