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4" r:id="rId4"/>
    <p:sldId id="263" r:id="rId5"/>
    <p:sldId id="262" r:id="rId6"/>
    <p:sldId id="265" r:id="rId7"/>
    <p:sldId id="261" r:id="rId8"/>
    <p:sldId id="266" r:id="rId9"/>
    <p:sldId id="260" r:id="rId10"/>
    <p:sldId id="259" r:id="rId11"/>
    <p:sldId id="268" r:id="rId12"/>
    <p:sldId id="273" r:id="rId13"/>
    <p:sldId id="267" r:id="rId14"/>
    <p:sldId id="269" r:id="rId15"/>
    <p:sldId id="270" r:id="rId16"/>
    <p:sldId id="258" r:id="rId17"/>
    <p:sldId id="271" r:id="rId18"/>
    <p:sldId id="272" r:id="rId19"/>
    <p:sldId id="277" r:id="rId20"/>
    <p:sldId id="274" r:id="rId21"/>
    <p:sldId id="278" r:id="rId22"/>
    <p:sldId id="279" r:id="rId23"/>
    <p:sldId id="275" r:id="rId24"/>
    <p:sldId id="280" r:id="rId2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58" autoAdjust="0"/>
  </p:normalViewPr>
  <p:slideViewPr>
    <p:cSldViewPr snapToGrid="0" snapToObjects="1">
      <p:cViewPr>
        <p:scale>
          <a:sx n="94" d="100"/>
          <a:sy n="94" d="100"/>
        </p:scale>
        <p:origin x="-128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100" normalizeH="0" baseline="0">
                <a:solidFill>
                  <a:schemeClr val="lt1"/>
                </a:solidFill>
                <a:latin typeface="+mn-lt"/>
                <a:ea typeface="+mn-ea"/>
                <a:cs typeface="+mn-cs"/>
              </a:defRPr>
            </a:pPr>
            <a:r>
              <a:rPr lang="es-CL"/>
              <a:t>Prevalencia de trastornos mentales en Chile </a:t>
            </a:r>
          </a:p>
        </c:rich>
      </c:tx>
      <c:layout>
        <c:manualLayout>
          <c:xMode val="edge"/>
          <c:yMode val="edge"/>
          <c:x val="0.11642522175898599"/>
          <c:y val="0.104674585669967"/>
        </c:manualLayout>
      </c:layout>
      <c:overlay val="0"/>
      <c:spPr>
        <a:noFill/>
        <a:ln>
          <a:noFill/>
        </a:ln>
        <a:effectLst/>
      </c:spPr>
    </c:title>
    <c:autoTitleDeleted val="0"/>
    <c:plotArea>
      <c:layout>
        <c:manualLayout>
          <c:layoutTarget val="inner"/>
          <c:xMode val="edge"/>
          <c:yMode val="edge"/>
          <c:x val="0.11228986252989399"/>
          <c:y val="0.23055442913613"/>
          <c:w val="0.869144948806858"/>
          <c:h val="0.67730308814754003"/>
        </c:manualLayout>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dLbls>
            <c:dLbl>
              <c:idx val="0"/>
              <c:layout>
                <c:manualLayout>
                  <c:x val="-2.0421707529572699E-2"/>
                  <c:y val="-2.09349171339934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687-40FB-B89D-E692DC90DBA5}"/>
                </c:ext>
              </c:extLst>
            </c:dLbl>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Resumen!$K$12:$K$15</c:f>
              <c:strCache>
                <c:ptCount val="4"/>
                <c:pt idx="0">
                  <c:v>5 y 9 años</c:v>
                </c:pt>
                <c:pt idx="1">
                  <c:v>10y 19 años</c:v>
                </c:pt>
                <c:pt idx="2">
                  <c:v>20 y 64 años</c:v>
                </c:pt>
                <c:pt idx="3">
                  <c:v>Mayor a 65 años</c:v>
                </c:pt>
              </c:strCache>
            </c:strRef>
          </c:cat>
          <c:val>
            <c:numRef>
              <c:f>Resumen!$L$12:$L$15</c:f>
              <c:numCache>
                <c:formatCode>0.00%</c:formatCode>
                <c:ptCount val="4"/>
                <c:pt idx="0">
                  <c:v>0.27800000000000002</c:v>
                </c:pt>
                <c:pt idx="1">
                  <c:v>0.16500000000000001</c:v>
                </c:pt>
                <c:pt idx="2">
                  <c:v>0.22</c:v>
                </c:pt>
                <c:pt idx="3">
                  <c:v>0.11899999999999999</c:v>
                </c:pt>
              </c:numCache>
            </c:numRef>
          </c:val>
          <c:smooth val="0"/>
          <c:extLst xmlns:c16r2="http://schemas.microsoft.com/office/drawing/2015/06/chart">
            <c:ext xmlns:c16="http://schemas.microsoft.com/office/drawing/2014/chart" uri="{C3380CC4-5D6E-409C-BE32-E72D297353CC}">
              <c16:uniqueId val="{00000000-679E-446F-9560-F22413DC0B3D}"/>
            </c:ext>
          </c:extLst>
        </c:ser>
        <c:dLbls>
          <c:showLegendKey val="0"/>
          <c:showVal val="1"/>
          <c:showCatName val="0"/>
          <c:showSerName val="0"/>
          <c:showPercent val="0"/>
          <c:showBubbleSize val="0"/>
        </c:dLbls>
        <c:marker val="1"/>
        <c:smooth val="0"/>
        <c:axId val="141771136"/>
        <c:axId val="141773824"/>
      </c:lineChart>
      <c:catAx>
        <c:axId val="141771136"/>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400" b="0" i="0" u="none" strike="noStrike" kern="1200" spc="100" baseline="0">
                <a:solidFill>
                  <a:schemeClr val="lt1"/>
                </a:solidFill>
                <a:latin typeface="+mn-lt"/>
                <a:ea typeface="+mn-ea"/>
                <a:cs typeface="+mn-cs"/>
              </a:defRPr>
            </a:pPr>
            <a:endParaRPr lang="es-CL"/>
          </a:p>
        </c:txPr>
        <c:crossAx val="141773824"/>
        <c:crosses val="autoZero"/>
        <c:auto val="1"/>
        <c:lblAlgn val="ctr"/>
        <c:lblOffset val="100"/>
        <c:noMultiLvlLbl val="0"/>
      </c:catAx>
      <c:valAx>
        <c:axId val="141773824"/>
        <c:scaling>
          <c:orientation val="minMax"/>
        </c:scaling>
        <c:delete val="0"/>
        <c:axPos val="l"/>
        <c:majorGridlines>
          <c:spPr>
            <a:ln w="9525" cap="flat" cmpd="sng" algn="ctr">
              <a:solidFill>
                <a:schemeClr val="lt1">
                  <a:alpha val="2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solidFill>
                <a:latin typeface="+mn-lt"/>
                <a:ea typeface="+mn-ea"/>
                <a:cs typeface="+mn-cs"/>
              </a:defRPr>
            </a:pPr>
            <a:endParaRPr lang="es-CL"/>
          </a:p>
        </c:txPr>
        <c:crossAx val="141771136"/>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sz="1400"/>
      </a:pPr>
      <a:endParaRPr lang="es-CL"/>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5A943-4C22-7C4A-B4AD-5A4532694209}" type="datetimeFigureOut">
              <a:rPr lang="es-ES" smtClean="0"/>
              <a:t>30/06/2016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A3ADE-37D8-C545-B301-F98BC9723E21}" type="slidenum">
              <a:rPr lang="es-ES" smtClean="0"/>
              <a:t>‹Nº›</a:t>
            </a:fld>
            <a:endParaRPr lang="es-ES"/>
          </a:p>
        </p:txBody>
      </p:sp>
    </p:spTree>
    <p:extLst>
      <p:ext uri="{BB962C8B-B14F-4D97-AF65-F5344CB8AC3E}">
        <p14:creationId xmlns:p14="http://schemas.microsoft.com/office/powerpoint/2010/main" val="3864366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Primero que nada, queremos agradecer la oportunidad que nos ha brindado la Comisión de Educación del Senado para exponer las reflexiones del movimiento ciudadano La Tarea Es Sin Tareas, fundado recién el 18 de abril pasado, integrado actualmente por más de 77 mil adherentes (en solo 2 meses) quienes son en su mayoría mamás, papás, educadores, familias de niños en edad escolar, de todas las regiones y de todos los tipos de establecimientos educativos. La resonancia colectiva, es decir, los 77 mi adherentes en dos meses, es indicadora, claramente, de una problemática transversal y un anhelo ciudadano por el cuidado de la niñez. El imperativo, EL DE CUIDAR, que no es SEPARABLE de ninguna esfera de actividad humana, y por cierto, que no es SEPARABLE de la educación.</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a:t>
            </a:fld>
            <a:endParaRPr lang="es-ES"/>
          </a:p>
        </p:txBody>
      </p:sp>
    </p:spTree>
    <p:extLst>
      <p:ext uri="{BB962C8B-B14F-4D97-AF65-F5344CB8AC3E}">
        <p14:creationId xmlns:p14="http://schemas.microsoft.com/office/powerpoint/2010/main" val="1068156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Art. 31 Nº1 de la Convención de los Derechos del Niño: </a:t>
            </a:r>
            <a:r>
              <a:rPr lang="es-ES_tradnl" sz="1200" i="1" kern="1200" dirty="0" smtClean="0">
                <a:solidFill>
                  <a:schemeClr val="tx1"/>
                </a:solidFill>
                <a:effectLst/>
                <a:latin typeface="+mn-lt"/>
                <a:ea typeface="+mn-ea"/>
                <a:cs typeface="+mn-cs"/>
              </a:rPr>
              <a:t>“Los Estados Partes (Chile desde 1990) reconocen el derecho del niño al descanso y el esparcimiento, al juego y a las actividades recreativas propias de su edad y a participar libremente en la vida cultural y en las artes”.</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Art. 24 de la Declaración Universal de los Derechos Humanos: </a:t>
            </a:r>
            <a:r>
              <a:rPr lang="es-ES_tradnl" sz="1200" i="1" kern="1200" dirty="0" smtClean="0">
                <a:solidFill>
                  <a:schemeClr val="tx1"/>
                </a:solidFill>
                <a:effectLst/>
                <a:latin typeface="+mn-lt"/>
                <a:ea typeface="+mn-ea"/>
                <a:cs typeface="+mn-cs"/>
              </a:rPr>
              <a:t>“Toda persona tiene derecho al descanso, al disfrute del tiempo libre, a una limitación razonable de la duración del trabajo y a vacaciones periódicas pagadas”.</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 los niños se les EXTIENDE SU JORNADA ESCOLAR en su casa A TRAVÉS DE LAS TAREAS.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Ya vimos ya que un niño puede llegar a una jornada escolar (en el colegio o en el colegio y en la casa) en promedio de 10 horas diarias de lunes a viernes, más las tareas que dan los colegios los fines de semana y las vacaciones.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Lo que es de sentido común, y no requiere ningún estudio, es que el Código del Trabajo establece que la jornada ordinaria de trabajo es de 45 horas semanales.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Sin embargo, no hemos podido encontrar la ley, normativa o regulación en la cual se establezca el máximo de horas referentes a la jornada escolar (ya sea en el colegio en la casa). Siempre se habla de horas mínimas.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qué protegemos más el derecho al descanso de un adulto que el de un niño?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Creemos que se está vulnerando el artículo 19 Nº 2 de la CPR y Código del Trabajo: “La igualdad ante la ley. En Chile no hay personas ni grupos privilegiados”. Hoy los adultos son privilegiados que reciben protección legal de su jornada laboral (señalando un máximo) y su derecho al descanso; mientras que los niños no reciben tal protección, extendiéndose su jornada de trabajo escolar al hogar a través de las tareas, fuera del colegio, en los fines de semana y en sus vacaciones. </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11</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Art. 31 Nº1 de la Convención de los Derechos del Niño: </a:t>
            </a:r>
            <a:r>
              <a:rPr lang="es-ES_tradnl" sz="1200" i="1" kern="1200" dirty="0" smtClean="0">
                <a:solidFill>
                  <a:schemeClr val="tx1"/>
                </a:solidFill>
                <a:effectLst/>
                <a:latin typeface="+mn-lt"/>
                <a:ea typeface="+mn-ea"/>
                <a:cs typeface="+mn-cs"/>
              </a:rPr>
              <a:t>“Los Estados Partes (Chile desde 1990) reconocen el derecho del niño al descanso y el esparcimiento, al juego y a las actividades recreativas propias de su edad y a participar libremente en la vida cultural y en las artes”.</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Art. 24 de la Declaración Universal de los Derechos Humanos: </a:t>
            </a:r>
            <a:r>
              <a:rPr lang="es-ES_tradnl" sz="1200" i="1" kern="1200" dirty="0" smtClean="0">
                <a:solidFill>
                  <a:schemeClr val="tx1"/>
                </a:solidFill>
                <a:effectLst/>
                <a:latin typeface="+mn-lt"/>
                <a:ea typeface="+mn-ea"/>
                <a:cs typeface="+mn-cs"/>
              </a:rPr>
              <a:t>“Toda persona tiene derecho al descanso, al disfrute del tiempo libre, a una limitación razonable de la duración del trabajo y a vacaciones periódicas pagadas”.</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 los niños se les EXTIENDE SU JORNADA ESCOLAR en su casa A TRAVÉS DE LAS TAREAS.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Ya vimos ya que un niño puede llegar a una jornada escolar (en el colegio o en el colegio y en la casa) en promedio de 10 horas diarias de lunes a viernes, más las tareas que dan los colegios los fines de semana y las vacaciones.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Lo que es de sentido común, y no requiere ningún estudio, es que el Código del Trabajo establece que la jornada ordinaria de trabajo es de 45 horas semanales.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Sin embargo, no hemos podido encontrar la ley, normativa o regulación en la cual se establezca el máximo de horas referentes a la jornada escolar (ya sea en el colegio en la casa). Siempre se habla de horas mínimas.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qué protegemos más el derecho al descanso de un adulto que el de un niño?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Creemos que se está vulnerando el artículo 19 Nº 2 de la CPR y Código del Trabajo: “La igualdad ante la ley. En Chile no hay personas ni grupos privilegiados”. Hoy los adultos son privilegiados que reciben protección legal de su jornada laboral (señalando un máximo) y su derecho al descanso; mientras que los niños no reciben tal protección, extendiéndose su jornada de trabajo escolar al hogar a través de las tareas, fuera del colegio, en los fines de semana y en sus vacaciones. </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12</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No hemos encontrado estudios médicos que establezcan una correlación entre la </a:t>
            </a:r>
            <a:r>
              <a:rPr lang="es-ES_tradnl" sz="1200" kern="1200" dirty="0" err="1" smtClean="0">
                <a:solidFill>
                  <a:schemeClr val="tx1"/>
                </a:solidFill>
                <a:effectLst/>
                <a:latin typeface="+mn-lt"/>
                <a:ea typeface="+mn-ea"/>
                <a:cs typeface="+mn-cs"/>
              </a:rPr>
              <a:t>sobreexigencia</a:t>
            </a:r>
            <a:r>
              <a:rPr lang="es-ES_tradnl" sz="1200" kern="1200" dirty="0" smtClean="0">
                <a:solidFill>
                  <a:schemeClr val="tx1"/>
                </a:solidFill>
                <a:effectLst/>
                <a:latin typeface="+mn-lt"/>
                <a:ea typeface="+mn-ea"/>
                <a:cs typeface="+mn-cs"/>
              </a:rPr>
              <a:t> escolar o tareas para la casa y los trastornos de salud. Pero queremos exponerles dos gráficos que demuestran cómo la salud mental de los niños está en la UTI.</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13</a:t>
            </a:fld>
            <a:endParaRPr lang="es-ES"/>
          </a:p>
        </p:txBody>
      </p:sp>
    </p:spTree>
    <p:extLst>
      <p:ext uri="{BB962C8B-B14F-4D97-AF65-F5344CB8AC3E}">
        <p14:creationId xmlns:p14="http://schemas.microsoft.com/office/powerpoint/2010/main" val="3892772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No hemos encontrado estudios médicos que establezcan una correlación entre la </a:t>
            </a:r>
            <a:r>
              <a:rPr lang="es-ES_tradnl" sz="1200" kern="1200" dirty="0" err="1" smtClean="0">
                <a:solidFill>
                  <a:schemeClr val="tx1"/>
                </a:solidFill>
                <a:effectLst/>
                <a:latin typeface="+mn-lt"/>
                <a:ea typeface="+mn-ea"/>
                <a:cs typeface="+mn-cs"/>
              </a:rPr>
              <a:t>sobreexigencia</a:t>
            </a:r>
            <a:r>
              <a:rPr lang="es-ES_tradnl" sz="1200" kern="1200" dirty="0" smtClean="0">
                <a:solidFill>
                  <a:schemeClr val="tx1"/>
                </a:solidFill>
                <a:effectLst/>
                <a:latin typeface="+mn-lt"/>
                <a:ea typeface="+mn-ea"/>
                <a:cs typeface="+mn-cs"/>
              </a:rPr>
              <a:t> escolar o tareas para la casa y los trastornos de salud. Pero queremos exponerles dos gráficos que demuestran cómo la salud mental de los niños está en la UTI.</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14</a:t>
            </a:fld>
            <a:endParaRPr lang="es-ES"/>
          </a:p>
        </p:txBody>
      </p:sp>
    </p:spTree>
    <p:extLst>
      <p:ext uri="{BB962C8B-B14F-4D97-AF65-F5344CB8AC3E}">
        <p14:creationId xmlns:p14="http://schemas.microsoft.com/office/powerpoint/2010/main" val="3892772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No hemos encontrado estudios médicos que establezcan una correlación entre la </a:t>
            </a:r>
            <a:r>
              <a:rPr lang="es-ES_tradnl" sz="1200" kern="1200" dirty="0" err="1" smtClean="0">
                <a:solidFill>
                  <a:schemeClr val="tx1"/>
                </a:solidFill>
                <a:effectLst/>
                <a:latin typeface="+mn-lt"/>
                <a:ea typeface="+mn-ea"/>
                <a:cs typeface="+mn-cs"/>
              </a:rPr>
              <a:t>sobreexigencia</a:t>
            </a:r>
            <a:r>
              <a:rPr lang="es-ES_tradnl" sz="1200" kern="1200" dirty="0" smtClean="0">
                <a:solidFill>
                  <a:schemeClr val="tx1"/>
                </a:solidFill>
                <a:effectLst/>
                <a:latin typeface="+mn-lt"/>
                <a:ea typeface="+mn-ea"/>
                <a:cs typeface="+mn-cs"/>
              </a:rPr>
              <a:t> escolar o tareas para la casa y los trastornos de salud. Pero queremos exponerles dos gráficos que demuestran cómo la salud mental de los niños está en la UTI.</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15</a:t>
            </a:fld>
            <a:endParaRPr lang="es-ES"/>
          </a:p>
        </p:txBody>
      </p:sp>
    </p:spTree>
    <p:extLst>
      <p:ext uri="{BB962C8B-B14F-4D97-AF65-F5344CB8AC3E}">
        <p14:creationId xmlns:p14="http://schemas.microsoft.com/office/powerpoint/2010/main" val="389277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segundo lugar, la prevalencia del grupo etario con más trastornos mentales en Chile son los NIÑOS. Sí, los niños. No los adultos. Lo pueden ver en este gráfico. La prevalencia de trastornos en Chile entre los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¿Qué adultos vamos a tener el día de mañana si tenemos niños que a los 10 años ya tienen trastornos del ánimo o se encuentran medicados? No solo van a destruir sus colegios como en el caso del INBA, sino que es altamente probable que en un día de furia puedan destruir una ciudad entera.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Además, según nuestros datos recopilados, el 49,9% de los niños ya ha sido diagnosticado con alguna patología relacionada con la </a:t>
            </a:r>
            <a:r>
              <a:rPr lang="es-ES_tradnl" sz="1200" kern="1200" dirty="0" err="1" smtClean="0">
                <a:solidFill>
                  <a:schemeClr val="tx1"/>
                </a:solidFill>
                <a:effectLst/>
                <a:latin typeface="+mn-lt"/>
                <a:ea typeface="+mn-ea"/>
                <a:cs typeface="+mn-cs"/>
              </a:rPr>
              <a:t>sobreexigencia</a:t>
            </a:r>
            <a:r>
              <a:rPr lang="es-ES_tradnl" sz="1200" kern="1200" dirty="0" smtClean="0">
                <a:solidFill>
                  <a:schemeClr val="tx1"/>
                </a:solidFill>
                <a:effectLst/>
                <a:latin typeface="+mn-lt"/>
                <a:ea typeface="+mn-ea"/>
                <a:cs typeface="+mn-cs"/>
              </a:rPr>
              <a:t> escolar, vale decir: Depresión Ansiedad, Síndrome de hiperactividad,  Síndrome de déficit atencional,  Alopecia focal o </a:t>
            </a:r>
            <a:r>
              <a:rPr lang="es-ES_tradnl" sz="1200" kern="1200" dirty="0" err="1" smtClean="0">
                <a:solidFill>
                  <a:schemeClr val="tx1"/>
                </a:solidFill>
                <a:effectLst/>
                <a:latin typeface="+mn-lt"/>
                <a:ea typeface="+mn-ea"/>
                <a:cs typeface="+mn-cs"/>
              </a:rPr>
              <a:t>tricomanía</a:t>
            </a:r>
            <a:r>
              <a:rPr lang="es-ES_tradnl" sz="1200" kern="1200" dirty="0" smtClean="0">
                <a:solidFill>
                  <a:schemeClr val="tx1"/>
                </a:solidFill>
                <a:effectLst/>
                <a:latin typeface="+mn-lt"/>
                <a:ea typeface="+mn-ea"/>
                <a:cs typeface="+mn-cs"/>
              </a:rPr>
              <a:t>,  Trastorno del Estado del Animo, Sobrepeso, Obesidad o Dolor abdominal recurrente.</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La OMS ha establecido que los trastornos psiquiátricos que se inician en la infancia o adolescencia deben ser una prioridad en la Salud Pública. ¿Tiene algo que decirnos al respecto el Ministerio de Salud? Nosotros creemos que sí.</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¿Es necesario hacer estudios para decir que un niño (o cualquier persona) que no tiene las suficientes horas de descanso puede ver afectada su salud física o psíquica?</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16</a:t>
            </a:fld>
            <a:endParaRPr lang="es-ES"/>
          </a:p>
        </p:txBody>
      </p:sp>
    </p:spTree>
    <p:extLst>
      <p:ext uri="{BB962C8B-B14F-4D97-AF65-F5344CB8AC3E}">
        <p14:creationId xmlns:p14="http://schemas.microsoft.com/office/powerpoint/2010/main" val="271621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Art. 31 Nº1 de la Convención de los Derechos del Niño: </a:t>
            </a:r>
            <a:r>
              <a:rPr lang="es-ES_tradnl" sz="1200" i="1" kern="1200" dirty="0" smtClean="0">
                <a:solidFill>
                  <a:schemeClr val="tx1"/>
                </a:solidFill>
                <a:effectLst/>
                <a:latin typeface="+mn-lt"/>
                <a:ea typeface="+mn-ea"/>
                <a:cs typeface="+mn-cs"/>
              </a:rPr>
              <a:t>“Los Estados Partes (Chile desde 1990) reconocen el derecho del niño al descanso y el esparcimiento, al juego y a las actividades recreativas propias de su edad y a participar libremente en la vida cultural y en las artes”.</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Art. 24 de la Declaración Universal de los Derechos Humanos: </a:t>
            </a:r>
            <a:r>
              <a:rPr lang="es-ES_tradnl" sz="1200" i="1" kern="1200" dirty="0" smtClean="0">
                <a:solidFill>
                  <a:schemeClr val="tx1"/>
                </a:solidFill>
                <a:effectLst/>
                <a:latin typeface="+mn-lt"/>
                <a:ea typeface="+mn-ea"/>
                <a:cs typeface="+mn-cs"/>
              </a:rPr>
              <a:t>“Toda persona tiene derecho al descanso, al disfrute del tiempo libre, a una limitación razonable de la duración del trabajo y a vacaciones periódicas pagadas”.</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 los niños se les EXTIENDE SU JORNADA ESCOLAR en su casa A TRAVÉS DE LAS TAREAS.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Ya vimos ya que un niño puede llegar a una jornada escolar (en el colegio o en el colegio y en la casa) en promedio de 10 horas diarias de lunes a viernes, más las tareas que dan los colegios los fines de semana y las vacaciones.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Lo que es de sentido común, y no requiere ningún estudio, es que el Código del Trabajo establece que la jornada ordinaria de trabajo es de 45 horas semanales.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Sin embargo, no hemos podido encontrar la ley, normativa o regulación en la cual se establezca el máximo de horas referentes a la jornada escolar (ya sea en el colegio en la casa). Siempre se habla de horas mínimas.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qué protegemos más el derecho al descanso de un adulto que el de un niño?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Creemos que se está vulnerando el artículo 19 Nº 2 de la CPR y Código del Trabajo: “La igualdad ante la ley. En Chile no hay personas ni grupos privilegiados”. Hoy los adultos son privilegiados que reciben protección legal de su jornada laboral (señalando un máximo) y su derecho al descanso; mientras que los niños no reciben tal protección, extendiéndose su jornada de trabajo escolar al hogar a través de las tareas, fuera del colegio, en los fines de semana y en sus vacaciones. </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17</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sistema educacional chileno con la jornada completa o jornada extendida NO DEJA ESPACIO para la educación informal.</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Al respecto, nos permitimos citar a la Dra. Amanda Céspedes, neuropsiquiatra, que señala que señala “los niños están aprendiendo constantemente; los mejores aprendizajes  son aquellos que  se llevan a cabo  en situaciones informales,  cuando el niño está  intensamente  motivado para  ello. </a:t>
            </a:r>
            <a:r>
              <a:rPr lang="es-ES_tradnl" sz="1200" b="1" kern="1200" dirty="0" smtClean="0">
                <a:solidFill>
                  <a:schemeClr val="tx1"/>
                </a:solidFill>
                <a:effectLst/>
                <a:latin typeface="+mn-lt"/>
                <a:ea typeface="+mn-ea"/>
                <a:cs typeface="+mn-cs"/>
              </a:rPr>
              <a:t>La motivación es un motor interno  extraordinario cuyo combustible  es la curiosidad.  En el niño se enciende  la chispa de la expectativa frente a una recompensa  precisa, que es dominar  lo  que  hasta ese momento no dominaba.</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Así aprenden a pedalear, a saltar la cuerda, a nadar, a dibujar, a leer, a cocinar,  a  dominar los dispositivos  digitales. Este tipo de motivación es  intrínseco; nadie  les pone una calificación porque  aprendieron a  hacer </a:t>
            </a:r>
            <a:r>
              <a:rPr lang="es-ES_tradnl" sz="1200" i="1" kern="1200" dirty="0" err="1" smtClean="0">
                <a:solidFill>
                  <a:schemeClr val="tx1"/>
                </a:solidFill>
                <a:effectLst/>
                <a:latin typeface="+mn-lt"/>
                <a:ea typeface="+mn-ea"/>
                <a:cs typeface="+mn-cs"/>
              </a:rPr>
              <a:t>touch</a:t>
            </a:r>
            <a:r>
              <a:rPr lang="es-ES_tradnl" sz="1200" kern="1200" dirty="0" smtClean="0">
                <a:solidFill>
                  <a:schemeClr val="tx1"/>
                </a:solidFill>
                <a:effectLst/>
                <a:latin typeface="+mn-lt"/>
                <a:ea typeface="+mn-ea"/>
                <a:cs typeface="+mn-cs"/>
              </a:rPr>
              <a:t> sobre un </a:t>
            </a:r>
            <a:r>
              <a:rPr lang="es-ES_tradnl" sz="1200" i="1" kern="1200" dirty="0" err="1" smtClean="0">
                <a:solidFill>
                  <a:schemeClr val="tx1"/>
                </a:solidFill>
                <a:effectLst/>
                <a:latin typeface="+mn-lt"/>
                <a:ea typeface="+mn-ea"/>
                <a:cs typeface="+mn-cs"/>
              </a:rPr>
              <a:t>Ipad</a:t>
            </a:r>
            <a:r>
              <a:rPr lang="es-ES_tradnl" sz="1200" kern="1200" dirty="0" smtClean="0">
                <a:solidFill>
                  <a:schemeClr val="tx1"/>
                </a:solidFill>
                <a:effectLst/>
                <a:latin typeface="+mn-lt"/>
                <a:ea typeface="+mn-ea"/>
                <a:cs typeface="+mn-cs"/>
              </a:rPr>
              <a:t> o a preparar una tartaleta de limón. </a:t>
            </a:r>
            <a:r>
              <a:rPr lang="es-ES_tradnl" sz="1200" b="1" kern="1200" dirty="0" smtClean="0">
                <a:solidFill>
                  <a:schemeClr val="tx1"/>
                </a:solidFill>
                <a:effectLst/>
                <a:latin typeface="+mn-lt"/>
                <a:ea typeface="+mn-ea"/>
                <a:cs typeface="+mn-cs"/>
              </a:rPr>
              <a:t>Gran parte de este aprendizaje  es autodidacta; a veces  se aprende  bajo la guía de  otro niño  que ya domina la habilidad o de un adulto que disfruta mostrando al niño una destreza, como la abuela que  enseña a la nieta a tejer”</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“Pero hay otra forma de aprendizaje que comenzó a insinuarse históricamente no hace muchos siglos:  la enseñanza formal  escolar.  En esta  modalidad  la  motivación  ya no es el motor principal, por cuanto  lo que se ha de aprender  es determinado por adultos expertos en diseño curricular y en las necesidades cognitivas de la niñez; </a:t>
            </a:r>
            <a:r>
              <a:rPr lang="es-ES_tradnl" sz="1200" b="1" kern="1200" dirty="0" smtClean="0">
                <a:solidFill>
                  <a:schemeClr val="tx1"/>
                </a:solidFill>
                <a:effectLst/>
                <a:latin typeface="+mn-lt"/>
                <a:ea typeface="+mn-ea"/>
                <a:cs typeface="+mn-cs"/>
              </a:rPr>
              <a:t>el niño no tiene ni voz ni voto en estas decisiones.</a:t>
            </a:r>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Aparecen los objetivos de  aprendizaje (lo que debe saber un alumno al finalizar un año lectivo), las modalidades de evaluación, los contenidos curriculares  y los criterios para  reprobar a un alumno o para considerarlo afectado por necesidades educativas especiales. </a:t>
            </a:r>
          </a:p>
          <a:p>
            <a:r>
              <a:rPr lang="es-ES_tradnl" sz="1200" kern="1200" dirty="0" smtClean="0">
                <a:solidFill>
                  <a:schemeClr val="tx1"/>
                </a:solidFill>
                <a:effectLst/>
                <a:latin typeface="+mn-lt"/>
                <a:ea typeface="+mn-ea"/>
                <a:cs typeface="+mn-cs"/>
              </a:rPr>
              <a:t>Al no ser  el niño el actor  activo del aprendizaje, desaparece la motivación intrínseca ( la curiosidad, la pasión)  y  es reemplazada por la motivación  activada desde  afuera</a:t>
            </a:r>
            <a:r>
              <a:rPr lang="es-ES_tradnl" sz="1200" b="1" kern="1200" dirty="0" smtClean="0">
                <a:solidFill>
                  <a:schemeClr val="tx1"/>
                </a:solidFill>
                <a:effectLst/>
                <a:latin typeface="+mn-lt"/>
                <a:ea typeface="+mn-ea"/>
                <a:cs typeface="+mn-cs"/>
              </a:rPr>
              <a:t>: la nota, el cariño de los padres (“mis padres me quieren cuando traigo buenas notas y me porto bien”), algún premio tangible o una amenaza de castigo. Deben transcurrir algunos años para que la motivación vuelva a ser encendida desde la curiosidad intelectual. Y a veces no se enciende nunca más”.</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Después nos preguntamos por qué desaparecen las tradiciones y valores. No hay tiempo!  El colegio (en realidad las bases curriculares del Ministerio de Educación) lo abarcan todo.</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18</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sistema educacional chileno con la jornada completa o jornada extendida NO DEJA ESPACIO para la educación informal.</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Al respecto, nos permitimos citar a la Dra. Amanda Céspedes, neuropsiquiatra, que señala que señala “los niños están aprendiendo constantemente; los mejores aprendizajes  son aquellos que  se llevan a cabo  en situaciones informales,  cuando el niño está  intensamente  motivado para  ello. </a:t>
            </a:r>
            <a:r>
              <a:rPr lang="es-ES_tradnl" sz="1200" b="1" kern="1200" dirty="0" smtClean="0">
                <a:solidFill>
                  <a:schemeClr val="tx1"/>
                </a:solidFill>
                <a:effectLst/>
                <a:latin typeface="+mn-lt"/>
                <a:ea typeface="+mn-ea"/>
                <a:cs typeface="+mn-cs"/>
              </a:rPr>
              <a:t>La motivación es un motor interno  extraordinario cuyo combustible  es la curiosidad.  En el niño se enciende  la chispa de la expectativa frente a una recompensa  precisa, que es dominar  lo  que  hasta ese momento no dominaba.</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Así aprenden a pedalear, a saltar la cuerda, a nadar, a dibujar, a leer, a cocinar,  a  dominar los dispositivos  digitales. Este tipo de motivación es  intrínseco; nadie  les pone una calificación porque  aprendieron a  hacer </a:t>
            </a:r>
            <a:r>
              <a:rPr lang="es-ES_tradnl" sz="1200" i="1" kern="1200" dirty="0" err="1" smtClean="0">
                <a:solidFill>
                  <a:schemeClr val="tx1"/>
                </a:solidFill>
                <a:effectLst/>
                <a:latin typeface="+mn-lt"/>
                <a:ea typeface="+mn-ea"/>
                <a:cs typeface="+mn-cs"/>
              </a:rPr>
              <a:t>touch</a:t>
            </a:r>
            <a:r>
              <a:rPr lang="es-ES_tradnl" sz="1200" kern="1200" dirty="0" smtClean="0">
                <a:solidFill>
                  <a:schemeClr val="tx1"/>
                </a:solidFill>
                <a:effectLst/>
                <a:latin typeface="+mn-lt"/>
                <a:ea typeface="+mn-ea"/>
                <a:cs typeface="+mn-cs"/>
              </a:rPr>
              <a:t> sobre un </a:t>
            </a:r>
            <a:r>
              <a:rPr lang="es-ES_tradnl" sz="1200" i="1" kern="1200" dirty="0" err="1" smtClean="0">
                <a:solidFill>
                  <a:schemeClr val="tx1"/>
                </a:solidFill>
                <a:effectLst/>
                <a:latin typeface="+mn-lt"/>
                <a:ea typeface="+mn-ea"/>
                <a:cs typeface="+mn-cs"/>
              </a:rPr>
              <a:t>Ipad</a:t>
            </a:r>
            <a:r>
              <a:rPr lang="es-ES_tradnl" sz="1200" kern="1200" dirty="0" smtClean="0">
                <a:solidFill>
                  <a:schemeClr val="tx1"/>
                </a:solidFill>
                <a:effectLst/>
                <a:latin typeface="+mn-lt"/>
                <a:ea typeface="+mn-ea"/>
                <a:cs typeface="+mn-cs"/>
              </a:rPr>
              <a:t> o a preparar una tartaleta de limón. </a:t>
            </a:r>
            <a:r>
              <a:rPr lang="es-ES_tradnl" sz="1200" b="1" kern="1200" dirty="0" smtClean="0">
                <a:solidFill>
                  <a:schemeClr val="tx1"/>
                </a:solidFill>
                <a:effectLst/>
                <a:latin typeface="+mn-lt"/>
                <a:ea typeface="+mn-ea"/>
                <a:cs typeface="+mn-cs"/>
              </a:rPr>
              <a:t>Gran parte de este aprendizaje  es autodidacta; a veces  se aprende  bajo la guía de  otro niño  que ya domina la habilidad o de un adulto que disfruta mostrando al niño una destreza, como la abuela que  enseña a la nieta a tejer”</a:t>
            </a:r>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“Pero hay otra forma de aprendizaje que comenzó a insinuarse históricamente no hace muchos siglos:  la enseñanza formal  escolar.  En esta  modalidad  la  motivación  ya no es el motor principal, por cuanto  lo que se ha de aprender  es determinado por adultos expertos en diseño curricular y en las necesidades cognitivas de la niñez; </a:t>
            </a:r>
            <a:r>
              <a:rPr lang="es-ES_tradnl" sz="1200" b="1" kern="1200" dirty="0" smtClean="0">
                <a:solidFill>
                  <a:schemeClr val="tx1"/>
                </a:solidFill>
                <a:effectLst/>
                <a:latin typeface="+mn-lt"/>
                <a:ea typeface="+mn-ea"/>
                <a:cs typeface="+mn-cs"/>
              </a:rPr>
              <a:t>el niño no tiene ni voz ni voto en estas decisiones.</a:t>
            </a:r>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Aparecen los objetivos de  aprendizaje (lo que debe saber un alumno al finalizar un año lectivo), las modalidades de evaluación, los contenidos curriculares  y los criterios para  reprobar a un alumno o para considerarlo afectado por necesidades educativas especiales. </a:t>
            </a:r>
          </a:p>
          <a:p>
            <a:r>
              <a:rPr lang="es-ES_tradnl" sz="1200" kern="1200" dirty="0" smtClean="0">
                <a:solidFill>
                  <a:schemeClr val="tx1"/>
                </a:solidFill>
                <a:effectLst/>
                <a:latin typeface="+mn-lt"/>
                <a:ea typeface="+mn-ea"/>
                <a:cs typeface="+mn-cs"/>
              </a:rPr>
              <a:t>Al no ser  el niño el actor  activo del aprendizaje, desaparece la motivación intrínseca ( la curiosidad, la pasión)  y  es reemplazada por la motivación  activada desde  afuera</a:t>
            </a:r>
            <a:r>
              <a:rPr lang="es-ES_tradnl" sz="1200" b="1" kern="1200" dirty="0" smtClean="0">
                <a:solidFill>
                  <a:schemeClr val="tx1"/>
                </a:solidFill>
                <a:effectLst/>
                <a:latin typeface="+mn-lt"/>
                <a:ea typeface="+mn-ea"/>
                <a:cs typeface="+mn-cs"/>
              </a:rPr>
              <a:t>: la nota, el cariño de los padres (“mis padres me quieren cuando traigo buenas notas y me porto bien”), algún premio tangible o una amenaza de castigo. Deben transcurrir algunos años para que la motivación vuelva a ser encendida desde la curiosidad intelectual. Y a veces no se enciende nunca más”.</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Después nos preguntamos por qué desaparecen las tradiciones y valores. No hay tiempo!  El colegio (en realidad las bases curriculares del Ministerio de Educación) lo abarcan todo.</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4AA3ADE-37D8-C545-B301-F98BC9723E21}" type="slidenum">
              <a:rPr lang="es-ES" smtClean="0"/>
              <a:t>19</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kern="1200" dirty="0" smtClean="0">
                <a:solidFill>
                  <a:schemeClr val="tx1"/>
                </a:solidFill>
                <a:effectLst/>
                <a:latin typeface="+mn-lt"/>
                <a:ea typeface="+mn-ea"/>
                <a:cs typeface="+mn-cs"/>
              </a:rPr>
              <a:t>En qué minuto se cambió la Constitución que ahora dice “El colegio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 en vez de “la familia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¿Dónde está el derecho y el deber preferente de los padres de educar a los hijos? No hay tiempo. No hay espacio. El día tiene 24 horas. Nada más.</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Sumado a lo anterior, las tareas escolares en la casa no solo replican, sino que aumentan la brecha de la desigualdad en educación. ¿Por qué? Porque cuando un niño desarrolla actividades académicas en casa, tal como trabajos, guías de estudio, estudiar para una prueba, no está en igualdad de condiciones con otros niños. Ni en cuanto supervisión, ni en cuanto a infraestructura.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es ayudado en las tareas para la casa por sus padres con título universitario, respecto de los que no lo tienen. No es lo mismo un niño que tiene su pieza sola para estudiar, respecto de un niño que la comparte con 4 hermanos.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puede hacer tareas en el living, respecto de un niño que vive en el SENAME. No es lo mismo, un niño que cuenta con profesor particular y PC con internet, respecto de un niño cuyos padres no tienen recursos para contratar uno.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Chile las tareas escolares no están al servicio del aprendizaje o bienestar del estudiante, sino, que están al servicio del colegio (tener mejores resultados en SIMCE o PSU) y otros fines muy discutibles. Así por ejemplo, pruebas utilizadas como castigo; pruebas para que estudies en casa lo que alcancé a enseñarte en clases, lo que redunda en que la familia subsidia con su tiempo personal las ineficiencias del sistema educativo (esta llave debe ser cortada); trabajos manuales para que los papás usen su tiempo y dinero en comprar materiales que debieron ser solicitados a principio de año o debiera cubrir la escuela; “involucrar” a los padres de una manera que resulta conveniente a la escuela.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Prueba de ello, son los pobres resultados en la prueba de PISA. En el caso de SIMCE, la trayectoria de 16 años solo indica variación promedio de 1,2 puntos por años, una cifra muy baja, y que evidencia que hacer más, no implica más calidad educativa, sino al contrario, es factor de estrés y depresión del sistema mental y emocional del niño, provocando una reducción de su rendimiento.</a:t>
            </a:r>
          </a:p>
          <a:p>
            <a:r>
              <a:rPr lang="es-ES_tradnl" sz="1200" kern="1200" dirty="0" smtClean="0">
                <a:solidFill>
                  <a:schemeClr val="tx1"/>
                </a:solidFill>
                <a:effectLst/>
                <a:latin typeface="+mn-lt"/>
                <a:ea typeface="+mn-ea"/>
                <a:cs typeface="+mn-cs"/>
              </a:rPr>
              <a:t> </a:t>
            </a:r>
          </a:p>
          <a:p>
            <a:r>
              <a:rPr lang="es-ES_tradnl" sz="1200" b="1" kern="1200" dirty="0" smtClean="0">
                <a:solidFill>
                  <a:schemeClr val="tx1"/>
                </a:solidFill>
                <a:effectLst/>
                <a:latin typeface="+mn-lt"/>
                <a:ea typeface="+mn-ea"/>
                <a:cs typeface="+mn-cs"/>
              </a:rPr>
              <a:t>¿Se acuerdan de la primera lámina? Del barco que se hunde. Eso producen las tareas. La evidencia internacional también relaciona las tareas escolares desarrolladas en la casa, con un</a:t>
            </a:r>
            <a:r>
              <a:rPr lang="es-ES_tradnl" sz="1200" kern="1200" dirty="0" smtClean="0">
                <a:solidFill>
                  <a:schemeClr val="tx1"/>
                </a:solidFill>
                <a:effectLst/>
                <a:latin typeface="+mn-lt"/>
                <a:ea typeface="+mn-ea"/>
                <a:cs typeface="+mn-cs"/>
              </a:rPr>
              <a:t> chantaje emocional expreso en lo que se refiere a las tareas, por parte de los establecimientos educacionales.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Los niños que no llevan sus tareas hechas, o que no son tan buenas como las de sus compañeros (que las pudieron hacer con ayuda de sus padres) reciben comentarios como “tu mamá (si, tu mamá) no se preocupa por ti”.</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circunstancias, que muchas veces, los padres no están capacitados, o bien no tienen el tiempo (porque están trabajando) para ayudar con las tareas.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otro lado, los padres, no son profesores, por lo tanto, no tienen todas las herramientas para enseñar a los niños conocimientos que suponen manejar herramientas pedagógicas.</a:t>
            </a:r>
          </a:p>
          <a:p>
            <a:r>
              <a:rPr lang="es-ES_tradnl" sz="1200" kern="1200" dirty="0" smtClean="0">
                <a:solidFill>
                  <a:schemeClr val="tx1"/>
                </a:solidFill>
                <a:effectLst/>
                <a:latin typeface="+mn-lt"/>
                <a:ea typeface="+mn-ea"/>
                <a:cs typeface="+mn-cs"/>
              </a:rPr>
              <a:t> </a:t>
            </a: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4AA3ADE-37D8-C545-B301-F98BC9723E21}" type="slidenum">
              <a:rPr lang="es-ES" smtClean="0"/>
              <a:t>20</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Antes de comenzar, queremos pedirles que observen esta lámina por unos segundos……… Esta lámina fue la elegida por una mayoría de niños y niñas de séptimo básico de la Región de la Araucanía, ante la pregunta de cómo se sienten ellos en relación a su educación y su capacidad de aprender. Las emoción a la cual corresponden estas dos láminas es la culpa.</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Según Educación 2020, a quienes agradecemos haber compartido esta información, las respuestas de los niños reflejan sentimientos de IMPOTENCIA, de INCAPACIDAD, de “SENTIRSE TONTOS”, EXPUESTOS EN SU IGNORANCIA, JUZGADOS POR SUS LIMITACIONES.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A pesar de que los niños, traen en su cerebro, en su ADN y en todas sus células millones de años evolución que los hacer ser INTRÍNSECAMENTE CURIOSOS y NECESITADOS .</a:t>
            </a:r>
          </a:p>
          <a:p>
            <a:r>
              <a:rPr lang="es-ES_tradnl" sz="1200" kern="1200" dirty="0" smtClean="0">
                <a:solidFill>
                  <a:schemeClr val="tx1"/>
                </a:solidFill>
                <a:effectLst/>
                <a:latin typeface="+mn-lt"/>
                <a:ea typeface="+mn-ea"/>
                <a:cs typeface="+mn-cs"/>
              </a:rPr>
              <a:t>A pesar de que los niños, traen en su cerebro, en su ADN y en todas sus células millones de años evolución que los hacer ser INTRÍNSECAMENTE CURIOSOS y NECESITADOS por aprender, nuestro sistema educacional, los hace sentir tontos e incapaces.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un país donde no se trata bien a los niños en general (el ejemplo más violento y descarnado es nuestro sistema de protección, el SENAME), donde no se cuenta aún con una política nacional de infancia, y donde debemos constantemente dar explicaciones por querer que los derechos de los niños sean respetados, no es de extrañar que más y más ciudadanos pongan la mirada en el cuidado, o mejor dicho, en la FALTA DE CUIDADO. </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2</a:t>
            </a:fld>
            <a:endParaRPr lang="es-ES"/>
          </a:p>
        </p:txBody>
      </p:sp>
    </p:spTree>
    <p:extLst>
      <p:ext uri="{BB962C8B-B14F-4D97-AF65-F5344CB8AC3E}">
        <p14:creationId xmlns:p14="http://schemas.microsoft.com/office/powerpoint/2010/main" val="1120477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kern="1200" dirty="0" smtClean="0">
                <a:solidFill>
                  <a:schemeClr val="tx1"/>
                </a:solidFill>
                <a:effectLst/>
                <a:latin typeface="+mn-lt"/>
                <a:ea typeface="+mn-ea"/>
                <a:cs typeface="+mn-cs"/>
              </a:rPr>
              <a:t>En qué minuto se cambió la Constitución que ahora dice “El colegio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 en vez de “la familia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¿Dónde está el derecho y el deber preferente de los padres de educar a los hijos? No hay tiempo. No hay espacio. El día tiene 24 horas. Nada más.</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Sumado a lo anterior, las tareas escolares en la casa no solo replican, sino que aumentan la brecha de la desigualdad en educación. ¿Por qué? Porque cuando un niño desarrolla actividades académicas en casa, tal como trabajos, guías de estudio, estudiar para una prueba, no está en igualdad de condiciones con otros niños. Ni en cuanto supervisión, ni en cuanto a infraestructura.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es ayudado en las tareas para la casa por sus padres con título universitario, respecto de los que no lo tienen. No es lo mismo un niño que tiene su pieza sola para estudiar, respecto de un niño que la comparte con 4 hermanos.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puede hacer tareas en el living, respecto de un niño que vive en el SENAME. No es lo mismo, un niño que cuenta con profesor particular y PC con internet, respecto de un niño cuyos padres no tienen recursos para contratar uno.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Chile las tareas escolares no están al servicio del aprendizaje o bienestar del estudiante, sino, que están al servicio del colegio (tener mejores resultados en SIMCE o PSU) y otros fines muy discutibles. Así por ejemplo, pruebas utilizadas como castigo; pruebas para que estudies en casa lo que alcancé a enseñarte en clases, lo que redunda en que la familia subsidia con su tiempo personal las ineficiencias del sistema educativo (esta llave debe ser cortada); trabajos manuales para que los papás usen su tiempo y dinero en comprar materiales que debieron ser solicitados a principio de año o debiera cubrir la escuela; “involucrar” a los padres de una manera que resulta conveniente a la escuela.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Prueba de ello, son los pobres resultados en la prueba de PISA. En el caso de SIMCE, la trayectoria de 16 años solo indica variación promedio de 1,2 puntos por años, una cifra muy baja, y que evidencia que hacer más, no implica más calidad educativa, sino al contrario, es factor de estrés y depresión del sistema mental y emocional del niño, provocando una reducción de su rendimiento.</a:t>
            </a:r>
          </a:p>
          <a:p>
            <a:r>
              <a:rPr lang="es-ES_tradnl" sz="1200" kern="1200" dirty="0" smtClean="0">
                <a:solidFill>
                  <a:schemeClr val="tx1"/>
                </a:solidFill>
                <a:effectLst/>
                <a:latin typeface="+mn-lt"/>
                <a:ea typeface="+mn-ea"/>
                <a:cs typeface="+mn-cs"/>
              </a:rPr>
              <a:t> </a:t>
            </a:r>
          </a:p>
          <a:p>
            <a:r>
              <a:rPr lang="es-ES_tradnl" sz="1200" b="1" kern="1200" dirty="0" smtClean="0">
                <a:solidFill>
                  <a:schemeClr val="tx1"/>
                </a:solidFill>
                <a:effectLst/>
                <a:latin typeface="+mn-lt"/>
                <a:ea typeface="+mn-ea"/>
                <a:cs typeface="+mn-cs"/>
              </a:rPr>
              <a:t>¿Se acuerdan de la primera lámina? Del barco que se hunde. Eso producen las tareas. La evidencia internacional también relaciona las tareas escolares desarrolladas en la casa, con un</a:t>
            </a:r>
            <a:r>
              <a:rPr lang="es-ES_tradnl" sz="1200" kern="1200" dirty="0" smtClean="0">
                <a:solidFill>
                  <a:schemeClr val="tx1"/>
                </a:solidFill>
                <a:effectLst/>
                <a:latin typeface="+mn-lt"/>
                <a:ea typeface="+mn-ea"/>
                <a:cs typeface="+mn-cs"/>
              </a:rPr>
              <a:t> chantaje emocional expreso en lo que se refiere a las tareas, por parte de los establecimientos educacionales.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Los niños que no llevan sus tareas hechas, o que no son tan buenas como las de sus compañeros (que las pudieron hacer con ayuda de sus padres) reciben comentarios como “tu mamá (si, tu mamá) no se preocupa por ti”.</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circunstancias, que muchas veces, los padres no están capacitados, o bien no tienen el tiempo (porque están trabajando) para ayudar con las tareas.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otro lado, los padres, no son profesores, por lo tanto, no tienen todas las herramientas para enseñar a los niños conocimientos que suponen manejar herramientas pedagógicas.</a:t>
            </a:r>
          </a:p>
          <a:p>
            <a:r>
              <a:rPr lang="es-ES_tradnl" sz="1200" kern="1200" dirty="0" smtClean="0">
                <a:solidFill>
                  <a:schemeClr val="tx1"/>
                </a:solidFill>
                <a:effectLst/>
                <a:latin typeface="+mn-lt"/>
                <a:ea typeface="+mn-ea"/>
                <a:cs typeface="+mn-cs"/>
              </a:rPr>
              <a:t> </a:t>
            </a: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4AA3ADE-37D8-C545-B301-F98BC9723E21}" type="slidenum">
              <a:rPr lang="es-ES" smtClean="0"/>
              <a:t>21</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kern="1200" dirty="0" smtClean="0">
                <a:solidFill>
                  <a:schemeClr val="tx1"/>
                </a:solidFill>
                <a:effectLst/>
                <a:latin typeface="+mn-lt"/>
                <a:ea typeface="+mn-ea"/>
                <a:cs typeface="+mn-cs"/>
              </a:rPr>
              <a:t>En qué minuto se cambió la Constitución que ahora dice “El colegio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 en vez de “la familia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¿Dónde está el derecho y el deber preferente de los padres de educar a los hijos? No hay tiempo. No hay espacio. El día tiene 24 horas. Nada más.</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Sumado a lo anterior, las tareas escolares en la casa no solo replican, sino que aumentan la brecha de la desigualdad en educación. ¿Por qué? Porque cuando un niño desarrolla actividades académicas en casa, tal como trabajos, guías de estudio, estudiar para una prueba, no está en igualdad de condiciones con otros niños. Ni en cuanto supervisión, ni en cuanto a infraestructura.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es ayudado en las tareas para la casa por sus padres con título universitario, respecto de los que no lo tienen. No es lo mismo un niño que tiene su pieza sola para estudiar, respecto de un niño que la comparte con 4 hermanos.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puede hacer tareas en el living, respecto de un niño que vive en el SENAME. No es lo mismo, un niño que cuenta con profesor particular y PC con internet, respecto de un niño cuyos padres no tienen recursos para contratar uno.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Chile las tareas escolares no están al servicio del aprendizaje o bienestar del estudiante, sino, que están al servicio del colegio (tener mejores resultados en SIMCE o PSU) y otros fines muy discutibles. Así por ejemplo, pruebas utilizadas como castigo; pruebas para que estudies en casa lo que alcancé a enseñarte en clases, lo que redunda en que la familia subsidia con su tiempo personal las ineficiencias del sistema educativo (esta llave debe ser cortada); trabajos manuales para que los papás usen su tiempo y dinero en comprar materiales que debieron ser solicitados a principio de año o debiera cubrir la escuela; “involucrar” a los padres de una manera que resulta conveniente a la escuela.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Prueba de ello, son los pobres resultados en la prueba de PISA. En el caso de SIMCE, la trayectoria de 16 años solo indica variación promedio de 1,2 puntos por años, una cifra muy baja, y que evidencia que hacer más, no implica más calidad educativa, sino al contrario, es factor de estrés y depresión del sistema mental y emocional del niño, provocando una reducción de su rendimiento.</a:t>
            </a:r>
          </a:p>
          <a:p>
            <a:r>
              <a:rPr lang="es-ES_tradnl" sz="1200" kern="1200" dirty="0" smtClean="0">
                <a:solidFill>
                  <a:schemeClr val="tx1"/>
                </a:solidFill>
                <a:effectLst/>
                <a:latin typeface="+mn-lt"/>
                <a:ea typeface="+mn-ea"/>
                <a:cs typeface="+mn-cs"/>
              </a:rPr>
              <a:t> </a:t>
            </a:r>
          </a:p>
          <a:p>
            <a:r>
              <a:rPr lang="es-ES_tradnl" sz="1200" b="1" kern="1200" dirty="0" smtClean="0">
                <a:solidFill>
                  <a:schemeClr val="tx1"/>
                </a:solidFill>
                <a:effectLst/>
                <a:latin typeface="+mn-lt"/>
                <a:ea typeface="+mn-ea"/>
                <a:cs typeface="+mn-cs"/>
              </a:rPr>
              <a:t>¿Se acuerdan de la primera lámina? Del barco que se hunde. Eso producen las tareas. La evidencia internacional también relaciona las tareas escolares desarrolladas en la casa, con un</a:t>
            </a:r>
            <a:r>
              <a:rPr lang="es-ES_tradnl" sz="1200" kern="1200" dirty="0" smtClean="0">
                <a:solidFill>
                  <a:schemeClr val="tx1"/>
                </a:solidFill>
                <a:effectLst/>
                <a:latin typeface="+mn-lt"/>
                <a:ea typeface="+mn-ea"/>
                <a:cs typeface="+mn-cs"/>
              </a:rPr>
              <a:t> chantaje emocional expreso en lo que se refiere a las tareas, por parte de los establecimientos educacionales.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Los niños que no llevan sus tareas hechas, o que no son tan buenas como las de sus compañeros (que las pudieron hacer con ayuda de sus padres) reciben comentarios como “tu mamá (si, tu mamá) no se preocupa por ti”.</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circunstancias, que muchas veces, los padres no están capacitados, o bien no tienen el tiempo (porque están trabajando) para ayudar con las tareas.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otro lado, los padres, no son profesores, por lo tanto, no tienen todas las herramientas para enseñar a los niños conocimientos que suponen manejar herramientas pedagógicas.</a:t>
            </a:r>
          </a:p>
          <a:p>
            <a:r>
              <a:rPr lang="es-ES_tradnl" sz="1200" kern="1200" dirty="0" smtClean="0">
                <a:solidFill>
                  <a:schemeClr val="tx1"/>
                </a:solidFill>
                <a:effectLst/>
                <a:latin typeface="+mn-lt"/>
                <a:ea typeface="+mn-ea"/>
                <a:cs typeface="+mn-cs"/>
              </a:rPr>
              <a:t> </a:t>
            </a: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4AA3ADE-37D8-C545-B301-F98BC9723E21}" type="slidenum">
              <a:rPr lang="es-ES" smtClean="0"/>
              <a:t>22</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kern="1200" dirty="0" smtClean="0">
                <a:solidFill>
                  <a:schemeClr val="tx1"/>
                </a:solidFill>
                <a:effectLst/>
                <a:latin typeface="+mn-lt"/>
                <a:ea typeface="+mn-ea"/>
                <a:cs typeface="+mn-cs"/>
              </a:rPr>
              <a:t>En qué minuto se cambió la Constitución que ahora dice “El colegio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 en vez de “la familia es el </a:t>
            </a:r>
            <a:r>
              <a:rPr lang="es-ES_tradnl" sz="1200" b="0" kern="1200" dirty="0" err="1" smtClean="0">
                <a:solidFill>
                  <a:schemeClr val="tx1"/>
                </a:solidFill>
                <a:effectLst/>
                <a:latin typeface="+mn-lt"/>
                <a:ea typeface="+mn-ea"/>
                <a:cs typeface="+mn-cs"/>
              </a:rPr>
              <a:t>nucleo</a:t>
            </a:r>
            <a:r>
              <a:rPr lang="es-ES_tradnl" sz="1200" b="0" kern="1200" dirty="0" smtClean="0">
                <a:solidFill>
                  <a:schemeClr val="tx1"/>
                </a:solidFill>
                <a:effectLst/>
                <a:latin typeface="+mn-lt"/>
                <a:ea typeface="+mn-ea"/>
                <a:cs typeface="+mn-cs"/>
              </a:rPr>
              <a:t> fundamental de la sociedad?</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¿Dónde está el derecho y el deber preferente de los padres de educar a los hijos? No hay tiempo. No hay espacio. El día tiene 24 horas. Nada más.</a:t>
            </a:r>
            <a:endParaRPr lang="es-ES_tradnl" sz="1200" kern="1200" dirty="0" smtClean="0">
              <a:solidFill>
                <a:schemeClr val="tx1"/>
              </a:solidFill>
              <a:effectLst/>
              <a:latin typeface="+mn-lt"/>
              <a:ea typeface="+mn-ea"/>
              <a:cs typeface="+mn-cs"/>
            </a:endParaRPr>
          </a:p>
          <a:p>
            <a:r>
              <a:rPr lang="es-ES_tradnl" sz="1200" b="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Sumado a lo anterior, las tareas escolares en la casa no solo replican, sino que aumentan la brecha de la desigualdad en educación. ¿Por qué? Porque cuando un niño desarrolla actividades académicas en casa, tal como trabajos, guías de estudio, estudiar para una prueba, no está en igualdad de condiciones con otros niños. Ni en cuanto supervisión, ni en cuanto a infraestructura.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es ayudado en las tareas para la casa por sus padres con título universitario, respecto de los que no lo tienen. No es lo mismo un niño que tiene su pieza sola para estudiar, respecto de un niño que la comparte con 4 hermanos.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No es lo mismo un niño que puede hacer tareas en el living, respecto de un niño que vive en el SENAME. No es lo mismo, un niño que cuenta con profesor particular y PC con internet, respecto de un niño cuyos padres no tienen recursos para contratar uno.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Chile las tareas escolares no están al servicio del aprendizaje o bienestar del estudiante, sino, que están al servicio del colegio (tener mejores resultados en SIMCE o PSU) y otros fines muy discutibles. Así por ejemplo, pruebas utilizadas como castigo; pruebas para que estudies en casa lo que alcancé a enseñarte en clases, lo que redunda en que la familia subsidia con su tiempo personal las ineficiencias del sistema educativo (esta llave debe ser cortada); trabajos manuales para que los papás usen su tiempo y dinero en comprar materiales que debieron ser solicitados a principio de año o debiera cubrir la escuela; “involucrar” a los padres de una manera que resulta conveniente a la escuela.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Prueba de ello, son los pobres resultados en la prueba de PISA. En el caso de SIMCE, la trayectoria de 16 años solo indica variación promedio de 1,2 puntos por años, una cifra muy baja, y que evidencia que hacer más, no implica más calidad educativa, sino al contrario, es factor de estrés y depresión del sistema mental y emocional del niño, provocando una reducción de su rendimiento.</a:t>
            </a:r>
          </a:p>
          <a:p>
            <a:r>
              <a:rPr lang="es-ES_tradnl" sz="1200" kern="1200" dirty="0" smtClean="0">
                <a:solidFill>
                  <a:schemeClr val="tx1"/>
                </a:solidFill>
                <a:effectLst/>
                <a:latin typeface="+mn-lt"/>
                <a:ea typeface="+mn-ea"/>
                <a:cs typeface="+mn-cs"/>
              </a:rPr>
              <a:t> </a:t>
            </a:r>
          </a:p>
          <a:p>
            <a:r>
              <a:rPr lang="es-ES_tradnl" sz="1200" b="1" kern="1200" dirty="0" smtClean="0">
                <a:solidFill>
                  <a:schemeClr val="tx1"/>
                </a:solidFill>
                <a:effectLst/>
                <a:latin typeface="+mn-lt"/>
                <a:ea typeface="+mn-ea"/>
                <a:cs typeface="+mn-cs"/>
              </a:rPr>
              <a:t>¿Se acuerdan de la primera lámina? Del barco que se hunde. Eso producen las tareas. La evidencia internacional también relaciona las tareas escolares desarrolladas en la casa, con un</a:t>
            </a:r>
            <a:r>
              <a:rPr lang="es-ES_tradnl" sz="1200" kern="1200" dirty="0" smtClean="0">
                <a:solidFill>
                  <a:schemeClr val="tx1"/>
                </a:solidFill>
                <a:effectLst/>
                <a:latin typeface="+mn-lt"/>
                <a:ea typeface="+mn-ea"/>
                <a:cs typeface="+mn-cs"/>
              </a:rPr>
              <a:t> chantaje emocional expreso en lo que se refiere a las tareas, por parte de los establecimientos educacionales.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Los niños que no llevan sus tareas hechas, o que no son tan buenas como las de sus compañeros (que las pudieron hacer con ayuda de sus padres) reciben comentarios como “tu mamá (si, tu mamá) no se preocupa por ti”.</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circunstancias, que muchas veces, los padres no están capacitados, o bien no tienen el tiempo (porque están trabajando) para ayudar con las tareas.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otro lado, los padres, no son profesores, por lo tanto, no tienen todas las herramientas para enseñar a los niños conocimientos que suponen manejar herramientas pedagógicas.</a:t>
            </a:r>
          </a:p>
          <a:p>
            <a:r>
              <a:rPr lang="es-ES_tradnl" sz="1200" kern="1200" dirty="0" smtClean="0">
                <a:solidFill>
                  <a:schemeClr val="tx1"/>
                </a:solidFill>
                <a:effectLst/>
                <a:latin typeface="+mn-lt"/>
                <a:ea typeface="+mn-ea"/>
                <a:cs typeface="+mn-cs"/>
              </a:rPr>
              <a:t> </a:t>
            </a:r>
          </a:p>
          <a:p>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4AA3ADE-37D8-C545-B301-F98BC9723E21}" type="slidenum">
              <a:rPr lang="es-ES" smtClean="0"/>
              <a:t>23</a:t>
            </a:fld>
            <a:endParaRPr lang="es-ES"/>
          </a:p>
        </p:txBody>
      </p:sp>
    </p:spTree>
    <p:extLst>
      <p:ext uri="{BB962C8B-B14F-4D97-AF65-F5344CB8AC3E}">
        <p14:creationId xmlns:p14="http://schemas.microsoft.com/office/powerpoint/2010/main" val="1059291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Primero que nada, queremos agradecer la oportunidad que nos ha brindado la Comisión de Educación del Senado para exponer las reflexiones del movimiento ciudadano La Tarea Es Sin Tareas, fundado recién el 18 de abril pasado, integrado actualmente por más de 77 mil adherentes (en solo 2 meses) quienes son en su mayoría mamás, papás, educadores, familias de niños en edad escolar, de todas las regiones y de todos los tipos de establecimientos educativos. La resonancia colectiva, es decir, los 77 mi adherentes en dos meses, es indicadora, claramente, de una problemática transversal y un anhelo ciudadano por el cuidado de la niñez. El imperativo, EL DE CUIDAR, que no es SEPARABLE de ninguna esfera de actividad humana, y por cierto, que no es SEPARABLE de la educación.</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24</a:t>
            </a:fld>
            <a:endParaRPr lang="es-ES"/>
          </a:p>
        </p:txBody>
      </p:sp>
    </p:spTree>
    <p:extLst>
      <p:ext uri="{BB962C8B-B14F-4D97-AF65-F5344CB8AC3E}">
        <p14:creationId xmlns:p14="http://schemas.microsoft.com/office/powerpoint/2010/main" val="106815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Desde ahí, desde la ciudadanía, desde las familias y hogares, surge nuestro cuestionamiento a las tareas excesivas y su impacto en las vidas de nuestros hijos. El colegio se metió en nuestras casas y en nuestras familias, por lo tanto, nosotros tuvimos que meternos en sus aulas, y al meternos en sus aulas, nos metimos en el Ministerio de Educación, en el Congreso, y así nos metimos en la responsabilidad que tiene del Estado de Chile frente a los derechos de la niñez, su educación y su salud.</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Las tareas escolares que en el contexto de la jornada escolar completa o extendida, debían hacerse en la escuela ahora se hacen en la casa. El incumplimiento de esta normativa, transgrede 3 derechos esenciales: los derechos de la niñez, y muy específicamente, el derecho a la salud, y el derecho a la educación.</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3</a:t>
            </a:fld>
            <a:endParaRPr lang="es-ES"/>
          </a:p>
        </p:txBody>
      </p:sp>
    </p:spTree>
    <p:extLst>
      <p:ext uri="{BB962C8B-B14F-4D97-AF65-F5344CB8AC3E}">
        <p14:creationId xmlns:p14="http://schemas.microsoft.com/office/powerpoint/2010/main" val="402949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Las tareas son la punta del iceberg. Nuestro barco llamado Chile, lleno de niños, con varias generaciones, va de lleno a chocar en contra de este iceberg.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Debajo de las tareas escolares nos hemos encontrado con bases curriculares abultadas y del siglo pasado, resultados pobres en evaluaciones nacionales (el SIMCE), resultados más pobres en evaluaciones internacionales (Prueba de PISA), sobredosis de horas que no llevan a nada, agobio docente, profesores sobre-exigidos, alumnos estresados y deprimidos, apoderados y estudiantes que no tienen cómo ni dónde ejercer sus derechos. </a:t>
            </a:r>
          </a:p>
          <a:p>
            <a:r>
              <a:rPr lang="es-ES_tradnl" sz="1200" kern="1200" dirty="0" smtClean="0">
                <a:solidFill>
                  <a:schemeClr val="tx1"/>
                </a:solidFill>
                <a:effectLst/>
                <a:latin typeface="+mn-lt"/>
                <a:ea typeface="+mn-ea"/>
                <a:cs typeface="+mn-cs"/>
              </a:rPr>
              <a:t> </a:t>
            </a:r>
          </a:p>
          <a:p>
            <a:r>
              <a:rPr lang="es-ES_tradnl" sz="1200" b="1" u="sng" kern="1200" dirty="0" smtClean="0">
                <a:solidFill>
                  <a:schemeClr val="tx1"/>
                </a:solidFill>
                <a:effectLst/>
                <a:latin typeface="+mn-lt"/>
                <a:ea typeface="+mn-ea"/>
                <a:cs typeface="+mn-cs"/>
              </a:rPr>
              <a:t>Por este motivo, por su intermedio señor presidente, porque el problema es tan profundo, tan complejo, y tan trascendental, estamos inmensamente agradecidos de habernos dado este espacio, y por lo mismo, solicitamos que se invite a otros actores a debatir antes de votar la idea de legislar. </a:t>
            </a:r>
            <a:endParaRPr lang="es-ES_tradnl" sz="1200" kern="1200" dirty="0" smtClean="0">
              <a:solidFill>
                <a:schemeClr val="tx1"/>
              </a:solidFill>
              <a:effectLst/>
              <a:latin typeface="+mn-lt"/>
              <a:ea typeface="+mn-ea"/>
              <a:cs typeface="+mn-cs"/>
            </a:endParaRPr>
          </a:p>
          <a:p>
            <a:r>
              <a:rPr lang="es-ES_tradnl" sz="1200" b="1" u="none" strike="noStrike"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Tenemos que estudiar, tenemos que reflexionar y por qué no, tenemos que discutir, con mucha gente. Antes de votar la idea de legislar, en esta comisión deben estar sentados al menos el Ministerio de Educación, el magisterio, el Ministerio de Salud y tantos otros expertos más.</a:t>
            </a:r>
          </a:p>
          <a:p>
            <a:endParaRPr lang="es-ES_tradnl" sz="1200" b="1" u="sng"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Las tareas escolares que en el contexto de la jornada escolar completa o extendida, debían hacerse en la escuela ahora se hacen en la casa. El incumplimiento de esta normativa, transgrede 3 derechos esenciales: los derechos de la niñez, y muy específicamente, el derecho a la salud, y el derecho a la educación.</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Pero vamos por parte. Hablemos de la urgencia. Hablemos de la UTI en la que se encuentra la niñez en Chile.</a:t>
            </a: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4</a:t>
            </a:fld>
            <a:endParaRPr lang="es-ES"/>
          </a:p>
        </p:txBody>
      </p:sp>
    </p:spTree>
    <p:extLst>
      <p:ext uri="{BB962C8B-B14F-4D97-AF65-F5344CB8AC3E}">
        <p14:creationId xmlns:p14="http://schemas.microsoft.com/office/powerpoint/2010/main" val="288027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Juan Carlos Venegas. Un hijo en una sala cuna de Santiago. 7 meses de edad.</a:t>
            </a:r>
          </a:p>
          <a:p>
            <a:r>
              <a:rPr lang="es-ES_tradnl" sz="1200" kern="1200" dirty="0" smtClean="0">
                <a:solidFill>
                  <a:schemeClr val="tx1"/>
                </a:solidFill>
                <a:effectLst/>
                <a:latin typeface="+mn-lt"/>
                <a:ea typeface="+mn-ea"/>
                <a:cs typeface="+mn-cs"/>
              </a:rPr>
              <a:t>A este niño de 7 meses de edad le dijeron que tenía que hacer animales marinos con papel reciclado. </a:t>
            </a:r>
          </a:p>
          <a:p>
            <a:r>
              <a:rPr lang="es-ES_tradnl" sz="1200" kern="1200" dirty="0" smtClean="0">
                <a:solidFill>
                  <a:schemeClr val="tx1"/>
                </a:solidFill>
                <a:effectLst/>
                <a:latin typeface="+mn-lt"/>
                <a:ea typeface="+mn-ea"/>
                <a:cs typeface="+mn-cs"/>
              </a:rPr>
              <a:t>Juan Carlos nos escribió y nos autorizó a compartir su testimonio: </a:t>
            </a:r>
          </a:p>
          <a:p>
            <a:r>
              <a:rPr lang="es-ES_tradnl" sz="1200" kern="1200" dirty="0" smtClean="0">
                <a:solidFill>
                  <a:schemeClr val="tx1"/>
                </a:solidFill>
                <a:effectLst/>
                <a:latin typeface="+mn-lt"/>
                <a:ea typeface="+mn-ea"/>
                <a:cs typeface="+mn-cs"/>
              </a:rPr>
              <a:t> </a:t>
            </a:r>
          </a:p>
          <a:p>
            <a:r>
              <a:rPr lang="es-ES_tradnl" sz="1200" i="1" kern="1200" dirty="0" smtClean="0">
                <a:solidFill>
                  <a:schemeClr val="tx1"/>
                </a:solidFill>
                <a:effectLst/>
                <a:latin typeface="+mn-lt"/>
                <a:ea typeface="+mn-ea"/>
                <a:cs typeface="+mn-cs"/>
              </a:rPr>
              <a:t>“Salimos de trabajar con mi señora, pasamos por nuestro hijo, el trayecto es por autopistas directo a casa, llegamos temprano a darle su comida, sino se pone a llorar, él ya tiene sus horarios establecidos y una rutina.</a:t>
            </a:r>
            <a:br>
              <a:rPr lang="es-ES_tradnl" sz="1200" i="1" kern="1200" dirty="0" smtClean="0">
                <a:solidFill>
                  <a:schemeClr val="tx1"/>
                </a:solidFill>
                <a:effectLst/>
                <a:latin typeface="+mn-lt"/>
                <a:ea typeface="+mn-ea"/>
                <a:cs typeface="+mn-cs"/>
              </a:rPr>
            </a:br>
            <a:r>
              <a:rPr lang="es-ES_tradnl" sz="1200" i="1" kern="1200" dirty="0" smtClean="0">
                <a:solidFill>
                  <a:schemeClr val="tx1"/>
                </a:solidFill>
                <a:effectLst/>
                <a:latin typeface="+mn-lt"/>
                <a:ea typeface="+mn-ea"/>
                <a:cs typeface="+mn-cs"/>
              </a:rPr>
              <a:t>Al fin y al cabo, las tareas la terminamos haciendo nosotros quienes llegamos cansados del trabajo y lo único que queremos es estar con el y disfrutarlo. </a:t>
            </a:r>
            <a:br>
              <a:rPr lang="es-ES_tradnl" sz="1200" i="1" kern="1200" dirty="0" smtClean="0">
                <a:solidFill>
                  <a:schemeClr val="tx1"/>
                </a:solidFill>
                <a:effectLst/>
                <a:latin typeface="+mn-lt"/>
                <a:ea typeface="+mn-ea"/>
                <a:cs typeface="+mn-cs"/>
              </a:rPr>
            </a:br>
            <a:r>
              <a:rPr lang="es-ES_tradnl" sz="1200" i="1" kern="1200" dirty="0" smtClean="0">
                <a:solidFill>
                  <a:schemeClr val="tx1"/>
                </a:solidFill>
                <a:effectLst/>
                <a:latin typeface="+mn-lt"/>
                <a:ea typeface="+mn-ea"/>
                <a:cs typeface="+mn-cs"/>
              </a:rPr>
              <a:t>En este caso en particular, era hacer algún animal marino por el mes del mar, con algo reciclado, pues tuvimos que pasar a comprar, no se nos ocurrió con nada que haya en casa. Este termino de adorno en la sala cuna”.</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5</a:t>
            </a:fld>
            <a:endParaRPr lang="es-ES"/>
          </a:p>
        </p:txBody>
      </p:sp>
    </p:spTree>
    <p:extLst>
      <p:ext uri="{BB962C8B-B14F-4D97-AF65-F5344CB8AC3E}">
        <p14:creationId xmlns:p14="http://schemas.microsoft.com/office/powerpoint/2010/main" val="68348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6</a:t>
            </a:fld>
            <a:endParaRPr lang="es-ES"/>
          </a:p>
        </p:txBody>
      </p:sp>
    </p:spTree>
    <p:extLst>
      <p:ext uri="{BB962C8B-B14F-4D97-AF65-F5344CB8AC3E}">
        <p14:creationId xmlns:p14="http://schemas.microsoft.com/office/powerpoint/2010/main" val="68348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Cuando consultamos al MINEDUC en abril acerca de estudios o investigaciones sobre tareas para la casa en Chile, nos contestaron que no los tenían. Por lo tanto, debimos estudiar nosotros.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estos cortos dos meses, logramos tener resultados parciales de 3 encuestas. </a:t>
            </a:r>
          </a:p>
          <a:p>
            <a:r>
              <a:rPr lang="es-ES_tradnl" sz="1200" kern="1200" dirty="0" smtClean="0">
                <a:solidFill>
                  <a:schemeClr val="tx1"/>
                </a:solidFill>
                <a:effectLst/>
                <a:latin typeface="+mn-lt"/>
                <a:ea typeface="+mn-ea"/>
                <a:cs typeface="+mn-cs"/>
              </a:rPr>
              <a:t>Los datos preliminares que obtuvimos fueron los siguientes: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70% de los estudiantes pasa 7 o más horas en el establecimiento educacional, este número sube a 75% cuando se analizan los resultados de 1º a 5º básico.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Mas del 95% de los encuestados tienen actividades académicas obligatorias para su casa este número sube a 98% cuando se analizan los resultados de 1º a 5º básico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77% de los encuestados estima que las tareas en la casa no pueden hacerse sin la supervisión de un adulto. Este número sube a 84% cuando se analizan los resultados de 1º a 5º básico.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92,5% apoya/supervisa a sus hijos con las tareas. Este número sube a 97% cuando se analizan los resultados de 1º a 5º básico</a:t>
            </a:r>
          </a:p>
          <a:p>
            <a:r>
              <a:rPr lang="es-ES_tradnl" sz="1200" kern="1200" dirty="0" smtClean="0">
                <a:solidFill>
                  <a:schemeClr val="tx1"/>
                </a:solidFill>
                <a:effectLst/>
                <a:latin typeface="+mn-lt"/>
                <a:ea typeface="+mn-ea"/>
                <a:cs typeface="+mn-cs"/>
              </a:rPr>
              <a:t> </a:t>
            </a:r>
          </a:p>
        </p:txBody>
      </p:sp>
      <p:sp>
        <p:nvSpPr>
          <p:cNvPr id="4" name="Marcador de número de diapositiva 3"/>
          <p:cNvSpPr>
            <a:spLocks noGrp="1"/>
          </p:cNvSpPr>
          <p:nvPr>
            <p:ph type="sldNum" sz="quarter" idx="10"/>
          </p:nvPr>
        </p:nvSpPr>
        <p:spPr/>
        <p:txBody>
          <a:bodyPr/>
          <a:lstStyle/>
          <a:p>
            <a:fld id="{C4AA3ADE-37D8-C545-B301-F98BC9723E21}" type="slidenum">
              <a:rPr lang="es-ES" smtClean="0"/>
              <a:t>7</a:t>
            </a:fld>
            <a:endParaRPr lang="es-ES"/>
          </a:p>
        </p:txBody>
      </p:sp>
    </p:spTree>
    <p:extLst>
      <p:ext uri="{BB962C8B-B14F-4D97-AF65-F5344CB8AC3E}">
        <p14:creationId xmlns:p14="http://schemas.microsoft.com/office/powerpoint/2010/main" val="311801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Cuando consultamos al MINEDUC en abril acerca de estudios o investigaciones sobre tareas para la casa en Chile, nos contestaron que no los tenían. Por lo tanto, debimos estudiar nosotros.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estos cortos dos meses, logramos tener resultados parciales de 3 encuestas. </a:t>
            </a:r>
          </a:p>
          <a:p>
            <a:r>
              <a:rPr lang="es-ES_tradnl" sz="1200" kern="1200" dirty="0" smtClean="0">
                <a:solidFill>
                  <a:schemeClr val="tx1"/>
                </a:solidFill>
                <a:effectLst/>
                <a:latin typeface="+mn-lt"/>
                <a:ea typeface="+mn-ea"/>
                <a:cs typeface="+mn-cs"/>
              </a:rPr>
              <a:t>Los datos preliminares que obtuvimos fueron los siguientes:</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70% de los estudiantes pasa 7 o más horas en el establecimiento educacional, este número sube a 75% cuando se analizan los resultados de 1º a 5º básico.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Mas del 95% de los encuestados tienen actividades académicas obligatorias para su casa este número sube a 98% cuando se analizan los resultados de 1º a 5º básico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77% de los encuestados estima que las tareas en la casa no pueden hacerse sin la supervisión de un adulto. Este número sube a 84% cuando se analizan los resultados de 1º a 5º básico.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92,5% apoya/supervisa a sus hijos con las tareas. Este número sube a 97% cuando se analizan los resultados de 1º a 5º básico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De lunes a viernes:</a:t>
            </a:r>
          </a:p>
          <a:p>
            <a:r>
              <a:rPr lang="es-ES_tradnl" sz="1200" kern="1200" dirty="0" smtClean="0">
                <a:solidFill>
                  <a:schemeClr val="tx1"/>
                </a:solidFill>
                <a:effectLst/>
                <a:latin typeface="+mn-lt"/>
                <a:ea typeface="+mn-ea"/>
                <a:cs typeface="+mn-cs"/>
              </a:rPr>
              <a:t>El 58% de los estudiantes hace entre una y tres horas de tareas en la casa.</a:t>
            </a:r>
          </a:p>
          <a:p>
            <a:r>
              <a:rPr lang="es-ES_tradnl" sz="1200" kern="1200" dirty="0" smtClean="0">
                <a:solidFill>
                  <a:schemeClr val="tx1"/>
                </a:solidFill>
                <a:effectLst/>
                <a:latin typeface="+mn-lt"/>
                <a:ea typeface="+mn-ea"/>
                <a:cs typeface="+mn-cs"/>
              </a:rPr>
              <a:t>El 12,2% de los estudiantes hace más de 3 horas de tareas en la casa.</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MEDIA: Entre 1 y 2 horas de tareas en la casa.</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46,6% de los estudiantes tiene tareas obligatorias en las vacaciones. Este número sube a 51% entre 1º a 5º </a:t>
            </a:r>
            <a:r>
              <a:rPr lang="es-ES_tradnl" sz="1200" kern="1200" dirty="0" err="1" smtClean="0">
                <a:solidFill>
                  <a:schemeClr val="tx1"/>
                </a:solidFill>
                <a:effectLst/>
                <a:latin typeface="+mn-lt"/>
                <a:ea typeface="+mn-ea"/>
                <a:cs typeface="+mn-cs"/>
              </a:rPr>
              <a:t>bá.sico</a:t>
            </a: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49,9% de los niños ha sido diagnosticado médicamente por alguna patología relacionada con la sobre exigencia académica. </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8</a:t>
            </a:fld>
            <a:endParaRPr lang="es-ES"/>
          </a:p>
        </p:txBody>
      </p:sp>
    </p:spTree>
    <p:extLst>
      <p:ext uri="{BB962C8B-B14F-4D97-AF65-F5344CB8AC3E}">
        <p14:creationId xmlns:p14="http://schemas.microsoft.com/office/powerpoint/2010/main" val="311801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EJEMPLO DEL DÍA DE UN NIÑO DE BÁSICA DE UN COLEGIO PARTICULAR SUBVENCIONADO RESPECTO DE UN ADULTO</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Ya hemos dicho que las tareas escolares vulneran derechos esenciales de los niños: los derechos de la niñez, y muy específicamente, el derecho a la salud, y el derecho a la educación.</a:t>
            </a:r>
          </a:p>
          <a:p>
            <a:endParaRPr lang="es-ES" dirty="0"/>
          </a:p>
        </p:txBody>
      </p:sp>
      <p:sp>
        <p:nvSpPr>
          <p:cNvPr id="4" name="Marcador de número de diapositiva 3"/>
          <p:cNvSpPr>
            <a:spLocks noGrp="1"/>
          </p:cNvSpPr>
          <p:nvPr>
            <p:ph type="sldNum" sz="quarter" idx="10"/>
          </p:nvPr>
        </p:nvSpPr>
        <p:spPr/>
        <p:txBody>
          <a:bodyPr/>
          <a:lstStyle/>
          <a:p>
            <a:fld id="{C4AA3ADE-37D8-C545-B301-F98BC9723E21}" type="slidenum">
              <a:rPr lang="es-ES" smtClean="0"/>
              <a:t>9</a:t>
            </a:fld>
            <a:endParaRPr lang="es-ES"/>
          </a:p>
        </p:txBody>
      </p:sp>
    </p:spTree>
    <p:extLst>
      <p:ext uri="{BB962C8B-B14F-4D97-AF65-F5344CB8AC3E}">
        <p14:creationId xmlns:p14="http://schemas.microsoft.com/office/powerpoint/2010/main" val="178383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A32F68A-BBE8-3E44-8352-8072F32F13CB}" type="datetimeFigureOut">
              <a:rPr lang="es-ES" smtClean="0"/>
              <a:t>30/06/2016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145133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A32F68A-BBE8-3E44-8352-8072F32F13CB}" type="datetimeFigureOut">
              <a:rPr lang="es-ES" smtClean="0"/>
              <a:t>30/06/2016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60514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A32F68A-BBE8-3E44-8352-8072F32F13CB}" type="datetimeFigureOut">
              <a:rPr lang="es-ES" smtClean="0"/>
              <a:t>30/06/2016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33336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A32F68A-BBE8-3E44-8352-8072F32F13CB}" type="datetimeFigureOut">
              <a:rPr lang="es-ES" smtClean="0"/>
              <a:t>30/06/2016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251632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9A32F68A-BBE8-3E44-8352-8072F32F13CB}" type="datetimeFigureOut">
              <a:rPr lang="es-ES" smtClean="0"/>
              <a:t>30/06/2016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256763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9A32F68A-BBE8-3E44-8352-8072F32F13CB}" type="datetimeFigureOut">
              <a:rPr lang="es-ES" smtClean="0"/>
              <a:t>30/06/2016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224276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9A32F68A-BBE8-3E44-8352-8072F32F13CB}" type="datetimeFigureOut">
              <a:rPr lang="es-ES" smtClean="0"/>
              <a:t>30/06/2016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7586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9A32F68A-BBE8-3E44-8352-8072F32F13CB}" type="datetimeFigureOut">
              <a:rPr lang="es-ES" smtClean="0"/>
              <a:t>30/06/2016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338111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32F68A-BBE8-3E44-8352-8072F32F13CB}" type="datetimeFigureOut">
              <a:rPr lang="es-ES" smtClean="0"/>
              <a:t>30/06/2016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326152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A32F68A-BBE8-3E44-8352-8072F32F13CB}" type="datetimeFigureOut">
              <a:rPr lang="es-ES" smtClean="0"/>
              <a:t>30/06/2016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13862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A32F68A-BBE8-3E44-8352-8072F32F13CB}" type="datetimeFigureOut">
              <a:rPr lang="es-ES" smtClean="0"/>
              <a:t>30/06/2016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0796C64-7ADD-CF4D-9E1A-A73F484819F0}" type="slidenum">
              <a:rPr lang="es-ES" smtClean="0"/>
              <a:t>‹Nº›</a:t>
            </a:fld>
            <a:endParaRPr lang="es-ES"/>
          </a:p>
        </p:txBody>
      </p:sp>
    </p:spTree>
    <p:extLst>
      <p:ext uri="{BB962C8B-B14F-4D97-AF65-F5344CB8AC3E}">
        <p14:creationId xmlns:p14="http://schemas.microsoft.com/office/powerpoint/2010/main" val="240656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2F68A-BBE8-3E44-8352-8072F32F13CB}" type="datetimeFigureOut">
              <a:rPr lang="es-ES" smtClean="0"/>
              <a:t>30/06/2016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6C64-7ADD-CF4D-9E1A-A73F484819F0}" type="slidenum">
              <a:rPr lang="es-ES" smtClean="0"/>
              <a:t>‹Nº›</a:t>
            </a:fld>
            <a:endParaRPr lang="es-ES"/>
          </a:p>
        </p:txBody>
      </p:sp>
    </p:spTree>
    <p:extLst>
      <p:ext uri="{BB962C8B-B14F-4D97-AF65-F5344CB8AC3E}">
        <p14:creationId xmlns:p14="http://schemas.microsoft.com/office/powerpoint/2010/main" val="221854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_ftnref3"/><Relationship Id="rId5" Type="http://schemas.openxmlformats.org/officeDocument/2006/relationships/hyperlink" Target="#_ftnref2"/><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file:///\\localhost\Users\paulinafernandez\Desktop\Macintosh%20HD:Users:paulinafernandez:Downloads:Tabla%20en%20word.docx!OLE_LINK1"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95657" y="1203677"/>
            <a:ext cx="9144000" cy="3698557"/>
          </a:xfrm>
          <a:prstGeom prst="rect">
            <a:avLst/>
          </a:prstGeom>
        </p:spPr>
      </p:pic>
    </p:spTree>
    <p:extLst>
      <p:ext uri="{BB962C8B-B14F-4D97-AF65-F5344CB8AC3E}">
        <p14:creationId xmlns:p14="http://schemas.microsoft.com/office/powerpoint/2010/main" val="162537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092057" y="17"/>
            <a:ext cx="2051943" cy="829982"/>
          </a:xfrm>
          <a:prstGeom prst="rect">
            <a:avLst/>
          </a:prstGeom>
        </p:spPr>
      </p:pic>
      <p:sp>
        <p:nvSpPr>
          <p:cNvPr id="2" name="CuadroTexto 1"/>
          <p:cNvSpPr txBox="1"/>
          <p:nvPr/>
        </p:nvSpPr>
        <p:spPr>
          <a:xfrm>
            <a:off x="359217" y="460667"/>
            <a:ext cx="6440250" cy="1323439"/>
          </a:xfrm>
          <a:prstGeom prst="rect">
            <a:avLst/>
          </a:prstGeom>
          <a:noFill/>
        </p:spPr>
        <p:txBody>
          <a:bodyPr wrap="square" rtlCol="0">
            <a:spAutoFit/>
          </a:bodyPr>
          <a:lstStyle/>
          <a:p>
            <a:r>
              <a:rPr lang="es-ES" sz="4000" b="1" u="sng" dirty="0" smtClean="0"/>
              <a:t>VULNERACIÓN DE DERECHOS ESENCIALES</a:t>
            </a:r>
            <a:endParaRPr lang="es-ES" sz="4000" b="1" u="sng" dirty="0"/>
          </a:p>
        </p:txBody>
      </p:sp>
      <p:sp>
        <p:nvSpPr>
          <p:cNvPr id="6" name="CuadroTexto 5"/>
          <p:cNvSpPr txBox="1"/>
          <p:nvPr/>
        </p:nvSpPr>
        <p:spPr>
          <a:xfrm>
            <a:off x="359217" y="2545546"/>
            <a:ext cx="8329194" cy="3170099"/>
          </a:xfrm>
          <a:prstGeom prst="rect">
            <a:avLst/>
          </a:prstGeom>
          <a:noFill/>
        </p:spPr>
        <p:txBody>
          <a:bodyPr wrap="square" rtlCol="0">
            <a:spAutoFit/>
          </a:bodyPr>
          <a:lstStyle/>
          <a:p>
            <a:r>
              <a:rPr lang="es-ES" sz="4000" b="1" dirty="0" smtClean="0"/>
              <a:t>1.- DERECHOS DE LA NIÑEZ</a:t>
            </a:r>
          </a:p>
          <a:p>
            <a:endParaRPr lang="es-ES" sz="4000" b="1" dirty="0"/>
          </a:p>
          <a:p>
            <a:r>
              <a:rPr lang="es-ES" sz="4000" b="1" dirty="0" smtClean="0"/>
              <a:t>2.- SALUD</a:t>
            </a:r>
          </a:p>
          <a:p>
            <a:endParaRPr lang="es-ES" sz="4000" b="1" dirty="0"/>
          </a:p>
          <a:p>
            <a:r>
              <a:rPr lang="es-ES" sz="4000" b="1" dirty="0" smtClean="0"/>
              <a:t>3.- EDUCACIÓN</a:t>
            </a:r>
            <a:endParaRPr lang="es-ES" sz="4000" b="1" dirty="0"/>
          </a:p>
        </p:txBody>
      </p:sp>
    </p:spTree>
    <p:extLst>
      <p:ext uri="{BB962C8B-B14F-4D97-AF65-F5344CB8AC3E}">
        <p14:creationId xmlns:p14="http://schemas.microsoft.com/office/powerpoint/2010/main" val="673798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460667"/>
            <a:ext cx="6440250" cy="707886"/>
          </a:xfrm>
          <a:prstGeom prst="rect">
            <a:avLst/>
          </a:prstGeom>
          <a:noFill/>
        </p:spPr>
        <p:txBody>
          <a:bodyPr wrap="square" rtlCol="0">
            <a:spAutoFit/>
          </a:bodyPr>
          <a:lstStyle/>
          <a:p>
            <a:r>
              <a:rPr lang="es-ES" sz="4000" b="1" dirty="0" smtClean="0"/>
              <a:t>I.- </a:t>
            </a:r>
            <a:r>
              <a:rPr lang="es-ES" sz="4000" b="1" u="sng" dirty="0" smtClean="0"/>
              <a:t>DERECHOS DE LA NIÑEZ</a:t>
            </a:r>
            <a:endParaRPr lang="es-ES" sz="4000" b="1" u="sng" dirty="0"/>
          </a:p>
        </p:txBody>
      </p:sp>
      <p:sp>
        <p:nvSpPr>
          <p:cNvPr id="5" name="CuadroTexto 4"/>
          <p:cNvSpPr txBox="1"/>
          <p:nvPr/>
        </p:nvSpPr>
        <p:spPr>
          <a:xfrm>
            <a:off x="359216" y="1406714"/>
            <a:ext cx="8458048" cy="4893647"/>
          </a:xfrm>
          <a:prstGeom prst="rect">
            <a:avLst/>
          </a:prstGeom>
          <a:noFill/>
        </p:spPr>
        <p:txBody>
          <a:bodyPr wrap="square" rtlCol="0">
            <a:spAutoFit/>
          </a:bodyPr>
          <a:lstStyle/>
          <a:p>
            <a:r>
              <a:rPr lang="es-ES_tradnl" sz="2400" b="1" dirty="0"/>
              <a:t>Art. 31 Nº1 de la Convención de los Derechos del Niño: </a:t>
            </a:r>
            <a:r>
              <a:rPr lang="es-ES_tradnl" sz="2400" i="1" dirty="0"/>
              <a:t>“Los Estados Partes (Chile desde 1990) reconocen el derecho del niño al descanso y el esparcimiento, al juego y a las actividades recreativas propias de su edad y a participar libremente en la vida cultural y en las artes”.</a:t>
            </a:r>
            <a:endParaRPr lang="es-ES_tradnl" sz="2400" dirty="0"/>
          </a:p>
          <a:p>
            <a:r>
              <a:rPr lang="es-ES_tradnl" sz="2400" b="1" dirty="0"/>
              <a:t> </a:t>
            </a:r>
            <a:endParaRPr lang="es-ES_tradnl" sz="2400" dirty="0"/>
          </a:p>
          <a:p>
            <a:r>
              <a:rPr lang="es-ES_tradnl" sz="2400" b="1" dirty="0"/>
              <a:t>Art. 24 de la Declaración Universal de los Derechos Humanos: </a:t>
            </a:r>
            <a:r>
              <a:rPr lang="es-ES_tradnl" sz="2400" i="1" dirty="0"/>
              <a:t>“Toda persona tiene derecho al descanso, al disfrute del tiempo libre, a una limitación razonable de la duración del trabajo y a vacaciones periódicas pagadas”.</a:t>
            </a:r>
            <a:endParaRPr lang="es-ES_tradnl" sz="2400" dirty="0"/>
          </a:p>
          <a:p>
            <a:r>
              <a:rPr lang="es-ES_tradnl" sz="2400" dirty="0"/>
              <a:t> </a:t>
            </a:r>
          </a:p>
          <a:p>
            <a:r>
              <a:rPr lang="es-ES_tradnl" sz="2400" b="1" dirty="0"/>
              <a:t>A los niños se les EXTIENDE SU JORNADA ESCOLAR en su casa A TRAVÉS DE LAS TAREAS.</a:t>
            </a:r>
          </a:p>
        </p:txBody>
      </p:sp>
    </p:spTree>
    <p:extLst>
      <p:ext uri="{BB962C8B-B14F-4D97-AF65-F5344CB8AC3E}">
        <p14:creationId xmlns:p14="http://schemas.microsoft.com/office/powerpoint/2010/main" val="1176930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460667"/>
            <a:ext cx="6440250" cy="707886"/>
          </a:xfrm>
          <a:prstGeom prst="rect">
            <a:avLst/>
          </a:prstGeom>
          <a:noFill/>
        </p:spPr>
        <p:txBody>
          <a:bodyPr wrap="square" rtlCol="0">
            <a:spAutoFit/>
          </a:bodyPr>
          <a:lstStyle/>
          <a:p>
            <a:r>
              <a:rPr lang="es-ES" sz="4000" b="1" dirty="0" smtClean="0"/>
              <a:t>I.- </a:t>
            </a:r>
            <a:r>
              <a:rPr lang="es-ES" sz="4000" b="1" u="sng" dirty="0" smtClean="0"/>
              <a:t>DERECHOS DE LA NIÑEZ</a:t>
            </a:r>
            <a:endParaRPr lang="es-ES" sz="4000" b="1" u="sng" dirty="0"/>
          </a:p>
        </p:txBody>
      </p:sp>
      <p:pic>
        <p:nvPicPr>
          <p:cNvPr id="3" name="Imagen 2" descr="trabajo tarea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271" y="1178074"/>
            <a:ext cx="7883993" cy="5272418"/>
          </a:xfrm>
          <a:prstGeom prst="rect">
            <a:avLst/>
          </a:prstGeom>
        </p:spPr>
      </p:pic>
    </p:spTree>
    <p:extLst>
      <p:ext uri="{BB962C8B-B14F-4D97-AF65-F5344CB8AC3E}">
        <p14:creationId xmlns:p14="http://schemas.microsoft.com/office/powerpoint/2010/main" val="426660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460667"/>
            <a:ext cx="7997856" cy="1323439"/>
          </a:xfrm>
          <a:prstGeom prst="rect">
            <a:avLst/>
          </a:prstGeom>
          <a:noFill/>
        </p:spPr>
        <p:txBody>
          <a:bodyPr wrap="square" rtlCol="0">
            <a:spAutoFit/>
          </a:bodyPr>
          <a:lstStyle/>
          <a:p>
            <a:r>
              <a:rPr lang="es-ES" sz="4000" b="1" dirty="0" smtClean="0"/>
              <a:t>II.- </a:t>
            </a:r>
            <a:r>
              <a:rPr lang="es-ES" sz="4000" b="1" u="sng" dirty="0" smtClean="0"/>
              <a:t>LA SALUD MENTAL DE LOS NIÑOS EN CHILE ESTÁ EN LA UTI</a:t>
            </a:r>
            <a:endParaRPr lang="es-ES" sz="4000" b="1" u="sng" dirty="0"/>
          </a:p>
        </p:txBody>
      </p:sp>
      <p:sp>
        <p:nvSpPr>
          <p:cNvPr id="5" name="CuadroTexto 4"/>
          <p:cNvSpPr txBox="1"/>
          <p:nvPr/>
        </p:nvSpPr>
        <p:spPr>
          <a:xfrm>
            <a:off x="359217" y="2022266"/>
            <a:ext cx="8550085" cy="2554545"/>
          </a:xfrm>
          <a:prstGeom prst="rect">
            <a:avLst/>
          </a:prstGeom>
          <a:noFill/>
        </p:spPr>
        <p:txBody>
          <a:bodyPr wrap="square" rtlCol="0">
            <a:spAutoFit/>
          </a:bodyPr>
          <a:lstStyle/>
          <a:p>
            <a:r>
              <a:rPr lang="es-ES_tradnl" sz="3200" b="1" dirty="0" smtClean="0"/>
              <a:t>El </a:t>
            </a:r>
            <a:r>
              <a:rPr lang="es-ES_tradnl" sz="3200" b="1" dirty="0"/>
              <a:t>Art. 19 Nº 1 de la CPR señala que la Constitución asegura a </a:t>
            </a:r>
            <a:r>
              <a:rPr lang="es-ES_tradnl" sz="3200" b="1" dirty="0" smtClean="0"/>
              <a:t>todas las personas</a:t>
            </a:r>
            <a:r>
              <a:rPr lang="es-ES_tradnl" sz="3200" b="1" dirty="0"/>
              <a:t>: </a:t>
            </a:r>
            <a:endParaRPr lang="es-ES_tradnl" sz="3200" b="1" dirty="0" smtClean="0"/>
          </a:p>
          <a:p>
            <a:endParaRPr lang="es-ES_tradnl" sz="3200" b="1" i="1" dirty="0"/>
          </a:p>
          <a:p>
            <a:r>
              <a:rPr lang="es-ES_tradnl" sz="3200" i="1" dirty="0" smtClean="0"/>
              <a:t>“</a:t>
            </a:r>
            <a:r>
              <a:rPr lang="es-ES_tradnl" sz="3200" i="1" dirty="0"/>
              <a:t>El derecho a la vida y a la integridad física y psíquica de la persona”.</a:t>
            </a:r>
            <a:endParaRPr lang="es-ES_tradnl" sz="3200" dirty="0"/>
          </a:p>
        </p:txBody>
      </p:sp>
      <p:pic>
        <p:nvPicPr>
          <p:cNvPr id="3" name="Imagen 2" descr="sirena roj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920" y="4139890"/>
            <a:ext cx="1766382" cy="1766382"/>
          </a:xfrm>
          <a:prstGeom prst="rect">
            <a:avLst/>
          </a:prstGeom>
        </p:spPr>
      </p:pic>
    </p:spTree>
    <p:extLst>
      <p:ext uri="{BB962C8B-B14F-4D97-AF65-F5344CB8AC3E}">
        <p14:creationId xmlns:p14="http://schemas.microsoft.com/office/powerpoint/2010/main" val="191940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460667"/>
            <a:ext cx="7997856" cy="707886"/>
          </a:xfrm>
          <a:prstGeom prst="rect">
            <a:avLst/>
          </a:prstGeom>
          <a:noFill/>
        </p:spPr>
        <p:txBody>
          <a:bodyPr wrap="square" rtlCol="0">
            <a:spAutoFit/>
          </a:bodyPr>
          <a:lstStyle/>
          <a:p>
            <a:r>
              <a:rPr lang="es-ES" sz="4000" b="1" dirty="0" smtClean="0"/>
              <a:t>SALUD</a:t>
            </a:r>
            <a:endParaRPr lang="es-ES" sz="4000" b="1" dirty="0"/>
          </a:p>
        </p:txBody>
      </p:sp>
      <p:sp>
        <p:nvSpPr>
          <p:cNvPr id="5" name="CuadroTexto 4"/>
          <p:cNvSpPr txBox="1"/>
          <p:nvPr/>
        </p:nvSpPr>
        <p:spPr>
          <a:xfrm>
            <a:off x="359217" y="1463026"/>
            <a:ext cx="8550085" cy="4893647"/>
          </a:xfrm>
          <a:prstGeom prst="rect">
            <a:avLst/>
          </a:prstGeom>
          <a:noFill/>
        </p:spPr>
        <p:txBody>
          <a:bodyPr wrap="square" rtlCol="0">
            <a:spAutoFit/>
          </a:bodyPr>
          <a:lstStyle/>
          <a:p>
            <a:r>
              <a:rPr lang="es-ES_tradnl" sz="2400" dirty="0" smtClean="0"/>
              <a:t>En jóvenes y niños, la primera causa de muerte son los accidentes. </a:t>
            </a:r>
          </a:p>
          <a:p>
            <a:endParaRPr lang="es-ES_tradnl" sz="2400" dirty="0" smtClean="0"/>
          </a:p>
          <a:p>
            <a:r>
              <a:rPr lang="es-ES_tradnl" sz="2400" dirty="0" smtClean="0"/>
              <a:t>El </a:t>
            </a:r>
            <a:r>
              <a:rPr lang="es-ES_tradnl" sz="2400" b="1" dirty="0" smtClean="0"/>
              <a:t>suicidio</a:t>
            </a:r>
            <a:r>
              <a:rPr lang="es-ES_tradnl" sz="2400" dirty="0" smtClean="0"/>
              <a:t> es la </a:t>
            </a:r>
            <a:r>
              <a:rPr lang="es-ES_tradnl" sz="2400" b="1" u="sng" dirty="0" smtClean="0"/>
              <a:t>tercera causa </a:t>
            </a:r>
            <a:r>
              <a:rPr lang="es-ES_tradnl" sz="2400" dirty="0" smtClean="0"/>
              <a:t>en grupo 10-14 años y la segunda en el grupo de 15-24 años. </a:t>
            </a:r>
          </a:p>
          <a:p>
            <a:endParaRPr lang="es-ES_tradnl" sz="2400" dirty="0" smtClean="0"/>
          </a:p>
          <a:p>
            <a:r>
              <a:rPr lang="es-ES_tradnl" sz="2400" dirty="0" smtClean="0"/>
              <a:t>Chile ocupa el </a:t>
            </a:r>
            <a:r>
              <a:rPr lang="es-ES_tradnl" sz="2400" b="1" dirty="0" smtClean="0"/>
              <a:t>segundo lugar </a:t>
            </a:r>
            <a:r>
              <a:rPr lang="es-ES_tradnl" sz="2400" dirty="0" smtClean="0"/>
              <a:t>en el mundo de los países en donde mas ha crecido la tasa de suicidio </a:t>
            </a:r>
            <a:r>
              <a:rPr lang="es-ES_tradnl" sz="2400" b="1" dirty="0" smtClean="0"/>
              <a:t>EN ADOLESCENTES </a:t>
            </a:r>
            <a:r>
              <a:rPr lang="es-ES_tradnl" sz="2400" dirty="0" smtClean="0"/>
              <a:t>(un 54% en los últimos 15 años). El primer lugar lo tiene Corea del Sur.</a:t>
            </a:r>
          </a:p>
          <a:p>
            <a:endParaRPr lang="es-ES_tradnl" sz="2400" dirty="0" smtClean="0"/>
          </a:p>
          <a:p>
            <a:r>
              <a:rPr lang="es-ES_tradnl" sz="2400" dirty="0" smtClean="0"/>
              <a:t>El </a:t>
            </a:r>
            <a:r>
              <a:rPr lang="es-ES_tradnl" sz="2400" b="1" u="sng" dirty="0" smtClean="0"/>
              <a:t>estrés académico </a:t>
            </a:r>
            <a:r>
              <a:rPr lang="es-ES_tradnl" sz="2400" dirty="0" smtClean="0"/>
              <a:t>esta relacionado con tendencias suicidas, pues es el estresor encontrado mas ampliamente en esta población. El </a:t>
            </a:r>
            <a:r>
              <a:rPr lang="es-ES_tradnl" sz="2400" b="1" u="sng" dirty="0" smtClean="0"/>
              <a:t>estrés académico </a:t>
            </a:r>
            <a:r>
              <a:rPr lang="es-ES_tradnl" sz="2400" dirty="0" smtClean="0"/>
              <a:t>esta directamente relacionado con la aparición de trastornos psiquiátricos.</a:t>
            </a:r>
          </a:p>
        </p:txBody>
      </p:sp>
    </p:spTree>
    <p:extLst>
      <p:ext uri="{BB962C8B-B14F-4D97-AF65-F5344CB8AC3E}">
        <p14:creationId xmlns:p14="http://schemas.microsoft.com/office/powerpoint/2010/main" val="3291798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460667"/>
            <a:ext cx="7997856" cy="2246769"/>
          </a:xfrm>
          <a:prstGeom prst="rect">
            <a:avLst/>
          </a:prstGeom>
          <a:noFill/>
        </p:spPr>
        <p:txBody>
          <a:bodyPr wrap="square" rtlCol="0">
            <a:spAutoFit/>
          </a:bodyPr>
          <a:lstStyle/>
          <a:p>
            <a:r>
              <a:rPr lang="es-ES" sz="4000" b="1" dirty="0" smtClean="0"/>
              <a:t>AUMENTO TASA SUICIDIO EN CHILE</a:t>
            </a:r>
          </a:p>
          <a:p>
            <a:r>
              <a:rPr lang="es-ES" sz="2000" dirty="0" smtClean="0"/>
              <a:t>Cambio </a:t>
            </a:r>
            <a:r>
              <a:rPr lang="es-ES" sz="2000" dirty="0"/>
              <a:t>en las tasa de suicidio en países de la OCDE 1995-2009. </a:t>
            </a:r>
            <a:r>
              <a:rPr lang="es-ES" sz="2000" dirty="0" smtClean="0"/>
              <a:t>Fuente: Estadísticas </a:t>
            </a:r>
            <a:r>
              <a:rPr lang="es-ES" sz="2000" dirty="0"/>
              <a:t>en Salud OCDE 2011</a:t>
            </a:r>
            <a:r>
              <a:rPr lang="es-ES" sz="4000" dirty="0"/>
              <a:t>. </a:t>
            </a:r>
            <a:endParaRPr lang="es-CL" sz="4000" dirty="0"/>
          </a:p>
          <a:p>
            <a:endParaRPr lang="es-ES" sz="4000" b="1"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217" y="2102144"/>
            <a:ext cx="8255563" cy="418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07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5" name="CuadroTexto 4"/>
          <p:cNvSpPr txBox="1"/>
          <p:nvPr/>
        </p:nvSpPr>
        <p:spPr>
          <a:xfrm>
            <a:off x="0" y="69765"/>
            <a:ext cx="8586902" cy="1569660"/>
          </a:xfrm>
          <a:prstGeom prst="rect">
            <a:avLst/>
          </a:prstGeom>
          <a:noFill/>
        </p:spPr>
        <p:txBody>
          <a:bodyPr wrap="square" rtlCol="0">
            <a:spAutoFit/>
          </a:bodyPr>
          <a:lstStyle/>
          <a:p>
            <a:r>
              <a:rPr lang="es-ES" sz="3200" dirty="0" smtClean="0"/>
              <a:t>EN CHILE, DE TODOS LOS GRUPOS ETÁREOS, QUIENES TIENEN MAS TRASTORNOS MENTALES SON LOS </a:t>
            </a:r>
            <a:r>
              <a:rPr lang="es-ES" sz="3200" b="1" dirty="0" smtClean="0">
                <a:solidFill>
                  <a:srgbClr val="FF0000"/>
                </a:solidFill>
              </a:rPr>
              <a:t>NIÑOS</a:t>
            </a:r>
            <a:endParaRPr lang="es-ES" sz="3200" b="1" dirty="0">
              <a:solidFill>
                <a:srgbClr val="FF0000"/>
              </a:solidFill>
            </a:endParaRPr>
          </a:p>
        </p:txBody>
      </p:sp>
      <p:graphicFrame>
        <p:nvGraphicFramePr>
          <p:cNvPr id="6" name="Gráfico 5"/>
          <p:cNvGraphicFramePr>
            <a:graphicFrameLocks/>
          </p:cNvGraphicFramePr>
          <p:nvPr>
            <p:extLst>
              <p:ext uri="{D42A27DB-BD31-4B8C-83A1-F6EECF244321}">
                <p14:modId xmlns:p14="http://schemas.microsoft.com/office/powerpoint/2010/main" val="390072257"/>
              </p:ext>
            </p:extLst>
          </p:nvPr>
        </p:nvGraphicFramePr>
        <p:xfrm>
          <a:off x="506132" y="1746107"/>
          <a:ext cx="7703680" cy="363985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p:cNvSpPr/>
          <p:nvPr/>
        </p:nvSpPr>
        <p:spPr>
          <a:xfrm>
            <a:off x="179476" y="5715775"/>
            <a:ext cx="8964524" cy="954107"/>
          </a:xfrm>
          <a:prstGeom prst="rect">
            <a:avLst/>
          </a:prstGeom>
        </p:spPr>
        <p:txBody>
          <a:bodyPr wrap="square">
            <a:spAutoFit/>
          </a:bodyPr>
          <a:lstStyle/>
          <a:p>
            <a:pPr lvl="0" defTabSz="914400"/>
            <a:r>
              <a:rPr lang="es-CL" altLang="es-CL" sz="1400" baseline="30000" dirty="0" smtClean="0" bmk="">
                <a:latin typeface="Calibri" panose="020F0502020204030204" pitchFamily="34" charset="0"/>
                <a:ea typeface="Calibri" panose="020F0502020204030204" pitchFamily="34" charset="0"/>
                <a:cs typeface="Times New Roman" panose="02020603050405020304" pitchFamily="18" charset="0"/>
                <a:hlinkClick r:id="rId5"/>
              </a:rPr>
              <a:t>[2]</a:t>
            </a:r>
            <a:r>
              <a:rPr lang="en-US" altLang="es-CL" sz="1400" dirty="0" smtClean="0" bmk="">
                <a:latin typeface="Calibri" panose="020F0502020204030204" pitchFamily="34" charset="0"/>
                <a:ea typeface="Calibri" panose="020F0502020204030204" pitchFamily="34" charset="0"/>
                <a:cs typeface="Times New Roman" panose="02020603050405020304" pitchFamily="18" charset="0"/>
              </a:rPr>
              <a:t> </a:t>
            </a:r>
            <a:r>
              <a:rPr lang="pt-BR" altLang="es-CL" sz="1400" dirty="0" err="1" smtClean="0" bmk="">
                <a:latin typeface="Calibri" panose="020F0502020204030204" pitchFamily="34" charset="0"/>
                <a:ea typeface="Calibri" panose="020F0502020204030204" pitchFamily="34" charset="0"/>
                <a:cs typeface="Times New Roman" panose="02020603050405020304" pitchFamily="18" charset="0"/>
              </a:rPr>
              <a:t>Benjamín</a:t>
            </a:r>
            <a:r>
              <a:rPr lang="pt-BR" altLang="es-CL" sz="1400" dirty="0" smtClean="0" bmk="">
                <a:latin typeface="Calibri" panose="020F0502020204030204" pitchFamily="34" charset="0"/>
                <a:ea typeface="Calibri" panose="020F0502020204030204" pitchFamily="34" charset="0"/>
                <a:cs typeface="Times New Roman" panose="02020603050405020304" pitchFamily="18" charset="0"/>
              </a:rPr>
              <a:t> Vicente </a:t>
            </a:r>
            <a:r>
              <a:rPr lang="pt-BR" altLang="es-CL" sz="1400" dirty="0" err="1" smtClean="0" bmk="">
                <a:latin typeface="Calibri" panose="020F0502020204030204" pitchFamily="34" charset="0"/>
                <a:ea typeface="Calibri" panose="020F0502020204030204" pitchFamily="34" charset="0"/>
                <a:cs typeface="Times New Roman" panose="02020603050405020304" pitchFamily="18" charset="0"/>
              </a:rPr>
              <a:t>P</a:t>
            </a:r>
            <a:r>
              <a:rPr lang="pt-BR" altLang="es-CL" sz="1400" dirty="0" smtClean="0" bmk="">
                <a:latin typeface="Calibri" panose="020F0502020204030204" pitchFamily="34" charset="0"/>
                <a:ea typeface="Calibri" panose="020F0502020204030204" pitchFamily="34" charset="0"/>
                <a:cs typeface="Times New Roman" panose="02020603050405020304" pitchFamily="18" charset="0"/>
              </a:rPr>
              <a:t>, Pedro </a:t>
            </a:r>
            <a:r>
              <a:rPr lang="pt-BR" altLang="es-CL" sz="1400" dirty="0" err="1" smtClean="0" bmk="">
                <a:latin typeface="Calibri" panose="020F0502020204030204" pitchFamily="34" charset="0"/>
                <a:ea typeface="Calibri" panose="020F0502020204030204" pitchFamily="34" charset="0"/>
                <a:cs typeface="Times New Roman" panose="02020603050405020304" pitchFamily="18" charset="0"/>
              </a:rPr>
              <a:t>Rioseco</a:t>
            </a:r>
            <a:r>
              <a:rPr lang="pt-BR" altLang="es-CL" sz="1400" dirty="0" smtClean="0" bmk="">
                <a:latin typeface="Calibri" panose="020F0502020204030204" pitchFamily="34" charset="0"/>
                <a:ea typeface="Calibri" panose="020F0502020204030204" pitchFamily="34" charset="0"/>
                <a:cs typeface="Times New Roman" panose="02020603050405020304" pitchFamily="18" charset="0"/>
              </a:rPr>
              <a:t> </a:t>
            </a:r>
            <a:r>
              <a:rPr lang="pt-BR" altLang="es-CL" sz="1400" dirty="0" err="1" smtClean="0" bmk="">
                <a:latin typeface="Calibri" panose="020F0502020204030204" pitchFamily="34" charset="0"/>
                <a:ea typeface="Calibri" panose="020F0502020204030204" pitchFamily="34" charset="0"/>
                <a:cs typeface="Times New Roman" panose="02020603050405020304" pitchFamily="18" charset="0"/>
              </a:rPr>
              <a:t>S</a:t>
            </a:r>
            <a:r>
              <a:rPr lang="pt-BR" altLang="es-CL" sz="1400" dirty="0" smtClean="0" bmk="">
                <a:latin typeface="Calibri" panose="020F0502020204030204" pitchFamily="34" charset="0"/>
                <a:ea typeface="Calibri" panose="020F0502020204030204" pitchFamily="34" charset="0"/>
                <a:cs typeface="Times New Roman" panose="02020603050405020304" pitchFamily="18" charset="0"/>
              </a:rPr>
              <a:t>, Sandra </a:t>
            </a:r>
            <a:r>
              <a:rPr lang="pt-BR" altLang="es-CL" sz="1400" dirty="0" err="1" smtClean="0" bmk="">
                <a:latin typeface="Calibri" panose="020F0502020204030204" pitchFamily="34" charset="0"/>
                <a:ea typeface="Calibri" panose="020F0502020204030204" pitchFamily="34" charset="0"/>
                <a:cs typeface="Times New Roman" panose="02020603050405020304" pitchFamily="18" charset="0"/>
              </a:rPr>
              <a:t>Saldivia</a:t>
            </a:r>
            <a:r>
              <a:rPr lang="pt-BR" altLang="es-CL" sz="1400" dirty="0" smtClean="0" bmk="">
                <a:latin typeface="Calibri" panose="020F0502020204030204" pitchFamily="34" charset="0"/>
                <a:ea typeface="Calibri" panose="020F0502020204030204" pitchFamily="34" charset="0"/>
                <a:cs typeface="Times New Roman" panose="02020603050405020304" pitchFamily="18" charset="0"/>
              </a:rPr>
              <a:t> B1, Robert Kohn, </a:t>
            </a:r>
            <a:r>
              <a:rPr lang="pt-BR" altLang="es-CL" sz="1400" dirty="0" err="1" smtClean="0" bmk="">
                <a:latin typeface="Calibri" panose="020F0502020204030204" pitchFamily="34" charset="0"/>
                <a:ea typeface="Calibri" panose="020F0502020204030204" pitchFamily="34" charset="0"/>
                <a:cs typeface="Times New Roman" panose="02020603050405020304" pitchFamily="18" charset="0"/>
              </a:rPr>
              <a:t>Silverio</a:t>
            </a:r>
            <a:r>
              <a:rPr lang="pt-BR" altLang="es-CL" sz="1400" dirty="0" smtClean="0" bmk="">
                <a:latin typeface="Calibri" panose="020F0502020204030204" pitchFamily="34" charset="0"/>
                <a:ea typeface="Calibri" panose="020F0502020204030204" pitchFamily="34" charset="0"/>
                <a:cs typeface="Times New Roman" panose="02020603050405020304" pitchFamily="18" charset="0"/>
              </a:rPr>
              <a:t> Torres. </a:t>
            </a:r>
            <a:r>
              <a:rPr lang="en-US" altLang="es-CL" sz="1400" dirty="0" smtClean="0" bmk="">
                <a:latin typeface="Calibri" panose="020F0502020204030204" pitchFamily="34" charset="0"/>
                <a:ea typeface="Calibri" panose="020F0502020204030204" pitchFamily="34" charset="0"/>
                <a:cs typeface="Times New Roman" panose="02020603050405020304" pitchFamily="18" charset="0"/>
              </a:rPr>
              <a:t>Lifetime and 12-Month Prevalence of DSM-III-R Disorders in the Chile Psychiatric Prevalence Study. </a:t>
            </a:r>
            <a:r>
              <a:rPr lang="pl-PL" altLang="es-CL" sz="1400" i="1" dirty="0" smtClean="0" bmk="">
                <a:latin typeface="Calibri" panose="020F0502020204030204" pitchFamily="34" charset="0"/>
                <a:ea typeface="Calibri" panose="020F0502020204030204" pitchFamily="34" charset="0"/>
                <a:cs typeface="Times New Roman" panose="02020603050405020304" pitchFamily="18" charset="0"/>
              </a:rPr>
              <a:t>Am J Psychiatry 2006; 163:1362–1370)</a:t>
            </a:r>
            <a:endParaRPr lang="es-CL" altLang="es-CL" sz="1400" dirty="0" smtClean="0" bmk=""/>
          </a:p>
          <a:p>
            <a:pPr lvl="0" defTabSz="914400"/>
            <a:r>
              <a:rPr lang="es-CL" altLang="es-CL" sz="1400" baseline="30000" dirty="0" smtClean="0" bmk="">
                <a:latin typeface="Calibri" panose="020F0502020204030204" pitchFamily="34" charset="0"/>
                <a:ea typeface="Calibri" panose="020F0502020204030204" pitchFamily="34" charset="0"/>
                <a:cs typeface="Times New Roman" panose="02020603050405020304" pitchFamily="18" charset="0"/>
                <a:hlinkClick r:id="rId6"/>
              </a:rPr>
              <a:t>[3]</a:t>
            </a:r>
            <a:r>
              <a:rPr lang="es-CL" altLang="es-CL" sz="1400" dirty="0" smtClean="0">
                <a:latin typeface="Calibri" panose="020F0502020204030204" pitchFamily="34" charset="0"/>
                <a:ea typeface="Calibri" panose="020F0502020204030204" pitchFamily="34" charset="0"/>
                <a:cs typeface="Times New Roman" panose="02020603050405020304" pitchFamily="18" charset="0"/>
              </a:rPr>
              <a:t> </a:t>
            </a:r>
            <a:r>
              <a:rPr lang="es-ES" altLang="es-CL" sz="1400" dirty="0" smtClean="0">
                <a:latin typeface="Calibri" panose="020F0502020204030204" pitchFamily="34" charset="0"/>
                <a:ea typeface="Calibri" panose="020F0502020204030204" pitchFamily="34" charset="0"/>
                <a:cs typeface="Times New Roman" panose="02020603050405020304" pitchFamily="18" charset="0"/>
              </a:rPr>
              <a:t>Flora de la Barra M., Benjamín Vicente P., Sandra </a:t>
            </a:r>
            <a:r>
              <a:rPr lang="es-ES" altLang="es-CL" sz="1400" dirty="0" err="1" smtClean="0">
                <a:latin typeface="Calibri" panose="020F0502020204030204" pitchFamily="34" charset="0"/>
                <a:ea typeface="Calibri" panose="020F0502020204030204" pitchFamily="34" charset="0"/>
                <a:cs typeface="Times New Roman" panose="02020603050405020304" pitchFamily="18" charset="0"/>
              </a:rPr>
              <a:t>Saldivia</a:t>
            </a:r>
            <a:r>
              <a:rPr lang="es-ES" altLang="es-CL" sz="1400" dirty="0" smtClean="0">
                <a:latin typeface="Calibri" panose="020F0502020204030204" pitchFamily="34" charset="0"/>
                <a:ea typeface="Calibri" panose="020F0502020204030204" pitchFamily="34" charset="0"/>
                <a:cs typeface="Times New Roman" panose="02020603050405020304" pitchFamily="18" charset="0"/>
              </a:rPr>
              <a:t> B., Roberto </a:t>
            </a:r>
            <a:r>
              <a:rPr lang="es-ES" altLang="es-CL" sz="1400" dirty="0" err="1" smtClean="0">
                <a:latin typeface="Calibri" panose="020F0502020204030204" pitchFamily="34" charset="0"/>
                <a:ea typeface="Calibri" panose="020F0502020204030204" pitchFamily="34" charset="0"/>
                <a:cs typeface="Times New Roman" panose="02020603050405020304" pitchFamily="18" charset="0"/>
              </a:rPr>
              <a:t>Melipillán</a:t>
            </a:r>
            <a:r>
              <a:rPr lang="es-ES" altLang="es-CL" sz="1400" dirty="0" smtClean="0">
                <a:latin typeface="Calibri" panose="020F0502020204030204" pitchFamily="34" charset="0"/>
                <a:ea typeface="Calibri" panose="020F0502020204030204" pitchFamily="34" charset="0"/>
                <a:cs typeface="Times New Roman" panose="02020603050405020304" pitchFamily="18" charset="0"/>
              </a:rPr>
              <a:t> A. Estudio de epidemiología psiquiátrica en niños y adolescentes en Chile. Estado actual. Rev. </a:t>
            </a:r>
            <a:r>
              <a:rPr lang="es-ES" altLang="es-CL" sz="1400" dirty="0" err="1" smtClean="0">
                <a:latin typeface="Calibri" panose="020F0502020204030204" pitchFamily="34" charset="0"/>
                <a:ea typeface="Calibri" panose="020F0502020204030204" pitchFamily="34" charset="0"/>
                <a:cs typeface="Times New Roman" panose="02020603050405020304" pitchFamily="18" charset="0"/>
              </a:rPr>
              <a:t>Med</a:t>
            </a:r>
            <a:r>
              <a:rPr lang="es-ES" altLang="es-CL" sz="1400" dirty="0" smtClean="0">
                <a:latin typeface="Calibri" panose="020F0502020204030204" pitchFamily="34" charset="0"/>
                <a:ea typeface="Calibri" panose="020F0502020204030204" pitchFamily="34" charset="0"/>
                <a:cs typeface="Times New Roman" panose="02020603050405020304" pitchFamily="18" charset="0"/>
              </a:rPr>
              <a:t>. </a:t>
            </a:r>
            <a:r>
              <a:rPr lang="es-ES" altLang="es-CL" sz="1400" dirty="0" err="1" smtClean="0">
                <a:latin typeface="Calibri" panose="020F0502020204030204" pitchFamily="34" charset="0"/>
                <a:ea typeface="Calibri" panose="020F0502020204030204" pitchFamily="34" charset="0"/>
                <a:cs typeface="Times New Roman" panose="02020603050405020304" pitchFamily="18" charset="0"/>
              </a:rPr>
              <a:t>Clin</a:t>
            </a:r>
            <a:r>
              <a:rPr lang="es-ES" altLang="es-CL" sz="1400" dirty="0" smtClean="0">
                <a:latin typeface="Calibri" panose="020F0502020204030204" pitchFamily="34" charset="0"/>
                <a:ea typeface="Calibri" panose="020F0502020204030204" pitchFamily="34" charset="0"/>
                <a:cs typeface="Times New Roman" panose="02020603050405020304" pitchFamily="18" charset="0"/>
              </a:rPr>
              <a:t>. Condes - 2012; 23(5) 521-529]</a:t>
            </a:r>
            <a:endParaRPr lang="es-ES" altLang="es-CL" sz="1400" dirty="0"/>
          </a:p>
        </p:txBody>
      </p:sp>
    </p:spTree>
    <p:extLst>
      <p:ext uri="{BB962C8B-B14F-4D97-AF65-F5344CB8AC3E}">
        <p14:creationId xmlns:p14="http://schemas.microsoft.com/office/powerpoint/2010/main" val="2493352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6" y="177880"/>
            <a:ext cx="6440250" cy="707886"/>
          </a:xfrm>
          <a:prstGeom prst="rect">
            <a:avLst/>
          </a:prstGeom>
          <a:noFill/>
        </p:spPr>
        <p:txBody>
          <a:bodyPr wrap="square" rtlCol="0">
            <a:spAutoFit/>
          </a:bodyPr>
          <a:lstStyle/>
          <a:p>
            <a:r>
              <a:rPr lang="es-ES" sz="4000" b="1" u="sng" dirty="0" smtClean="0"/>
              <a:t>OTRAS PATOLOGÍAS</a:t>
            </a:r>
            <a:endParaRPr lang="es-ES" sz="4000" b="1" u="sng" dirty="0"/>
          </a:p>
        </p:txBody>
      </p:sp>
      <p:sp>
        <p:nvSpPr>
          <p:cNvPr id="5" name="CuadroTexto 4"/>
          <p:cNvSpPr txBox="1"/>
          <p:nvPr/>
        </p:nvSpPr>
        <p:spPr>
          <a:xfrm>
            <a:off x="359216" y="764024"/>
            <a:ext cx="8458048" cy="6124754"/>
          </a:xfrm>
          <a:prstGeom prst="rect">
            <a:avLst/>
          </a:prstGeom>
          <a:noFill/>
        </p:spPr>
        <p:txBody>
          <a:bodyPr wrap="square" rtlCol="0">
            <a:spAutoFit/>
          </a:bodyPr>
          <a:lstStyle/>
          <a:p>
            <a:r>
              <a:rPr lang="es-ES_tradnl" sz="2800" dirty="0" smtClean="0"/>
              <a:t>El 49,9</a:t>
            </a:r>
            <a:r>
              <a:rPr lang="es-ES_tradnl" sz="2800" dirty="0"/>
              <a:t>% de los niños ya ha sido diagnosticado con alguna patología relacionada con la </a:t>
            </a:r>
            <a:r>
              <a:rPr lang="es-ES_tradnl" sz="2800" dirty="0" err="1"/>
              <a:t>sobreexigencia</a:t>
            </a:r>
            <a:r>
              <a:rPr lang="es-ES_tradnl" sz="2800" dirty="0"/>
              <a:t> escolar, vale decir</a:t>
            </a:r>
            <a:r>
              <a:rPr lang="es-ES_tradnl" sz="2800" dirty="0" smtClean="0"/>
              <a:t>:</a:t>
            </a:r>
          </a:p>
          <a:p>
            <a:pPr marL="342900" indent="-342900">
              <a:buFontTx/>
              <a:buChar char="-"/>
            </a:pPr>
            <a:r>
              <a:rPr lang="es-ES_tradnl" sz="2800" dirty="0" smtClean="0"/>
              <a:t>Depresión </a:t>
            </a:r>
          </a:p>
          <a:p>
            <a:pPr marL="342900" indent="-342900">
              <a:buFontTx/>
              <a:buChar char="-"/>
            </a:pPr>
            <a:r>
              <a:rPr lang="es-ES_tradnl" sz="2800" dirty="0" smtClean="0"/>
              <a:t>Ansiedad</a:t>
            </a:r>
          </a:p>
          <a:p>
            <a:pPr marL="342900" indent="-342900">
              <a:buFontTx/>
              <a:buChar char="-"/>
            </a:pPr>
            <a:r>
              <a:rPr lang="es-ES_tradnl" sz="2800" dirty="0" smtClean="0"/>
              <a:t>Síndrome </a:t>
            </a:r>
            <a:r>
              <a:rPr lang="es-ES_tradnl" sz="2800" dirty="0"/>
              <a:t>de </a:t>
            </a:r>
            <a:r>
              <a:rPr lang="es-ES_tradnl" sz="2800" dirty="0" smtClean="0"/>
              <a:t>hiperactividad</a:t>
            </a:r>
            <a:endParaRPr lang="es-ES_tradnl" sz="2800" dirty="0"/>
          </a:p>
          <a:p>
            <a:pPr marL="342900" indent="-342900">
              <a:buFontTx/>
              <a:buChar char="-"/>
            </a:pPr>
            <a:r>
              <a:rPr lang="es-ES_tradnl" sz="2800" dirty="0" smtClean="0"/>
              <a:t>Síndrome </a:t>
            </a:r>
            <a:r>
              <a:rPr lang="es-ES_tradnl" sz="2800" dirty="0"/>
              <a:t>de déficit </a:t>
            </a:r>
            <a:r>
              <a:rPr lang="es-ES_tradnl" sz="2800" dirty="0" smtClean="0"/>
              <a:t>atencional</a:t>
            </a:r>
            <a:endParaRPr lang="es-ES_tradnl" sz="2800" dirty="0"/>
          </a:p>
          <a:p>
            <a:pPr marL="342900" indent="-342900">
              <a:buFontTx/>
              <a:buChar char="-"/>
            </a:pPr>
            <a:r>
              <a:rPr lang="es-ES_tradnl" sz="2800" dirty="0" smtClean="0"/>
              <a:t>Alopecia </a:t>
            </a:r>
            <a:r>
              <a:rPr lang="es-ES_tradnl" sz="2800" dirty="0"/>
              <a:t>focal o </a:t>
            </a:r>
            <a:r>
              <a:rPr lang="es-ES_tradnl" sz="2800" dirty="0" err="1" smtClean="0"/>
              <a:t>tricomanía</a:t>
            </a:r>
            <a:endParaRPr lang="es-ES_tradnl" sz="2800" dirty="0"/>
          </a:p>
          <a:p>
            <a:pPr marL="342900" indent="-342900">
              <a:buFontTx/>
              <a:buChar char="-"/>
            </a:pPr>
            <a:r>
              <a:rPr lang="es-ES_tradnl" sz="2800" dirty="0" smtClean="0"/>
              <a:t>Trastorno </a:t>
            </a:r>
            <a:r>
              <a:rPr lang="es-ES_tradnl" sz="2800" dirty="0"/>
              <a:t>del Estado del </a:t>
            </a:r>
            <a:r>
              <a:rPr lang="es-ES_tradnl" sz="2800" dirty="0" smtClean="0"/>
              <a:t>Animo</a:t>
            </a:r>
          </a:p>
          <a:p>
            <a:pPr marL="342900" indent="-342900">
              <a:buFontTx/>
              <a:buChar char="-"/>
            </a:pPr>
            <a:r>
              <a:rPr lang="es-ES_tradnl" sz="2800" dirty="0" smtClean="0"/>
              <a:t>Sobrepeso</a:t>
            </a:r>
          </a:p>
          <a:p>
            <a:pPr marL="342900" indent="-342900">
              <a:buFontTx/>
              <a:buChar char="-"/>
            </a:pPr>
            <a:r>
              <a:rPr lang="es-ES_tradnl" sz="2800" dirty="0" smtClean="0"/>
              <a:t>Obesidad</a:t>
            </a:r>
          </a:p>
          <a:p>
            <a:pPr marL="342900" indent="-342900">
              <a:buFontTx/>
              <a:buChar char="-"/>
            </a:pPr>
            <a:r>
              <a:rPr lang="es-ES_tradnl" sz="2800" dirty="0" smtClean="0"/>
              <a:t>Dolor </a:t>
            </a:r>
            <a:r>
              <a:rPr lang="es-ES_tradnl" sz="2800" dirty="0"/>
              <a:t>abdominal </a:t>
            </a:r>
            <a:r>
              <a:rPr lang="es-ES_tradnl" sz="2800" dirty="0" smtClean="0"/>
              <a:t>recurrente</a:t>
            </a:r>
          </a:p>
          <a:p>
            <a:endParaRPr lang="es-ES_tradnl" sz="2800" dirty="0" smtClean="0"/>
          </a:p>
          <a:p>
            <a:r>
              <a:rPr lang="es-ES_tradnl" sz="2800" dirty="0" smtClean="0">
                <a:solidFill>
                  <a:srgbClr val="FF0000"/>
                </a:solidFill>
              </a:rPr>
              <a:t>*OJO: TDAH en Chile</a:t>
            </a:r>
          </a:p>
        </p:txBody>
      </p:sp>
    </p:spTree>
    <p:extLst>
      <p:ext uri="{BB962C8B-B14F-4D97-AF65-F5344CB8AC3E}">
        <p14:creationId xmlns:p14="http://schemas.microsoft.com/office/powerpoint/2010/main" val="57050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22113"/>
            <a:ext cx="6440250" cy="707886"/>
          </a:xfrm>
          <a:prstGeom prst="rect">
            <a:avLst/>
          </a:prstGeom>
          <a:noFill/>
        </p:spPr>
        <p:txBody>
          <a:bodyPr wrap="square" rtlCol="0">
            <a:spAutoFit/>
          </a:bodyPr>
          <a:lstStyle/>
          <a:p>
            <a:r>
              <a:rPr lang="es-ES" sz="4000" b="1" dirty="0" smtClean="0"/>
              <a:t>III.- </a:t>
            </a:r>
            <a:r>
              <a:rPr lang="es-ES" sz="4000" b="1" u="sng" dirty="0" smtClean="0"/>
              <a:t>EDUCACIÓN</a:t>
            </a:r>
            <a:endParaRPr lang="es-ES" sz="4000" b="1" u="sng" dirty="0"/>
          </a:p>
        </p:txBody>
      </p:sp>
      <p:sp>
        <p:nvSpPr>
          <p:cNvPr id="5" name="CuadroTexto 4"/>
          <p:cNvSpPr txBox="1"/>
          <p:nvPr/>
        </p:nvSpPr>
        <p:spPr>
          <a:xfrm>
            <a:off x="152131" y="875874"/>
            <a:ext cx="8991869" cy="5755423"/>
          </a:xfrm>
          <a:prstGeom prst="rect">
            <a:avLst/>
          </a:prstGeom>
          <a:noFill/>
        </p:spPr>
        <p:txBody>
          <a:bodyPr wrap="square" rtlCol="0">
            <a:spAutoFit/>
          </a:bodyPr>
          <a:lstStyle/>
          <a:p>
            <a:r>
              <a:rPr lang="es-ES_tradnl" sz="2300" b="1" dirty="0" smtClean="0"/>
              <a:t>JEC se implementó con compromiso de que deberes escolares se</a:t>
            </a:r>
          </a:p>
          <a:p>
            <a:r>
              <a:rPr lang="es-ES_tradnl" sz="2300" b="1" dirty="0" smtClean="0"/>
              <a:t>realizarían en la escuela. Esto no se cumple, y por lo tanto se vulneran los derechos de los niños. </a:t>
            </a:r>
          </a:p>
          <a:p>
            <a:endParaRPr lang="es-ES_tradnl" sz="2300" b="1" dirty="0" smtClean="0"/>
          </a:p>
          <a:p>
            <a:r>
              <a:rPr lang="es-ES_tradnl" sz="2300" b="1" dirty="0" smtClean="0"/>
              <a:t>Día escolar se vuelve casi equivalente a jornada laboral adulta, con agravante de sumar horas de tareas en la casa durante días hábiles, fines de semana y vacaciones de Invierno, inclusive.  </a:t>
            </a:r>
          </a:p>
          <a:p>
            <a:endParaRPr lang="es-ES_tradnl" sz="2300" b="1" dirty="0"/>
          </a:p>
          <a:p>
            <a:r>
              <a:rPr lang="es-ES_tradnl" sz="2300" b="1" dirty="0" smtClean="0"/>
              <a:t>Tareas no toman en cuenta diversidad de niños y sus realidades, muchas cubren contenidos no revisados en clases, niños dependen de apoyos adultos no siempre disponibles.</a:t>
            </a:r>
          </a:p>
          <a:p>
            <a:endParaRPr lang="es-ES_tradnl" sz="2300" b="1" dirty="0"/>
          </a:p>
          <a:p>
            <a:pPr algn="just"/>
            <a:r>
              <a:rPr lang="es-ES" sz="2300" b="1" dirty="0" smtClean="0"/>
              <a:t>Art. 3 LGE: </a:t>
            </a:r>
            <a:r>
              <a:rPr lang="es-ES" sz="2300" i="1" dirty="0" smtClean="0"/>
              <a:t>“El sistema educativo chileno se construye sobre la base de </a:t>
            </a:r>
            <a:r>
              <a:rPr lang="es-ES" sz="2300" b="1" i="1" u="sng" dirty="0" smtClean="0"/>
              <a:t>los derechos garantizados en la Constitución, así como en los tratados internacionales ratificados por Chile </a:t>
            </a:r>
            <a:r>
              <a:rPr lang="es-ES" sz="2300" i="1" dirty="0" smtClean="0"/>
              <a:t>y que se encuentren vigentes y, en especial, del derecho a la educación y la libertad de enseñanza”</a:t>
            </a:r>
            <a:endParaRPr lang="es-ES_tradnl" sz="2300" b="1" dirty="0" smtClean="0"/>
          </a:p>
        </p:txBody>
      </p:sp>
    </p:spTree>
    <p:extLst>
      <p:ext uri="{BB962C8B-B14F-4D97-AF65-F5344CB8AC3E}">
        <p14:creationId xmlns:p14="http://schemas.microsoft.com/office/powerpoint/2010/main" val="465432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22113"/>
            <a:ext cx="6440250" cy="707886"/>
          </a:xfrm>
          <a:prstGeom prst="rect">
            <a:avLst/>
          </a:prstGeom>
          <a:noFill/>
        </p:spPr>
        <p:txBody>
          <a:bodyPr wrap="square" rtlCol="0">
            <a:spAutoFit/>
          </a:bodyPr>
          <a:lstStyle/>
          <a:p>
            <a:r>
              <a:rPr lang="es-ES" sz="4000" b="1" u="sng" dirty="0" smtClean="0"/>
              <a:t>EDUCACIÓN</a:t>
            </a:r>
            <a:endParaRPr lang="es-ES" sz="4000" b="1" u="sng" dirty="0"/>
          </a:p>
        </p:txBody>
      </p:sp>
      <p:sp>
        <p:nvSpPr>
          <p:cNvPr id="5" name="CuadroTexto 4"/>
          <p:cNvSpPr txBox="1"/>
          <p:nvPr/>
        </p:nvSpPr>
        <p:spPr>
          <a:xfrm>
            <a:off x="359216" y="875874"/>
            <a:ext cx="8991869" cy="4524315"/>
          </a:xfrm>
          <a:prstGeom prst="rect">
            <a:avLst/>
          </a:prstGeom>
          <a:noFill/>
        </p:spPr>
        <p:txBody>
          <a:bodyPr wrap="square" rtlCol="0">
            <a:spAutoFit/>
          </a:bodyPr>
          <a:lstStyle/>
          <a:p>
            <a:endParaRPr lang="es-ES_tradnl" sz="2400" b="1" dirty="0" smtClean="0"/>
          </a:p>
          <a:p>
            <a:r>
              <a:rPr lang="es-ES_tradnl" sz="2400" b="1" dirty="0" smtClean="0"/>
              <a:t>ART. 2 LGE: </a:t>
            </a:r>
            <a:r>
              <a:rPr lang="es-ES_tradnl" sz="2400" dirty="0" smtClean="0"/>
              <a:t>La </a:t>
            </a:r>
            <a:r>
              <a:rPr lang="es-ES_tradnl" sz="2400" dirty="0"/>
              <a:t>educación se manifiesta a través de la enseñanza formal o regular, de la enseñanza no formal y de la educación informal.</a:t>
            </a:r>
            <a:br>
              <a:rPr lang="es-ES_tradnl" sz="2400" dirty="0"/>
            </a:br>
            <a:endParaRPr lang="es-ES_tradnl" sz="2400" dirty="0"/>
          </a:p>
          <a:p>
            <a:pPr marL="342900" indent="-342900">
              <a:buFontTx/>
              <a:buChar char="•"/>
            </a:pPr>
            <a:r>
              <a:rPr lang="es-ES_tradnl" sz="2400" b="1" u="sng" dirty="0" smtClean="0"/>
              <a:t>educación </a:t>
            </a:r>
            <a:r>
              <a:rPr lang="es-ES_tradnl" sz="2400" b="1" u="sng" dirty="0"/>
              <a:t>informal</a:t>
            </a:r>
            <a:r>
              <a:rPr lang="es-ES_tradnl" sz="2400" u="sng" dirty="0"/>
              <a:t> </a:t>
            </a:r>
            <a:r>
              <a:rPr lang="es-ES_tradnl" sz="2400" dirty="0"/>
              <a:t>es todo proceso vinculado con el desarrollo de las personas en la sociedad, facilitado por la interacción de unos con otros y sin la tuición del establecimiento educacional como agencia institucional educativa. Se obtiene en forma no estructurada y sistemática del núcleo familiar, de los medios de comunicación, de la experiencia laboral y, en general, del entorno en el cual está inserta la persona</a:t>
            </a:r>
            <a:r>
              <a:rPr lang="es-ES_tradnl" sz="2400" dirty="0" smtClean="0"/>
              <a:t>.</a:t>
            </a:r>
          </a:p>
          <a:p>
            <a:endParaRPr lang="es-ES_tradnl" sz="2400" dirty="0" smtClean="0"/>
          </a:p>
        </p:txBody>
      </p:sp>
    </p:spTree>
    <p:extLst>
      <p:ext uri="{BB962C8B-B14F-4D97-AF65-F5344CB8AC3E}">
        <p14:creationId xmlns:p14="http://schemas.microsoft.com/office/powerpoint/2010/main" val="241924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6" y="271895"/>
            <a:ext cx="8445798" cy="1569660"/>
          </a:xfrm>
          <a:prstGeom prst="rect">
            <a:avLst/>
          </a:prstGeom>
          <a:noFill/>
        </p:spPr>
        <p:txBody>
          <a:bodyPr wrap="square" rtlCol="0">
            <a:spAutoFit/>
          </a:bodyPr>
          <a:lstStyle/>
          <a:p>
            <a:r>
              <a:rPr lang="es-ES" sz="3200" b="1" dirty="0" smtClean="0"/>
              <a:t>7º Básico – Región Araucanía</a:t>
            </a:r>
          </a:p>
          <a:p>
            <a:r>
              <a:rPr lang="es-ES" sz="3200" b="1" dirty="0" smtClean="0"/>
              <a:t>¿Cómo se sienten los alumnos en relación a la educación y a sus capacidades?</a:t>
            </a:r>
            <a:endParaRPr lang="es-ES" sz="3200" b="1" dirty="0"/>
          </a:p>
        </p:txBody>
      </p:sp>
      <p:sp>
        <p:nvSpPr>
          <p:cNvPr id="5" name="CuadroTexto 4"/>
          <p:cNvSpPr txBox="1"/>
          <p:nvPr/>
        </p:nvSpPr>
        <p:spPr>
          <a:xfrm>
            <a:off x="565182" y="1906450"/>
            <a:ext cx="7735997" cy="3539430"/>
          </a:xfrm>
          <a:prstGeom prst="rect">
            <a:avLst/>
          </a:prstGeom>
          <a:noFill/>
        </p:spPr>
        <p:txBody>
          <a:bodyPr wrap="square" rtlCol="0">
            <a:spAutoFit/>
          </a:bodyPr>
          <a:lstStyle/>
          <a:p>
            <a:endParaRPr lang="es-ES" sz="3200" b="1" dirty="0"/>
          </a:p>
          <a:p>
            <a:endParaRPr lang="es-ES" sz="3200" b="1" dirty="0" smtClean="0"/>
          </a:p>
          <a:p>
            <a:endParaRPr lang="es-ES" sz="3200" b="1" dirty="0"/>
          </a:p>
          <a:p>
            <a:endParaRPr lang="es-ES" sz="3200" b="1" dirty="0" smtClean="0"/>
          </a:p>
          <a:p>
            <a:endParaRPr lang="es-ES" sz="3200" b="1" dirty="0"/>
          </a:p>
          <a:p>
            <a:endParaRPr lang="es-ES" sz="3200" b="1" dirty="0" smtClean="0"/>
          </a:p>
          <a:p>
            <a:endParaRPr lang="es-ES" sz="3200" b="1"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18" y="1854309"/>
            <a:ext cx="8175181" cy="447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65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22113"/>
            <a:ext cx="6440250" cy="707886"/>
          </a:xfrm>
          <a:prstGeom prst="rect">
            <a:avLst/>
          </a:prstGeom>
          <a:noFill/>
        </p:spPr>
        <p:txBody>
          <a:bodyPr wrap="square" rtlCol="0">
            <a:spAutoFit/>
          </a:bodyPr>
          <a:lstStyle/>
          <a:p>
            <a:r>
              <a:rPr lang="es-ES" sz="4000" b="1" u="sng" dirty="0" smtClean="0"/>
              <a:t>EDUCACIÓN</a:t>
            </a:r>
            <a:endParaRPr lang="es-ES" sz="4000" b="1" u="sng" dirty="0"/>
          </a:p>
        </p:txBody>
      </p:sp>
      <p:sp>
        <p:nvSpPr>
          <p:cNvPr id="5" name="CuadroTexto 4"/>
          <p:cNvSpPr txBox="1"/>
          <p:nvPr/>
        </p:nvSpPr>
        <p:spPr>
          <a:xfrm>
            <a:off x="152131" y="2440262"/>
            <a:ext cx="8991869" cy="800219"/>
          </a:xfrm>
          <a:prstGeom prst="rect">
            <a:avLst/>
          </a:prstGeom>
          <a:noFill/>
        </p:spPr>
        <p:txBody>
          <a:bodyPr wrap="square" rtlCol="0">
            <a:spAutoFit/>
          </a:bodyPr>
          <a:lstStyle/>
          <a:p>
            <a:endParaRPr lang="es-ES_tradnl" sz="2300" dirty="0" smtClean="0"/>
          </a:p>
          <a:p>
            <a:endParaRPr lang="es-ES_tradnl" sz="2300" dirty="0"/>
          </a:p>
        </p:txBody>
      </p:sp>
      <p:sp>
        <p:nvSpPr>
          <p:cNvPr id="3" name="Rectángulo 2"/>
          <p:cNvSpPr/>
          <p:nvPr/>
        </p:nvSpPr>
        <p:spPr>
          <a:xfrm>
            <a:off x="359217" y="1329869"/>
            <a:ext cx="8738764" cy="5016757"/>
          </a:xfrm>
          <a:prstGeom prst="rect">
            <a:avLst/>
          </a:prstGeom>
        </p:spPr>
        <p:txBody>
          <a:bodyPr wrap="square">
            <a:spAutoFit/>
          </a:bodyPr>
          <a:lstStyle/>
          <a:p>
            <a:r>
              <a:rPr lang="es-ES_tradnl" sz="3200" dirty="0"/>
              <a:t>¿En qué minuto se cambió la Constitución que ahora dice “El </a:t>
            </a:r>
            <a:r>
              <a:rPr lang="es-ES_tradnl" sz="3200" b="1" dirty="0" smtClean="0"/>
              <a:t>COLEGIO</a:t>
            </a:r>
            <a:r>
              <a:rPr lang="es-ES_tradnl" sz="3200" dirty="0" smtClean="0"/>
              <a:t> </a:t>
            </a:r>
            <a:r>
              <a:rPr lang="es-ES_tradnl" sz="3200" dirty="0"/>
              <a:t>es el </a:t>
            </a:r>
            <a:r>
              <a:rPr lang="es-ES_tradnl" sz="3200" dirty="0" smtClean="0"/>
              <a:t>núcleo </a:t>
            </a:r>
            <a:r>
              <a:rPr lang="es-ES_tradnl" sz="3200" dirty="0"/>
              <a:t>fundamental de la sociedad, en vez de </a:t>
            </a:r>
            <a:r>
              <a:rPr lang="es-ES_tradnl" sz="3200" b="1" dirty="0"/>
              <a:t>“la </a:t>
            </a:r>
            <a:r>
              <a:rPr lang="es-ES_tradnl" sz="3200" b="1" dirty="0" smtClean="0"/>
              <a:t>familia” </a:t>
            </a:r>
            <a:r>
              <a:rPr lang="es-ES_tradnl" sz="3200" dirty="0"/>
              <a:t>es el </a:t>
            </a:r>
            <a:r>
              <a:rPr lang="es-ES_tradnl" sz="3200" dirty="0" smtClean="0"/>
              <a:t>núcleo </a:t>
            </a:r>
            <a:r>
              <a:rPr lang="es-ES_tradnl" sz="3200" dirty="0"/>
              <a:t>fundamental de la sociedad</a:t>
            </a:r>
            <a:r>
              <a:rPr lang="es-ES_tradnl" sz="3200" dirty="0" smtClean="0"/>
              <a:t>?</a:t>
            </a:r>
          </a:p>
          <a:p>
            <a:endParaRPr lang="es-ES_tradnl" sz="3200" dirty="0"/>
          </a:p>
          <a:p>
            <a:r>
              <a:rPr lang="es-ES_tradnl" sz="3200" dirty="0"/>
              <a:t>¿Dónde está el derecho y el deber preferente de los padres de educar a los hijos? </a:t>
            </a:r>
            <a:endParaRPr lang="es-ES_tradnl" sz="3200" dirty="0" smtClean="0"/>
          </a:p>
          <a:p>
            <a:endParaRPr lang="es-ES_tradnl" sz="3200" dirty="0"/>
          </a:p>
          <a:p>
            <a:r>
              <a:rPr lang="es-ES_tradnl" sz="3200" dirty="0" smtClean="0"/>
              <a:t>No </a:t>
            </a:r>
            <a:r>
              <a:rPr lang="es-ES_tradnl" sz="3200" dirty="0"/>
              <a:t>hay tiempo. No hay espacio. El día tiene 24 horas. Nada más.</a:t>
            </a:r>
          </a:p>
        </p:txBody>
      </p:sp>
    </p:spTree>
    <p:extLst>
      <p:ext uri="{BB962C8B-B14F-4D97-AF65-F5344CB8AC3E}">
        <p14:creationId xmlns:p14="http://schemas.microsoft.com/office/powerpoint/2010/main" val="2587953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22113"/>
            <a:ext cx="6440250" cy="707886"/>
          </a:xfrm>
          <a:prstGeom prst="rect">
            <a:avLst/>
          </a:prstGeom>
          <a:noFill/>
        </p:spPr>
        <p:txBody>
          <a:bodyPr wrap="square" rtlCol="0">
            <a:spAutoFit/>
          </a:bodyPr>
          <a:lstStyle/>
          <a:p>
            <a:r>
              <a:rPr lang="es-ES" sz="4000" b="1" u="sng" dirty="0" smtClean="0"/>
              <a:t>EDUCACIÓN</a:t>
            </a:r>
            <a:endParaRPr lang="es-ES" sz="4000" b="1" u="sng" dirty="0"/>
          </a:p>
        </p:txBody>
      </p:sp>
      <p:sp>
        <p:nvSpPr>
          <p:cNvPr id="5" name="CuadroTexto 4"/>
          <p:cNvSpPr txBox="1"/>
          <p:nvPr/>
        </p:nvSpPr>
        <p:spPr>
          <a:xfrm>
            <a:off x="152131" y="2440262"/>
            <a:ext cx="8991869" cy="800219"/>
          </a:xfrm>
          <a:prstGeom prst="rect">
            <a:avLst/>
          </a:prstGeom>
          <a:noFill/>
        </p:spPr>
        <p:txBody>
          <a:bodyPr wrap="square" rtlCol="0">
            <a:spAutoFit/>
          </a:bodyPr>
          <a:lstStyle/>
          <a:p>
            <a:endParaRPr lang="es-ES_tradnl" sz="2300" dirty="0" smtClean="0"/>
          </a:p>
          <a:p>
            <a:endParaRPr lang="es-ES_tradnl" sz="2300" dirty="0"/>
          </a:p>
        </p:txBody>
      </p:sp>
      <p:sp>
        <p:nvSpPr>
          <p:cNvPr id="3" name="Rectángulo 2"/>
          <p:cNvSpPr/>
          <p:nvPr/>
        </p:nvSpPr>
        <p:spPr>
          <a:xfrm>
            <a:off x="359217" y="829999"/>
            <a:ext cx="8738764" cy="8463856"/>
          </a:xfrm>
          <a:prstGeom prst="rect">
            <a:avLst/>
          </a:prstGeom>
        </p:spPr>
        <p:txBody>
          <a:bodyPr wrap="square">
            <a:spAutoFit/>
          </a:bodyPr>
          <a:lstStyle/>
          <a:p>
            <a:r>
              <a:rPr lang="es-ES_tradnl" sz="3200" b="1" dirty="0" smtClean="0"/>
              <a:t>Promedio OCDE jornada escolar: </a:t>
            </a:r>
            <a:r>
              <a:rPr lang="es-ES_tradnl" sz="3200" dirty="0" smtClean="0"/>
              <a:t>921 horas anuales.</a:t>
            </a:r>
          </a:p>
          <a:p>
            <a:r>
              <a:rPr lang="es-ES_tradnl" sz="3200" b="1" dirty="0" smtClean="0"/>
              <a:t>Promedio Chile jornada escolar: </a:t>
            </a:r>
            <a:r>
              <a:rPr lang="es-ES_tradnl" sz="3200" dirty="0" smtClean="0"/>
              <a:t>1205 horas anuales + TAREAS PARA LA CASA</a:t>
            </a:r>
          </a:p>
          <a:p>
            <a:r>
              <a:rPr lang="es-ES" sz="3200" dirty="0" smtClean="0"/>
              <a:t>A la luz de los resultados SIMCE, PSU, PISA, tenemos preguntas cuerdas:</a:t>
            </a:r>
          </a:p>
          <a:p>
            <a:endParaRPr lang="es-ES" sz="3200" dirty="0" smtClean="0"/>
          </a:p>
          <a:p>
            <a:r>
              <a:rPr lang="es-ES" sz="3200" b="1" dirty="0" smtClean="0">
                <a:solidFill>
                  <a:srgbClr val="FF0000"/>
                </a:solidFill>
              </a:rPr>
              <a:t>¿Cuál es la efectividad de la sobredosis de horas?</a:t>
            </a:r>
          </a:p>
          <a:p>
            <a:r>
              <a:rPr lang="es-ES" sz="3200" b="1" dirty="0" smtClean="0">
                <a:solidFill>
                  <a:srgbClr val="FF0000"/>
                </a:solidFill>
              </a:rPr>
              <a:t>¿Por qué los profesores se sienten obligados a enviarlas?</a:t>
            </a:r>
          </a:p>
          <a:p>
            <a:r>
              <a:rPr lang="es-ES" sz="3200" b="1" dirty="0" smtClean="0">
                <a:solidFill>
                  <a:srgbClr val="FF0000"/>
                </a:solidFill>
              </a:rPr>
              <a:t>¿El agobio de los niños y de los docentes no son señales URGENTES?</a:t>
            </a:r>
          </a:p>
          <a:p>
            <a:endParaRPr lang="es-ES" sz="3200" dirty="0" smtClean="0"/>
          </a:p>
          <a:p>
            <a:endParaRPr lang="es-ES_tradnl" sz="3200" dirty="0" smtClean="0"/>
          </a:p>
          <a:p>
            <a:endParaRPr lang="es-ES_tradnl" sz="3200" dirty="0" smtClean="0"/>
          </a:p>
          <a:p>
            <a:endParaRPr lang="es-ES_tradnl" sz="3200" dirty="0"/>
          </a:p>
          <a:p>
            <a:endParaRPr lang="es-ES_tradnl" sz="3200" dirty="0"/>
          </a:p>
        </p:txBody>
      </p:sp>
    </p:spTree>
    <p:extLst>
      <p:ext uri="{BB962C8B-B14F-4D97-AF65-F5344CB8AC3E}">
        <p14:creationId xmlns:p14="http://schemas.microsoft.com/office/powerpoint/2010/main" val="406810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22113"/>
            <a:ext cx="6440250" cy="707886"/>
          </a:xfrm>
          <a:prstGeom prst="rect">
            <a:avLst/>
          </a:prstGeom>
          <a:noFill/>
        </p:spPr>
        <p:txBody>
          <a:bodyPr wrap="square" rtlCol="0">
            <a:spAutoFit/>
          </a:bodyPr>
          <a:lstStyle/>
          <a:p>
            <a:r>
              <a:rPr lang="es-ES" sz="4000" b="1" u="sng" dirty="0" smtClean="0"/>
              <a:t>EDUCACIÓN</a:t>
            </a:r>
            <a:endParaRPr lang="es-ES" sz="4000" b="1" u="sng" dirty="0"/>
          </a:p>
        </p:txBody>
      </p:sp>
      <p:sp>
        <p:nvSpPr>
          <p:cNvPr id="5" name="CuadroTexto 4"/>
          <p:cNvSpPr txBox="1"/>
          <p:nvPr/>
        </p:nvSpPr>
        <p:spPr>
          <a:xfrm>
            <a:off x="152131" y="2440262"/>
            <a:ext cx="8991869" cy="800219"/>
          </a:xfrm>
          <a:prstGeom prst="rect">
            <a:avLst/>
          </a:prstGeom>
          <a:noFill/>
        </p:spPr>
        <p:txBody>
          <a:bodyPr wrap="square" rtlCol="0">
            <a:spAutoFit/>
          </a:bodyPr>
          <a:lstStyle/>
          <a:p>
            <a:endParaRPr lang="es-ES_tradnl" sz="2300" dirty="0" smtClean="0"/>
          </a:p>
          <a:p>
            <a:endParaRPr lang="es-ES_tradnl" sz="2300" dirty="0"/>
          </a:p>
        </p:txBody>
      </p:sp>
      <p:sp>
        <p:nvSpPr>
          <p:cNvPr id="3" name="Rectángulo 2"/>
          <p:cNvSpPr/>
          <p:nvPr/>
        </p:nvSpPr>
        <p:spPr>
          <a:xfrm>
            <a:off x="359217" y="829999"/>
            <a:ext cx="8738764" cy="6494085"/>
          </a:xfrm>
          <a:prstGeom prst="rect">
            <a:avLst/>
          </a:prstGeom>
        </p:spPr>
        <p:txBody>
          <a:bodyPr wrap="square">
            <a:spAutoFit/>
          </a:bodyPr>
          <a:lstStyle/>
          <a:p>
            <a:endParaRPr lang="es-ES" sz="3200" dirty="0"/>
          </a:p>
          <a:p>
            <a:pPr algn="ctr"/>
            <a:r>
              <a:rPr lang="es-ES" sz="3200" b="1" dirty="0" smtClean="0"/>
              <a:t>LA AUTONOMÍA DE LOS COLEGIOS NO SOLO ES BIENVENIDA SI NO NECESARIA</a:t>
            </a:r>
          </a:p>
          <a:p>
            <a:pPr algn="ctr"/>
            <a:endParaRPr lang="es-ES" sz="3200" b="1" dirty="0" smtClean="0"/>
          </a:p>
          <a:p>
            <a:pPr algn="ctr"/>
            <a:r>
              <a:rPr lang="es-ES" sz="3200" b="1" dirty="0" smtClean="0">
                <a:solidFill>
                  <a:srgbClr val="FF0000"/>
                </a:solidFill>
              </a:rPr>
              <a:t>RESPETANDO LOS DERECHOS ESENCIALES DE LOS NIÑOS</a:t>
            </a:r>
          </a:p>
          <a:p>
            <a:pPr algn="ctr"/>
            <a:endParaRPr lang="es-ES" sz="3200" b="1" dirty="0"/>
          </a:p>
          <a:p>
            <a:pPr algn="ctr"/>
            <a:r>
              <a:rPr lang="es-ES" sz="3200" b="1" dirty="0" smtClean="0"/>
              <a:t>1.- Derecho al descanso</a:t>
            </a:r>
          </a:p>
          <a:p>
            <a:pPr algn="ctr"/>
            <a:r>
              <a:rPr lang="es-ES" sz="3200" b="1" dirty="0" smtClean="0"/>
              <a:t>2.- Derecho al juego</a:t>
            </a:r>
          </a:p>
          <a:p>
            <a:pPr algn="ctr"/>
            <a:r>
              <a:rPr lang="es-ES" sz="3200" b="1" dirty="0" smtClean="0"/>
              <a:t>3.- Derecho a la salud</a:t>
            </a:r>
          </a:p>
          <a:p>
            <a:pPr algn="ctr"/>
            <a:r>
              <a:rPr lang="es-ES" sz="3200" b="1" dirty="0" smtClean="0"/>
              <a:t>4.- Derecho a la educación</a:t>
            </a:r>
          </a:p>
          <a:p>
            <a:endParaRPr lang="es-ES_tradnl" sz="3200" dirty="0"/>
          </a:p>
          <a:p>
            <a:endParaRPr lang="es-ES_tradnl" sz="3200" dirty="0"/>
          </a:p>
        </p:txBody>
      </p:sp>
    </p:spTree>
    <p:extLst>
      <p:ext uri="{BB962C8B-B14F-4D97-AF65-F5344CB8AC3E}">
        <p14:creationId xmlns:p14="http://schemas.microsoft.com/office/powerpoint/2010/main" val="3950360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22113"/>
            <a:ext cx="6440250" cy="707886"/>
          </a:xfrm>
          <a:prstGeom prst="rect">
            <a:avLst/>
          </a:prstGeom>
          <a:noFill/>
        </p:spPr>
        <p:txBody>
          <a:bodyPr wrap="square" rtlCol="0">
            <a:spAutoFit/>
          </a:bodyPr>
          <a:lstStyle/>
          <a:p>
            <a:r>
              <a:rPr lang="es-ES" sz="4000" b="1" u="sng" dirty="0" smtClean="0"/>
              <a:t>OTRAS CONCLUSIONES</a:t>
            </a:r>
            <a:endParaRPr lang="es-ES" sz="4000" b="1" u="sng" dirty="0"/>
          </a:p>
        </p:txBody>
      </p:sp>
      <p:sp>
        <p:nvSpPr>
          <p:cNvPr id="5" name="CuadroTexto 4"/>
          <p:cNvSpPr txBox="1"/>
          <p:nvPr/>
        </p:nvSpPr>
        <p:spPr>
          <a:xfrm>
            <a:off x="152131" y="2440262"/>
            <a:ext cx="8991869" cy="800219"/>
          </a:xfrm>
          <a:prstGeom prst="rect">
            <a:avLst/>
          </a:prstGeom>
          <a:noFill/>
        </p:spPr>
        <p:txBody>
          <a:bodyPr wrap="square" rtlCol="0">
            <a:spAutoFit/>
          </a:bodyPr>
          <a:lstStyle/>
          <a:p>
            <a:endParaRPr lang="es-ES_tradnl" sz="2300" dirty="0" smtClean="0"/>
          </a:p>
          <a:p>
            <a:endParaRPr lang="es-ES_tradnl" sz="2300" dirty="0"/>
          </a:p>
        </p:txBody>
      </p:sp>
      <p:sp>
        <p:nvSpPr>
          <p:cNvPr id="3" name="Rectángulo 2"/>
          <p:cNvSpPr/>
          <p:nvPr/>
        </p:nvSpPr>
        <p:spPr>
          <a:xfrm>
            <a:off x="359217" y="1329869"/>
            <a:ext cx="8738764" cy="5509200"/>
          </a:xfrm>
          <a:prstGeom prst="rect">
            <a:avLst/>
          </a:prstGeom>
        </p:spPr>
        <p:txBody>
          <a:bodyPr wrap="square">
            <a:spAutoFit/>
          </a:bodyPr>
          <a:lstStyle/>
          <a:p>
            <a:pPr marL="457200" indent="-457200">
              <a:buFontTx/>
              <a:buChar char="-"/>
            </a:pPr>
            <a:r>
              <a:rPr lang="es-ES_tradnl" sz="3200" dirty="0" smtClean="0"/>
              <a:t>Reproducen la desigualdad</a:t>
            </a:r>
          </a:p>
          <a:p>
            <a:pPr marL="457200" indent="-457200">
              <a:buFontTx/>
              <a:buChar char="-"/>
            </a:pPr>
            <a:endParaRPr lang="es-ES_tradnl" sz="3200" dirty="0"/>
          </a:p>
          <a:p>
            <a:pPr marL="457200" indent="-457200">
              <a:buFontTx/>
              <a:buChar char="-"/>
            </a:pPr>
            <a:r>
              <a:rPr lang="es-ES_tradnl" sz="3200" dirty="0" smtClean="0"/>
              <a:t>Son una intromisión ilegítima del colegio en las familias</a:t>
            </a:r>
          </a:p>
          <a:p>
            <a:pPr marL="457200" indent="-457200">
              <a:buFontTx/>
              <a:buChar char="-"/>
            </a:pPr>
            <a:endParaRPr lang="es-ES_tradnl" sz="3200" dirty="0"/>
          </a:p>
          <a:p>
            <a:pPr marL="457200" indent="-457200">
              <a:buFontTx/>
              <a:buChar char="-"/>
            </a:pPr>
            <a:r>
              <a:rPr lang="es-ES_tradnl" sz="3200" dirty="0" smtClean="0"/>
              <a:t>No están al servicio del aprendizaje de los niños (resultados SIMCE </a:t>
            </a:r>
            <a:r>
              <a:rPr lang="es-ES" sz="3200" dirty="0" smtClean="0"/>
              <a:t>–</a:t>
            </a:r>
            <a:r>
              <a:rPr lang="es-ES_tradnl" sz="3200" dirty="0" smtClean="0"/>
              <a:t> PSU </a:t>
            </a:r>
            <a:r>
              <a:rPr lang="es-ES" sz="3200" dirty="0" smtClean="0"/>
              <a:t>–</a:t>
            </a:r>
            <a:r>
              <a:rPr lang="es-ES_tradnl" sz="3200" dirty="0" smtClean="0"/>
              <a:t> PISA)</a:t>
            </a:r>
          </a:p>
          <a:p>
            <a:pPr marL="457200" indent="-457200">
              <a:buFontTx/>
              <a:buChar char="-"/>
            </a:pPr>
            <a:endParaRPr lang="es-ES_tradnl" sz="3200" dirty="0"/>
          </a:p>
          <a:p>
            <a:pPr marL="457200" indent="-457200">
              <a:buFontTx/>
              <a:buChar char="-"/>
            </a:pPr>
            <a:r>
              <a:rPr lang="es-ES_tradnl" sz="3200" dirty="0" smtClean="0"/>
              <a:t>Son causa de efectos psicológicos, sociológicos y de salud negativos en niños y familia.</a:t>
            </a:r>
          </a:p>
          <a:p>
            <a:pPr marL="457200" indent="-457200">
              <a:buFontTx/>
              <a:buChar char="-"/>
            </a:pPr>
            <a:endParaRPr lang="es-ES_tradnl" sz="3200" dirty="0" smtClean="0"/>
          </a:p>
        </p:txBody>
      </p:sp>
    </p:spTree>
    <p:extLst>
      <p:ext uri="{BB962C8B-B14F-4D97-AF65-F5344CB8AC3E}">
        <p14:creationId xmlns:p14="http://schemas.microsoft.com/office/powerpoint/2010/main" val="2921483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95657" y="1203677"/>
            <a:ext cx="9144000" cy="3698557"/>
          </a:xfrm>
          <a:prstGeom prst="rect">
            <a:avLst/>
          </a:prstGeom>
        </p:spPr>
      </p:pic>
    </p:spTree>
    <p:extLst>
      <p:ext uri="{BB962C8B-B14F-4D97-AF65-F5344CB8AC3E}">
        <p14:creationId xmlns:p14="http://schemas.microsoft.com/office/powerpoint/2010/main" val="643228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460667"/>
            <a:ext cx="6440250" cy="707886"/>
          </a:xfrm>
          <a:prstGeom prst="rect">
            <a:avLst/>
          </a:prstGeom>
          <a:noFill/>
        </p:spPr>
        <p:txBody>
          <a:bodyPr wrap="square" rtlCol="0">
            <a:spAutoFit/>
          </a:bodyPr>
          <a:lstStyle/>
          <a:p>
            <a:r>
              <a:rPr lang="es-ES" sz="4000" b="1" dirty="0" smtClean="0"/>
              <a:t>MOVIMIENTO CIUDADANO</a:t>
            </a:r>
            <a:endParaRPr lang="es-ES" sz="4000" b="1" dirty="0"/>
          </a:p>
        </p:txBody>
      </p:sp>
      <p:sp>
        <p:nvSpPr>
          <p:cNvPr id="5" name="CuadroTexto 4"/>
          <p:cNvSpPr txBox="1"/>
          <p:nvPr/>
        </p:nvSpPr>
        <p:spPr>
          <a:xfrm>
            <a:off x="359216" y="1526481"/>
            <a:ext cx="7735997" cy="4524315"/>
          </a:xfrm>
          <a:prstGeom prst="rect">
            <a:avLst/>
          </a:prstGeom>
          <a:noFill/>
        </p:spPr>
        <p:txBody>
          <a:bodyPr wrap="square" rtlCol="0">
            <a:spAutoFit/>
          </a:bodyPr>
          <a:lstStyle/>
          <a:p>
            <a:r>
              <a:rPr lang="es-ES_tradnl" sz="3200" b="1" dirty="0" smtClean="0"/>
              <a:t>CONTENIDO</a:t>
            </a:r>
            <a:endParaRPr lang="es-ES" sz="3200" b="1" dirty="0" smtClean="0"/>
          </a:p>
          <a:p>
            <a:endParaRPr lang="es-ES" sz="3200" b="1" dirty="0"/>
          </a:p>
          <a:p>
            <a:endParaRPr lang="es-ES" sz="3200" b="1" dirty="0" smtClean="0"/>
          </a:p>
          <a:p>
            <a:endParaRPr lang="es-ES" sz="3200" b="1" dirty="0"/>
          </a:p>
          <a:p>
            <a:endParaRPr lang="es-ES" sz="3200" b="1" dirty="0" smtClean="0"/>
          </a:p>
          <a:p>
            <a:endParaRPr lang="es-ES" sz="3200" b="1" dirty="0"/>
          </a:p>
          <a:p>
            <a:endParaRPr lang="es-ES" sz="3200" b="1" dirty="0" smtClean="0"/>
          </a:p>
          <a:p>
            <a:endParaRPr lang="es-ES" sz="3200" b="1" dirty="0"/>
          </a:p>
          <a:p>
            <a:r>
              <a:rPr lang="es-ES" sz="3200" b="1" dirty="0" smtClean="0"/>
              <a:t>CONTENIDO</a:t>
            </a:r>
            <a:endParaRPr lang="es-ES" sz="3200" b="1" dirty="0"/>
          </a:p>
        </p:txBody>
      </p:sp>
      <p:pic>
        <p:nvPicPr>
          <p:cNvPr id="3" name="Imagen 2" descr="Captura de pantalla 2016-06-21 a la(s) 7.02.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16" y="1168553"/>
            <a:ext cx="8784784" cy="5231876"/>
          </a:xfrm>
          <a:prstGeom prst="rect">
            <a:avLst/>
          </a:prstGeom>
        </p:spPr>
      </p:pic>
    </p:spTree>
    <p:extLst>
      <p:ext uri="{BB962C8B-B14F-4D97-AF65-F5344CB8AC3E}">
        <p14:creationId xmlns:p14="http://schemas.microsoft.com/office/powerpoint/2010/main" val="374723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6" y="460667"/>
            <a:ext cx="8053079" cy="1323439"/>
          </a:xfrm>
          <a:prstGeom prst="rect">
            <a:avLst/>
          </a:prstGeom>
          <a:noFill/>
        </p:spPr>
        <p:txBody>
          <a:bodyPr wrap="square" rtlCol="0">
            <a:spAutoFit/>
          </a:bodyPr>
          <a:lstStyle/>
          <a:p>
            <a:r>
              <a:rPr lang="es-ES" sz="4000" b="1" dirty="0" smtClean="0"/>
              <a:t>TAREAS EN LA CASA: LA PUNTA DEL ICEBERG</a:t>
            </a:r>
            <a:endParaRPr lang="es-ES" sz="4000" b="1" dirty="0"/>
          </a:p>
        </p:txBody>
      </p:sp>
      <p:sp>
        <p:nvSpPr>
          <p:cNvPr id="5" name="CuadroTexto 4"/>
          <p:cNvSpPr txBox="1"/>
          <p:nvPr/>
        </p:nvSpPr>
        <p:spPr>
          <a:xfrm>
            <a:off x="543293" y="1801413"/>
            <a:ext cx="7735997" cy="4524315"/>
          </a:xfrm>
          <a:prstGeom prst="rect">
            <a:avLst/>
          </a:prstGeom>
          <a:noFill/>
        </p:spPr>
        <p:txBody>
          <a:bodyPr wrap="square" rtlCol="0">
            <a:spAutoFit/>
          </a:bodyPr>
          <a:lstStyle/>
          <a:p>
            <a:r>
              <a:rPr lang="es-ES_tradnl" sz="3200" b="1" dirty="0" smtClean="0"/>
              <a:t>CONTENIDO</a:t>
            </a:r>
            <a:endParaRPr lang="es-ES" sz="3200" b="1" dirty="0" smtClean="0"/>
          </a:p>
          <a:p>
            <a:endParaRPr lang="es-ES" sz="3200" b="1" dirty="0"/>
          </a:p>
          <a:p>
            <a:endParaRPr lang="es-ES" sz="3200" b="1" dirty="0" smtClean="0"/>
          </a:p>
          <a:p>
            <a:endParaRPr lang="es-ES" sz="3200" b="1" dirty="0"/>
          </a:p>
          <a:p>
            <a:endParaRPr lang="es-ES" sz="3200" b="1" dirty="0" smtClean="0"/>
          </a:p>
          <a:p>
            <a:endParaRPr lang="es-ES" sz="3200" b="1" dirty="0"/>
          </a:p>
          <a:p>
            <a:endParaRPr lang="es-ES" sz="3200" b="1" dirty="0" smtClean="0"/>
          </a:p>
          <a:p>
            <a:endParaRPr lang="es-ES" sz="3200" b="1" dirty="0"/>
          </a:p>
          <a:p>
            <a:r>
              <a:rPr lang="es-ES" sz="3200" b="1" dirty="0" smtClean="0"/>
              <a:t>CONTENIDO</a:t>
            </a:r>
            <a:endParaRPr lang="es-ES" sz="3200" b="1" dirty="0"/>
          </a:p>
        </p:txBody>
      </p:sp>
      <p:pic>
        <p:nvPicPr>
          <p:cNvPr id="3" name="Imagen 2"/>
          <p:cNvPicPr>
            <a:picLocks noChangeAspect="1"/>
          </p:cNvPicPr>
          <p:nvPr/>
        </p:nvPicPr>
        <p:blipFill>
          <a:blip r:embed="rId4"/>
          <a:stretch>
            <a:fillRect/>
          </a:stretch>
        </p:blipFill>
        <p:spPr>
          <a:xfrm>
            <a:off x="0" y="74188"/>
            <a:ext cx="9144000" cy="6858000"/>
          </a:xfrm>
          <a:prstGeom prst="rect">
            <a:avLst/>
          </a:prstGeom>
        </p:spPr>
      </p:pic>
    </p:spTree>
    <p:extLst>
      <p:ext uri="{BB962C8B-B14F-4D97-AF65-F5344CB8AC3E}">
        <p14:creationId xmlns:p14="http://schemas.microsoft.com/office/powerpoint/2010/main" val="1162013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6" y="460667"/>
            <a:ext cx="7500849" cy="2308324"/>
          </a:xfrm>
          <a:prstGeom prst="rect">
            <a:avLst/>
          </a:prstGeom>
          <a:noFill/>
        </p:spPr>
        <p:txBody>
          <a:bodyPr wrap="square" rtlCol="0">
            <a:spAutoFit/>
          </a:bodyPr>
          <a:lstStyle/>
          <a:p>
            <a:r>
              <a:rPr lang="es-ES" sz="3600" b="1" dirty="0" smtClean="0"/>
              <a:t>TAREAS ESCOLARES: ¿HERRAMIENTA</a:t>
            </a:r>
          </a:p>
          <a:p>
            <a:r>
              <a:rPr lang="es-ES" sz="3600" b="1" dirty="0" smtClean="0"/>
              <a:t>ÚTIL O ARMA DE</a:t>
            </a:r>
          </a:p>
          <a:p>
            <a:r>
              <a:rPr lang="es-ES" sz="3600" b="1" dirty="0" smtClean="0"/>
              <a:t>DESTRUCCIÓN</a:t>
            </a:r>
          </a:p>
          <a:p>
            <a:r>
              <a:rPr lang="es-ES" sz="3600" b="1" dirty="0" smtClean="0"/>
              <a:t>MASIVA?</a:t>
            </a:r>
            <a:endParaRPr lang="es-ES" sz="3600" b="1" dirty="0"/>
          </a:p>
        </p:txBody>
      </p:sp>
      <p:sp>
        <p:nvSpPr>
          <p:cNvPr id="5" name="CuadroTexto 4"/>
          <p:cNvSpPr txBox="1"/>
          <p:nvPr/>
        </p:nvSpPr>
        <p:spPr>
          <a:xfrm>
            <a:off x="359217" y="2901538"/>
            <a:ext cx="3728974" cy="3416320"/>
          </a:xfrm>
          <a:prstGeom prst="rect">
            <a:avLst/>
          </a:prstGeom>
          <a:noFill/>
        </p:spPr>
        <p:txBody>
          <a:bodyPr wrap="square" rtlCol="0">
            <a:spAutoFit/>
          </a:bodyPr>
          <a:lstStyle/>
          <a:p>
            <a:r>
              <a:rPr lang="es-ES_tradnl" sz="2400" b="1" dirty="0" smtClean="0"/>
              <a:t>Juan Carlos Venegas</a:t>
            </a:r>
          </a:p>
          <a:p>
            <a:r>
              <a:rPr lang="es-ES_tradnl" sz="2400" b="1" dirty="0" smtClean="0"/>
              <a:t>Hijo de 7 meses</a:t>
            </a:r>
          </a:p>
          <a:p>
            <a:r>
              <a:rPr lang="es-ES_tradnl" sz="2400" b="1" dirty="0" smtClean="0"/>
              <a:t>Santiago </a:t>
            </a:r>
          </a:p>
          <a:p>
            <a:r>
              <a:rPr lang="es-CL" sz="2400" dirty="0" smtClean="0">
                <a:solidFill>
                  <a:srgbClr val="FF0000"/>
                </a:solidFill>
              </a:rPr>
              <a:t>”Tareas para la casa” se entregan asimismo en jardines infantiles y </a:t>
            </a:r>
          </a:p>
          <a:p>
            <a:r>
              <a:rPr lang="es-CL" sz="2400" dirty="0" smtClean="0">
                <a:solidFill>
                  <a:srgbClr val="FF0000"/>
                </a:solidFill>
              </a:rPr>
              <a:t>sala cunas “para que niños se vayan acostumbrando a clima escolar”.</a:t>
            </a:r>
          </a:p>
        </p:txBody>
      </p:sp>
      <p:pic>
        <p:nvPicPr>
          <p:cNvPr id="6" name="Imagen 5" descr="Captura de pantalla 2016-06-21 a la(s) 7.19.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862" y="1275726"/>
            <a:ext cx="4643994" cy="5405130"/>
          </a:xfrm>
          <a:prstGeom prst="rect">
            <a:avLst/>
          </a:prstGeom>
        </p:spPr>
      </p:pic>
    </p:spTree>
    <p:extLst>
      <p:ext uri="{BB962C8B-B14F-4D97-AF65-F5344CB8AC3E}">
        <p14:creationId xmlns:p14="http://schemas.microsoft.com/office/powerpoint/2010/main" val="364078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6" y="460667"/>
            <a:ext cx="7500849" cy="646331"/>
          </a:xfrm>
          <a:prstGeom prst="rect">
            <a:avLst/>
          </a:prstGeom>
          <a:noFill/>
        </p:spPr>
        <p:txBody>
          <a:bodyPr wrap="square" rtlCol="0">
            <a:spAutoFit/>
          </a:bodyPr>
          <a:lstStyle/>
          <a:p>
            <a:r>
              <a:rPr lang="es-ES" sz="3600" b="1" dirty="0" smtClean="0"/>
              <a:t>¿QUÉ DATOS HEMOS RECOGIDO?</a:t>
            </a:r>
            <a:endParaRPr lang="es-ES" sz="3600" b="1" dirty="0"/>
          </a:p>
        </p:txBody>
      </p:sp>
      <p:sp>
        <p:nvSpPr>
          <p:cNvPr id="5" name="CuadroTexto 4"/>
          <p:cNvSpPr txBox="1"/>
          <p:nvPr/>
        </p:nvSpPr>
        <p:spPr>
          <a:xfrm>
            <a:off x="207353" y="1106998"/>
            <a:ext cx="8936647" cy="4585871"/>
          </a:xfrm>
          <a:prstGeom prst="rect">
            <a:avLst/>
          </a:prstGeom>
          <a:noFill/>
        </p:spPr>
        <p:txBody>
          <a:bodyPr wrap="square" rtlCol="0">
            <a:spAutoFit/>
          </a:bodyPr>
          <a:lstStyle/>
          <a:p>
            <a:r>
              <a:rPr lang="es-ES_tradnl" sz="3200" b="1" dirty="0" smtClean="0"/>
              <a:t>Ma. Verónica Valdivia </a:t>
            </a:r>
            <a:r>
              <a:rPr lang="es-ES" sz="3200" b="1" dirty="0" smtClean="0"/>
              <a:t>–</a:t>
            </a:r>
            <a:r>
              <a:rPr lang="es-ES_tradnl" sz="3200" b="1" dirty="0" smtClean="0"/>
              <a:t> Profesora - Mamá de un niño de 16 años</a:t>
            </a:r>
            <a:endParaRPr lang="es-ES" sz="3200" b="1" dirty="0"/>
          </a:p>
          <a:p>
            <a:endParaRPr lang="es-ES" sz="3200" b="1" dirty="0" smtClean="0"/>
          </a:p>
          <a:p>
            <a:r>
              <a:rPr lang="es-ES_tradnl" sz="2800" i="1" dirty="0" smtClean="0"/>
              <a:t>“Obviamente </a:t>
            </a:r>
            <a:r>
              <a:rPr lang="es-ES_tradnl" sz="2800" i="1" dirty="0"/>
              <a:t>que frente a tal panorama, los profesores necesitamos que alguien pase la materia para que el colegio saque buenos resultados en el SIMCE o cualquier otro examen de moda en el </a:t>
            </a:r>
            <a:r>
              <a:rPr lang="es-ES_tradnl" sz="2800" i="1" dirty="0" smtClean="0"/>
              <a:t>establecimiento”.</a:t>
            </a:r>
            <a:endParaRPr lang="es-ES_tradnl" sz="2800" dirty="0"/>
          </a:p>
          <a:p>
            <a:r>
              <a:rPr lang="es-ES_tradnl" sz="2800" i="1" dirty="0"/>
              <a:t> </a:t>
            </a:r>
            <a:endParaRPr lang="es-ES_tradnl" sz="2800" dirty="0"/>
          </a:p>
          <a:p>
            <a:endParaRPr lang="es-ES" sz="2800" b="1" dirty="0" smtClean="0"/>
          </a:p>
          <a:p>
            <a:endParaRPr lang="es-ES" sz="2800" b="1" dirty="0"/>
          </a:p>
        </p:txBody>
      </p:sp>
    </p:spTree>
    <p:extLst>
      <p:ext uri="{BB962C8B-B14F-4D97-AF65-F5344CB8AC3E}">
        <p14:creationId xmlns:p14="http://schemas.microsoft.com/office/powerpoint/2010/main" val="3831177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59475"/>
            <a:ext cx="7279958" cy="707886"/>
          </a:xfrm>
          <a:prstGeom prst="rect">
            <a:avLst/>
          </a:prstGeom>
          <a:noFill/>
        </p:spPr>
        <p:txBody>
          <a:bodyPr wrap="square" rtlCol="0">
            <a:spAutoFit/>
          </a:bodyPr>
          <a:lstStyle/>
          <a:p>
            <a:r>
              <a:rPr lang="es-ES" sz="4000" b="1" dirty="0" smtClean="0"/>
              <a:t>MÁS DATOS</a:t>
            </a:r>
            <a:endParaRPr lang="es-ES" sz="4000" b="1" dirty="0"/>
          </a:p>
        </p:txBody>
      </p:sp>
      <p:sp>
        <p:nvSpPr>
          <p:cNvPr id="5" name="CuadroTexto 4"/>
          <p:cNvSpPr txBox="1"/>
          <p:nvPr/>
        </p:nvSpPr>
        <p:spPr>
          <a:xfrm>
            <a:off x="202485" y="1271688"/>
            <a:ext cx="8757888" cy="4832093"/>
          </a:xfrm>
          <a:prstGeom prst="rect">
            <a:avLst/>
          </a:prstGeom>
          <a:noFill/>
        </p:spPr>
        <p:txBody>
          <a:bodyPr wrap="square" rtlCol="0">
            <a:spAutoFit/>
          </a:bodyPr>
          <a:lstStyle/>
          <a:p>
            <a:pPr marL="342900" indent="-342900">
              <a:buFont typeface="Arial"/>
              <a:buChar char="•"/>
            </a:pPr>
            <a:r>
              <a:rPr lang="es-ES_tradnl" sz="2800" dirty="0"/>
              <a:t>El 70% de los estudiantes pasa </a:t>
            </a:r>
            <a:r>
              <a:rPr lang="es-ES_tradnl" sz="2800" dirty="0" smtClean="0"/>
              <a:t>8 </a:t>
            </a:r>
            <a:r>
              <a:rPr lang="es-ES_tradnl" sz="2800" dirty="0"/>
              <a:t>o más horas en el establecimiento </a:t>
            </a:r>
            <a:r>
              <a:rPr lang="es-ES_tradnl" sz="2800" dirty="0" smtClean="0"/>
              <a:t>educacional.</a:t>
            </a:r>
          </a:p>
          <a:p>
            <a:pPr marL="342900" indent="-342900">
              <a:buFont typeface="Arial"/>
              <a:buChar char="•"/>
            </a:pPr>
            <a:endParaRPr lang="es-ES_tradnl" sz="2800" dirty="0"/>
          </a:p>
          <a:p>
            <a:pPr marL="342900" indent="-342900">
              <a:buFont typeface="Arial"/>
              <a:buChar char="•"/>
            </a:pPr>
            <a:r>
              <a:rPr lang="es-ES_tradnl" sz="2800" dirty="0"/>
              <a:t>Mas del 95% de los encuestados tienen actividades académicas obligatorias </a:t>
            </a:r>
            <a:r>
              <a:rPr lang="es-ES_tradnl" sz="2800" dirty="0" smtClean="0"/>
              <a:t>para </a:t>
            </a:r>
            <a:r>
              <a:rPr lang="es-ES_tradnl" sz="2800" dirty="0"/>
              <a:t>su </a:t>
            </a:r>
            <a:r>
              <a:rPr lang="es-ES_tradnl" sz="2800" dirty="0" smtClean="0"/>
              <a:t>casa (tareas </a:t>
            </a:r>
            <a:r>
              <a:rPr lang="es-ES" sz="2800" dirty="0" smtClean="0"/>
              <a:t>–</a:t>
            </a:r>
            <a:r>
              <a:rPr lang="es-ES_tradnl" sz="2800" dirty="0" smtClean="0"/>
              <a:t> incluye pruebas).</a:t>
            </a:r>
          </a:p>
          <a:p>
            <a:pPr marL="342900" indent="-342900">
              <a:buFont typeface="Arial"/>
              <a:buChar char="•"/>
            </a:pPr>
            <a:r>
              <a:rPr lang="es-ES_tradnl" sz="2800" dirty="0"/>
              <a:t> </a:t>
            </a:r>
          </a:p>
          <a:p>
            <a:pPr marL="342900" indent="-342900">
              <a:buFont typeface="Arial"/>
              <a:buChar char="•"/>
            </a:pPr>
            <a:r>
              <a:rPr lang="es-ES_tradnl" sz="2800" dirty="0"/>
              <a:t>El  77% de los encuestados estima que las tareas en la casa no pueden hacerse sin la supervisión de un adulto. </a:t>
            </a:r>
            <a:endParaRPr lang="es-ES_tradnl" sz="2800" dirty="0" smtClean="0"/>
          </a:p>
          <a:p>
            <a:pPr marL="342900" indent="-342900">
              <a:buFont typeface="Arial"/>
              <a:buChar char="•"/>
            </a:pPr>
            <a:r>
              <a:rPr lang="es-ES_tradnl" sz="2800" dirty="0"/>
              <a:t> </a:t>
            </a:r>
          </a:p>
          <a:p>
            <a:pPr marL="342900" indent="-342900">
              <a:buFont typeface="Arial"/>
              <a:buChar char="•"/>
            </a:pPr>
            <a:r>
              <a:rPr lang="es-ES_tradnl" sz="2800" dirty="0"/>
              <a:t>El 92,5% apoya/supervisa a sus hijos con las tareas. </a:t>
            </a:r>
            <a:r>
              <a:rPr lang="es-ES_tradnl" sz="2000" dirty="0"/>
              <a:t> </a:t>
            </a:r>
          </a:p>
        </p:txBody>
      </p:sp>
    </p:spTree>
    <p:extLst>
      <p:ext uri="{BB962C8B-B14F-4D97-AF65-F5344CB8AC3E}">
        <p14:creationId xmlns:p14="http://schemas.microsoft.com/office/powerpoint/2010/main" val="3188091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092057" y="17"/>
            <a:ext cx="2051943" cy="829982"/>
          </a:xfrm>
          <a:prstGeom prst="rect">
            <a:avLst/>
          </a:prstGeom>
        </p:spPr>
      </p:pic>
      <p:sp>
        <p:nvSpPr>
          <p:cNvPr id="2" name="CuadroTexto 1"/>
          <p:cNvSpPr txBox="1"/>
          <p:nvPr/>
        </p:nvSpPr>
        <p:spPr>
          <a:xfrm>
            <a:off x="359217" y="159475"/>
            <a:ext cx="7279958" cy="707886"/>
          </a:xfrm>
          <a:prstGeom prst="rect">
            <a:avLst/>
          </a:prstGeom>
          <a:noFill/>
        </p:spPr>
        <p:txBody>
          <a:bodyPr wrap="square" rtlCol="0">
            <a:spAutoFit/>
          </a:bodyPr>
          <a:lstStyle/>
          <a:p>
            <a:r>
              <a:rPr lang="es-ES" sz="4000" b="1" dirty="0" smtClean="0"/>
              <a:t>MÁS DATOS</a:t>
            </a:r>
            <a:endParaRPr lang="es-ES" sz="4000" b="1" dirty="0"/>
          </a:p>
        </p:txBody>
      </p:sp>
      <p:sp>
        <p:nvSpPr>
          <p:cNvPr id="5" name="CuadroTexto 4"/>
          <p:cNvSpPr txBox="1"/>
          <p:nvPr/>
        </p:nvSpPr>
        <p:spPr>
          <a:xfrm>
            <a:off x="202485" y="963788"/>
            <a:ext cx="8757888" cy="6093977"/>
          </a:xfrm>
          <a:prstGeom prst="rect">
            <a:avLst/>
          </a:prstGeom>
          <a:noFill/>
        </p:spPr>
        <p:txBody>
          <a:bodyPr wrap="square" rtlCol="0">
            <a:spAutoFit/>
          </a:bodyPr>
          <a:lstStyle/>
          <a:p>
            <a:pPr marL="514350" indent="-514350">
              <a:buFont typeface="Arial"/>
              <a:buChar char="•"/>
            </a:pPr>
            <a:r>
              <a:rPr lang="es-ES_tradnl" sz="2600" dirty="0" smtClean="0"/>
              <a:t>De lunes a viernes:</a:t>
            </a:r>
          </a:p>
          <a:p>
            <a:pPr marL="514350" indent="-514350">
              <a:buFont typeface="Arial"/>
              <a:buChar char="•"/>
            </a:pPr>
            <a:endParaRPr lang="es-ES_tradnl" sz="2600" dirty="0" smtClean="0"/>
          </a:p>
          <a:p>
            <a:pPr marL="514350" indent="-514350">
              <a:buFont typeface="Arial"/>
              <a:buChar char="•"/>
            </a:pPr>
            <a:r>
              <a:rPr lang="es-ES_tradnl" sz="2600" dirty="0" smtClean="0"/>
              <a:t>El 58% de los estudiantes hace entre una y tres horas de tareas en la casa.</a:t>
            </a:r>
          </a:p>
          <a:p>
            <a:pPr marL="514350" indent="-514350">
              <a:buFont typeface="Arial"/>
              <a:buChar char="•"/>
            </a:pPr>
            <a:r>
              <a:rPr lang="es-ES_tradnl" sz="2600" dirty="0" smtClean="0"/>
              <a:t>El 12,2% de los estudiantes hace más de 3 horas de tareas en la casa.</a:t>
            </a:r>
          </a:p>
          <a:p>
            <a:endParaRPr lang="es-ES_tradnl" sz="2600" dirty="0" smtClean="0"/>
          </a:p>
          <a:p>
            <a:pPr marL="514350" indent="-514350">
              <a:buFont typeface="Arial"/>
              <a:buChar char="•"/>
            </a:pPr>
            <a:r>
              <a:rPr lang="es-ES_tradnl" sz="2600" dirty="0" smtClean="0"/>
              <a:t>MEDIA: 2 horas de tareas en la casa.</a:t>
            </a:r>
          </a:p>
          <a:p>
            <a:endParaRPr lang="es-ES_tradnl" sz="2600" dirty="0" smtClean="0"/>
          </a:p>
          <a:p>
            <a:pPr marL="514350" indent="-514350">
              <a:buFont typeface="Arial"/>
              <a:buChar char="•"/>
            </a:pPr>
            <a:r>
              <a:rPr lang="es-ES_tradnl" sz="2600" dirty="0" smtClean="0"/>
              <a:t>EL 46,6% de los estudiantes tiene tareas obligatorias en las vacaciones.</a:t>
            </a:r>
          </a:p>
          <a:p>
            <a:pPr marL="514350" indent="-514350">
              <a:buFont typeface="Arial"/>
              <a:buChar char="•"/>
            </a:pPr>
            <a:r>
              <a:rPr lang="es-ES_tradnl" sz="2600" dirty="0" smtClean="0"/>
              <a:t>El 49,9% de los niños ha sido diagnosticado médicamente por alguna patología relacionada con la sobre exigencia académica. </a:t>
            </a:r>
          </a:p>
          <a:p>
            <a:r>
              <a:rPr lang="es-ES_tradnl" sz="2600" dirty="0"/>
              <a:t> </a:t>
            </a:r>
          </a:p>
        </p:txBody>
      </p:sp>
    </p:spTree>
    <p:extLst>
      <p:ext uri="{BB962C8B-B14F-4D97-AF65-F5344CB8AC3E}">
        <p14:creationId xmlns:p14="http://schemas.microsoft.com/office/powerpoint/2010/main" val="187084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7092057" y="17"/>
            <a:ext cx="2051943" cy="829982"/>
          </a:xfrm>
          <a:prstGeom prst="rect">
            <a:avLst/>
          </a:prstGeom>
        </p:spPr>
      </p:pic>
      <p:sp>
        <p:nvSpPr>
          <p:cNvPr id="2" name="CuadroTexto 1"/>
          <p:cNvSpPr txBox="1"/>
          <p:nvPr/>
        </p:nvSpPr>
        <p:spPr>
          <a:xfrm>
            <a:off x="359216" y="460667"/>
            <a:ext cx="8034671" cy="707886"/>
          </a:xfrm>
          <a:prstGeom prst="rect">
            <a:avLst/>
          </a:prstGeom>
          <a:noFill/>
        </p:spPr>
        <p:txBody>
          <a:bodyPr wrap="square" rtlCol="0">
            <a:spAutoFit/>
          </a:bodyPr>
          <a:lstStyle/>
          <a:p>
            <a:r>
              <a:rPr lang="es-ES" sz="4000" b="1" dirty="0" smtClean="0"/>
              <a:t>COMPARACIÓN DÍA NIÑO/ ADULTO</a:t>
            </a:r>
            <a:endParaRPr lang="es-ES" sz="4000" b="1" dirty="0"/>
          </a:p>
        </p:txBody>
      </p:sp>
      <p:sp>
        <p:nvSpPr>
          <p:cNvPr id="5" name="CuadroTexto 4"/>
          <p:cNvSpPr txBox="1"/>
          <p:nvPr/>
        </p:nvSpPr>
        <p:spPr>
          <a:xfrm>
            <a:off x="0" y="1526481"/>
            <a:ext cx="9498347" cy="3046988"/>
          </a:xfrm>
          <a:prstGeom prst="rect">
            <a:avLst/>
          </a:prstGeom>
          <a:noFill/>
        </p:spPr>
        <p:txBody>
          <a:bodyPr wrap="square" rtlCol="0">
            <a:spAutoFit/>
          </a:bodyPr>
          <a:lstStyle/>
          <a:p>
            <a:endParaRPr lang="es-ES" sz="3200" b="1" dirty="0"/>
          </a:p>
          <a:p>
            <a:endParaRPr lang="es-ES" sz="3200" b="1" dirty="0" smtClean="0"/>
          </a:p>
          <a:p>
            <a:endParaRPr lang="es-ES" sz="3200" b="1" dirty="0"/>
          </a:p>
          <a:p>
            <a:endParaRPr lang="es-ES" sz="3200" b="1" dirty="0" smtClean="0"/>
          </a:p>
          <a:p>
            <a:endParaRPr lang="es-ES" sz="3200" b="1" dirty="0"/>
          </a:p>
          <a:p>
            <a:endParaRPr lang="es-ES" sz="3200" b="1" dirty="0" smtClean="0"/>
          </a:p>
        </p:txBody>
      </p:sp>
      <p:graphicFrame>
        <p:nvGraphicFramePr>
          <p:cNvPr id="3" name="Objeto 2"/>
          <p:cNvGraphicFramePr>
            <a:graphicFrameLocks noChangeAspect="1"/>
          </p:cNvGraphicFramePr>
          <p:nvPr>
            <p:extLst>
              <p:ext uri="{D42A27DB-BD31-4B8C-83A1-F6EECF244321}">
                <p14:modId xmlns:p14="http://schemas.microsoft.com/office/powerpoint/2010/main" val="2543339017"/>
              </p:ext>
            </p:extLst>
          </p:nvPr>
        </p:nvGraphicFramePr>
        <p:xfrm>
          <a:off x="497008" y="1748499"/>
          <a:ext cx="8265034" cy="4453837"/>
        </p:xfrm>
        <a:graphic>
          <a:graphicData uri="http://schemas.openxmlformats.org/presentationml/2006/ole">
            <mc:AlternateContent xmlns:mc="http://schemas.openxmlformats.org/markup-compatibility/2006">
              <mc:Choice xmlns:v="urn:schemas-microsoft-com:vml" Requires="v">
                <p:oleObj spid="_x0000_s1068" name="Documento" r:id="rId5" imgW="6337300" imgH="2146300" progId="Word.Document.12">
                  <p:link updateAutomatic="1"/>
                </p:oleObj>
              </mc:Choice>
              <mc:Fallback>
                <p:oleObj name="Documento" r:id="rId5" imgW="6337300" imgH="2146300" progId="Word.Document.12">
                  <p:link updateAutomatic="1"/>
                  <p:pic>
                    <p:nvPicPr>
                      <p:cNvPr id="0" name=""/>
                      <p:cNvPicPr/>
                      <p:nvPr/>
                    </p:nvPicPr>
                    <p:blipFill>
                      <a:blip r:embed="rId6"/>
                      <a:stretch>
                        <a:fillRect/>
                      </a:stretch>
                    </p:blipFill>
                    <p:spPr>
                      <a:xfrm>
                        <a:off x="497008" y="1748499"/>
                        <a:ext cx="8265034" cy="4453837"/>
                      </a:xfrm>
                      <a:prstGeom prst="rect">
                        <a:avLst/>
                      </a:prstGeom>
                    </p:spPr>
                  </p:pic>
                </p:oleObj>
              </mc:Fallback>
            </mc:AlternateContent>
          </a:graphicData>
        </a:graphic>
      </p:graphicFrame>
    </p:spTree>
    <p:extLst>
      <p:ext uri="{BB962C8B-B14F-4D97-AF65-F5344CB8AC3E}">
        <p14:creationId xmlns:p14="http://schemas.microsoft.com/office/powerpoint/2010/main" val="221414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515</TotalTime>
  <Words>2440</Words>
  <Application>Microsoft Office PowerPoint</Application>
  <PresentationFormat>Presentación en pantalla (4:3)</PresentationFormat>
  <Paragraphs>412</Paragraphs>
  <Slides>24</Slides>
  <Notes>23</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24</vt:i4>
      </vt:variant>
    </vt:vector>
  </HeadingPairs>
  <TitlesOfParts>
    <vt:vector size="26" baseType="lpstr">
      <vt:lpstr>Tema de Office</vt:lpstr>
      <vt:lpstr>\\localhost\Users\paulinafernandez\Desktop\Macintosh HD:Users:paulinafernandez:Downloads:Tabla en word.docx!OLE_LINK1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Paulina Fernandez</dc:creator>
  <cp:lastModifiedBy>PRIQUELME</cp:lastModifiedBy>
  <cp:revision>38</cp:revision>
  <dcterms:created xsi:type="dcterms:W3CDTF">2016-06-21T18:09:48Z</dcterms:created>
  <dcterms:modified xsi:type="dcterms:W3CDTF">2016-06-30T20:01:54Z</dcterms:modified>
</cp:coreProperties>
</file>