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86" r:id="rId2"/>
    <p:sldId id="675" r:id="rId3"/>
    <p:sldId id="624" r:id="rId4"/>
    <p:sldId id="738" r:id="rId5"/>
    <p:sldId id="739" r:id="rId6"/>
    <p:sldId id="742" r:id="rId7"/>
    <p:sldId id="629" r:id="rId8"/>
    <p:sldId id="621" r:id="rId9"/>
    <p:sldId id="626" r:id="rId10"/>
    <p:sldId id="683" r:id="rId11"/>
    <p:sldId id="684" r:id="rId12"/>
    <p:sldId id="630" r:id="rId13"/>
    <p:sldId id="708" r:id="rId14"/>
    <p:sldId id="709" r:id="rId15"/>
    <p:sldId id="710" r:id="rId16"/>
    <p:sldId id="685" r:id="rId17"/>
    <p:sldId id="686" r:id="rId18"/>
    <p:sldId id="687" r:id="rId19"/>
    <p:sldId id="688" r:id="rId20"/>
    <p:sldId id="689" r:id="rId21"/>
    <p:sldId id="690" r:id="rId22"/>
    <p:sldId id="691" r:id="rId23"/>
    <p:sldId id="692" r:id="rId24"/>
    <p:sldId id="747" r:id="rId25"/>
    <p:sldId id="636" r:id="rId26"/>
    <p:sldId id="638" r:id="rId27"/>
    <p:sldId id="748" r:id="rId28"/>
    <p:sldId id="749" r:id="rId29"/>
    <p:sldId id="750" r:id="rId30"/>
    <p:sldId id="695" r:id="rId31"/>
    <p:sldId id="696" r:id="rId32"/>
    <p:sldId id="697" r:id="rId33"/>
    <p:sldId id="639" r:id="rId34"/>
    <p:sldId id="676" r:id="rId35"/>
    <p:sldId id="712" r:id="rId36"/>
    <p:sldId id="645" r:id="rId37"/>
    <p:sldId id="641" r:id="rId38"/>
    <p:sldId id="647" r:id="rId39"/>
    <p:sldId id="642" r:id="rId40"/>
    <p:sldId id="593" r:id="rId41"/>
    <p:sldId id="744" r:id="rId42"/>
    <p:sldId id="745" r:id="rId43"/>
    <p:sldId id="746" r:id="rId4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8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orient="horz" pos="1299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1979">
          <p15:clr>
            <a:srgbClr val="A4A3A4"/>
          </p15:clr>
        </p15:guide>
        <p15:guide id="8" orient="horz" pos="2069">
          <p15:clr>
            <a:srgbClr val="A4A3A4"/>
          </p15:clr>
        </p15:guide>
        <p15:guide id="9" pos="204">
          <p15:clr>
            <a:srgbClr val="A4A3A4"/>
          </p15:clr>
        </p15:guide>
        <p15:guide id="10" pos="5556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  <p15:guide id="13" pos="3742">
          <p15:clr>
            <a:srgbClr val="A4A3A4"/>
          </p15:clr>
        </p15:guide>
        <p15:guide id="14" pos="3833">
          <p15:clr>
            <a:srgbClr val="A4A3A4"/>
          </p15:clr>
        </p15:guide>
        <p15:guide id="15" pos="4649">
          <p15:clr>
            <a:srgbClr val="A4A3A4"/>
          </p15:clr>
        </p15:guide>
        <p15:guide id="16" pos="4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5569">
          <p15:clr>
            <a:srgbClr val="A4A3A4"/>
          </p15:clr>
        </p15:guide>
        <p15:guide id="2" orient="horz" pos="485">
          <p15:clr>
            <a:srgbClr val="A4A3A4"/>
          </p15:clr>
        </p15:guide>
        <p15:guide id="3" pos="290">
          <p15:clr>
            <a:srgbClr val="A4A3A4"/>
          </p15:clr>
        </p15:guide>
        <p15:guide id="4" pos="4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6"/>
    <a:srgbClr val="CBCFD9"/>
    <a:srgbClr val="DAD000"/>
    <a:srgbClr val="A1AF00"/>
    <a:srgbClr val="FF3300"/>
    <a:srgbClr val="FFFFCC"/>
    <a:srgbClr val="EEFD95"/>
    <a:srgbClr val="000000"/>
    <a:srgbClr val="FFD600"/>
    <a:srgbClr val="F9B2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0126" autoAdjust="0"/>
  </p:normalViewPr>
  <p:slideViewPr>
    <p:cSldViewPr showGuides="1">
      <p:cViewPr>
        <p:scale>
          <a:sx n="112" d="100"/>
          <a:sy n="112" d="100"/>
        </p:scale>
        <p:origin x="-1128" y="-6"/>
      </p:cViewPr>
      <p:guideLst>
        <p:guide orient="horz" pos="708"/>
        <p:guide orient="horz" pos="4065"/>
        <p:guide orient="horz" pos="4156"/>
        <p:guide orient="horz" pos="572"/>
        <p:guide orient="horz" pos="1299"/>
        <p:guide orient="horz" pos="1389"/>
        <p:guide orient="horz" pos="1979"/>
        <p:guide orient="horz" pos="2069"/>
        <p:guide pos="204"/>
        <p:guide pos="5556"/>
        <p:guide pos="2835"/>
        <p:guide pos="2925"/>
        <p:guide pos="3742"/>
        <p:guide pos="3833"/>
        <p:guide pos="4649"/>
        <p:guide pos="47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2310" y="-72"/>
      </p:cViewPr>
      <p:guideLst>
        <p:guide orient="horz" pos="5569"/>
        <p:guide orient="horz" pos="485"/>
        <p:guide pos="290"/>
        <p:guide pos="4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98779134295299E-3"/>
          <c:y val="4.9230769230769203E-2"/>
          <c:w val="1"/>
          <c:h val="0.7547204563507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1AF00"/>
            </a:solidFill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Fonasa</c:v>
                </c:pt>
                <c:pt idx="1">
                  <c:v>Isapre</c:v>
                </c:pt>
                <c:pt idx="2">
                  <c:v>FFAA</c:v>
                </c:pt>
                <c:pt idx="3">
                  <c:v>Otros</c:v>
                </c:pt>
                <c:pt idx="4">
                  <c:v>No tiene</c:v>
                </c:pt>
              </c:strCache>
            </c:strRef>
          </c:cat>
          <c:val>
            <c:numRef>
              <c:f>Sheet1!$B$5:$B$9</c:f>
              <c:numCache>
                <c:formatCode>#,##0.0</c:formatCode>
                <c:ptCount val="5"/>
                <c:pt idx="0">
                  <c:v>74.825612681519061</c:v>
                </c:pt>
                <c:pt idx="1">
                  <c:v>19.129232320505519</c:v>
                </c:pt>
                <c:pt idx="2">
                  <c:v>1.873873239949734</c:v>
                </c:pt>
                <c:pt idx="3" formatCode="#,###.0">
                  <c:v>0.86913132255442305</c:v>
                </c:pt>
                <c:pt idx="4">
                  <c:v>3.3021504354714182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849856"/>
        <c:axId val="5852544"/>
      </c:barChart>
      <c:catAx>
        <c:axId val="5849856"/>
        <c:scaling>
          <c:orientation val="minMax"/>
        </c:scaling>
        <c:delete val="0"/>
        <c:axPos val="b"/>
        <c:numFmt formatCode="0.0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L"/>
          </a:p>
        </c:txPr>
        <c:crossAx val="585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52544"/>
        <c:scaling>
          <c:orientation val="minMax"/>
          <c:max val="100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584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A1A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DAD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A1A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DAD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A1AF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rgbClr val="DAD000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Hoja1!$A$1:$B$20</c:f>
              <c:multiLvlStrCache>
                <c:ptCount val="20"/>
                <c:lvl>
                  <c:pt idx="0">
                    <c:v>Año 2010</c:v>
                  </c:pt>
                  <c:pt idx="1">
                    <c:v>Año 2011</c:v>
                  </c:pt>
                  <c:pt idx="2">
                    <c:v>Año 2012</c:v>
                  </c:pt>
                  <c:pt idx="3">
                    <c:v>Año 2013</c:v>
                  </c:pt>
                  <c:pt idx="4">
                    <c:v>Año 2014</c:v>
                  </c:pt>
                  <c:pt idx="5">
                    <c:v>Año 2015</c:v>
                  </c:pt>
                  <c:pt idx="7">
                    <c:v>Año 2010</c:v>
                  </c:pt>
                  <c:pt idx="8">
                    <c:v>Año 2011</c:v>
                  </c:pt>
                  <c:pt idx="9">
                    <c:v>Año 2012</c:v>
                  </c:pt>
                  <c:pt idx="10">
                    <c:v>Año 2013</c:v>
                  </c:pt>
                  <c:pt idx="11">
                    <c:v>Año 2014</c:v>
                  </c:pt>
                  <c:pt idx="12">
                    <c:v>Año 2015</c:v>
                  </c:pt>
                  <c:pt idx="14">
                    <c:v>Año 2010</c:v>
                  </c:pt>
                  <c:pt idx="15">
                    <c:v>Año 2011</c:v>
                  </c:pt>
                  <c:pt idx="16">
                    <c:v>Año 2012</c:v>
                  </c:pt>
                  <c:pt idx="17">
                    <c:v>Año 2013</c:v>
                  </c:pt>
                  <c:pt idx="18">
                    <c:v>Año 2014</c:v>
                  </c:pt>
                  <c:pt idx="19">
                    <c:v>Año 2015</c:v>
                  </c:pt>
                </c:lvl>
                <c:lvl>
                  <c:pt idx="0">
                    <c:v>Índice de percepción de calidad</c:v>
                  </c:pt>
                  <c:pt idx="7">
                    <c:v>Índice expectativa de calidad</c:v>
                  </c:pt>
                  <c:pt idx="14">
                    <c:v>Índice de experiencia de calidad</c:v>
                  </c:pt>
                </c:lvl>
              </c:multiLvlStrCache>
            </c:multiLvlStrRef>
          </c:cat>
          <c:val>
            <c:numRef>
              <c:f>Hoja1!$C$1:$C$20</c:f>
              <c:numCache>
                <c:formatCode>General</c:formatCode>
                <c:ptCount val="20"/>
                <c:pt idx="0">
                  <c:v>22.6</c:v>
                </c:pt>
                <c:pt idx="1">
                  <c:v>30.2</c:v>
                </c:pt>
                <c:pt idx="2">
                  <c:v>27.7</c:v>
                </c:pt>
                <c:pt idx="3">
                  <c:v>26.5</c:v>
                </c:pt>
                <c:pt idx="4">
                  <c:v>28.86</c:v>
                </c:pt>
                <c:pt idx="5">
                  <c:v>27.48812562499505</c:v>
                </c:pt>
                <c:pt idx="7">
                  <c:v>35.5</c:v>
                </c:pt>
                <c:pt idx="8">
                  <c:v>32.299999999999997</c:v>
                </c:pt>
                <c:pt idx="9">
                  <c:v>29.9</c:v>
                </c:pt>
                <c:pt idx="10">
                  <c:v>38.4</c:v>
                </c:pt>
                <c:pt idx="11">
                  <c:v>35.18</c:v>
                </c:pt>
                <c:pt idx="12">
                  <c:v>33.389540348621317</c:v>
                </c:pt>
                <c:pt idx="14">
                  <c:v>50.8</c:v>
                </c:pt>
                <c:pt idx="15">
                  <c:v>48.7</c:v>
                </c:pt>
                <c:pt idx="16">
                  <c:v>50.3</c:v>
                </c:pt>
                <c:pt idx="17">
                  <c:v>46.5</c:v>
                </c:pt>
                <c:pt idx="18">
                  <c:v>51.47</c:v>
                </c:pt>
                <c:pt idx="19">
                  <c:v>43.435150316900362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42370560"/>
        <c:axId val="42372096"/>
      </c:barChart>
      <c:catAx>
        <c:axId val="4237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72096"/>
        <c:crosses val="autoZero"/>
        <c:auto val="1"/>
        <c:lblAlgn val="ctr"/>
        <c:lblOffset val="100"/>
        <c:noMultiLvlLbl val="0"/>
      </c:catAx>
      <c:valAx>
        <c:axId val="4237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7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s-C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7924528301899"/>
          <c:y val="3.2608695652174099E-2"/>
          <c:w val="0.81243063263041404"/>
          <c:h val="0.8714874173298550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No sabe</c:v>
                </c:pt>
              </c:strCache>
            </c:strRef>
          </c:tx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*2010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5.2232641810000056</c:v>
                </c:pt>
                <c:pt idx="1">
                  <c:v>5.2634210990000003</c:v>
                </c:pt>
                <c:pt idx="2">
                  <c:v>4.9780850079999954</c:v>
                </c:pt>
                <c:pt idx="3">
                  <c:v>5.0759999999999996</c:v>
                </c:pt>
                <c:pt idx="4">
                  <c:v>2.4320647860000002</c:v>
                </c:pt>
                <c:pt idx="5" formatCode="#,##0.0">
                  <c:v>1.4237417424734931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Más demorosa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*2010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13.113618580000001</c:v>
                </c:pt>
                <c:pt idx="1">
                  <c:v>25.313179810000001</c:v>
                </c:pt>
                <c:pt idx="2">
                  <c:v>23.410642239999941</c:v>
                </c:pt>
                <c:pt idx="3">
                  <c:v>27.41</c:v>
                </c:pt>
                <c:pt idx="4">
                  <c:v>15.82090391</c:v>
                </c:pt>
                <c:pt idx="5" formatCode="#,##0.0">
                  <c:v>32.921232035113547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Igual de demorosa</c:v>
                </c:pt>
              </c:strCache>
            </c:strRef>
          </c:tx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*2010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55.015114940000061</c:v>
                </c:pt>
                <c:pt idx="1">
                  <c:v>52.944265250000001</c:v>
                </c:pt>
                <c:pt idx="2">
                  <c:v>52.387504429999943</c:v>
                </c:pt>
                <c:pt idx="3">
                  <c:v>43.04</c:v>
                </c:pt>
                <c:pt idx="4">
                  <c:v>56.796553240000101</c:v>
                </c:pt>
                <c:pt idx="5" formatCode="#,##0.0">
                  <c:v>44.193385226152699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Menos demorosa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*2010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26.64800228999998</c:v>
                </c:pt>
                <c:pt idx="1">
                  <c:v>16.479133849999979</c:v>
                </c:pt>
                <c:pt idx="2">
                  <c:v>19.223768320000001</c:v>
                </c:pt>
                <c:pt idx="3">
                  <c:v>24.45</c:v>
                </c:pt>
                <c:pt idx="4">
                  <c:v>24.950478059999991</c:v>
                </c:pt>
                <c:pt idx="5" formatCode="#,##0.0">
                  <c:v>21.461640996260321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138527104"/>
        <c:axId val="138528640"/>
      </c:barChart>
      <c:catAx>
        <c:axId val="13852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L"/>
          </a:p>
        </c:txPr>
        <c:crossAx val="138528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52864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385271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33185349611543E-2"/>
          <c:y val="2.1587771894907098E-2"/>
          <c:w val="0.20006961499131901"/>
          <c:h val="0.92142776685005301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9230915989315997E-2"/>
          <c:w val="1"/>
          <c:h val="0.7109510471591650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Muy preocupado (%6 y 7)</c:v>
                </c:pt>
                <c:pt idx="1">
                  <c:v>Indiferente (% 5)</c:v>
                </c:pt>
                <c:pt idx="2">
                  <c:v>Nada preocupado (%1 a 4)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49.518811536888862</c:v>
                </c:pt>
                <c:pt idx="1">
                  <c:v>16.951856385557502</c:v>
                </c:pt>
                <c:pt idx="2">
                  <c:v>33.529332077553832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39436032"/>
        <c:axId val="139438720"/>
      </c:barChart>
      <c:catAx>
        <c:axId val="139436032"/>
        <c:scaling>
          <c:orientation val="minMax"/>
        </c:scaling>
        <c:delete val="0"/>
        <c:axPos val="b"/>
        <c:numFmt formatCode="0.0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L"/>
          </a:p>
        </c:txPr>
        <c:crossAx val="1394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438720"/>
        <c:scaling>
          <c:orientation val="minMax"/>
          <c:max val="70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13943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DE521-5426-428E-8CE1-6D4105128DFF}" type="doc">
      <dgm:prSet loTypeId="urn:microsoft.com/office/officeart/2011/layout/Tab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CL"/>
        </a:p>
      </dgm:t>
    </dgm:pt>
    <dgm:pt modelId="{29E3A643-76BA-4356-AC65-5737E5E1B27A}">
      <dgm:prSet phldrT="[Texto]" custT="1"/>
      <dgm:spPr/>
      <dgm:t>
        <a:bodyPr/>
        <a:lstStyle/>
        <a:p>
          <a:r>
            <a:rPr lang="es-CL" sz="1700" b="1" dirty="0" smtClean="0"/>
            <a:t>INDICE DE EXPERIENCIA DE CALIDAD</a:t>
          </a:r>
          <a:endParaRPr lang="es-CL" sz="1700" b="1" dirty="0"/>
        </a:p>
      </dgm:t>
    </dgm:pt>
    <dgm:pt modelId="{FD2BC485-08AB-4D82-9BBB-0FC7D3B47B21}" type="parTrans" cxnId="{2F47322D-60F3-46A9-A847-6CB87BA36475}">
      <dgm:prSet/>
      <dgm:spPr/>
      <dgm:t>
        <a:bodyPr/>
        <a:lstStyle/>
        <a:p>
          <a:endParaRPr lang="es-CL"/>
        </a:p>
      </dgm:t>
    </dgm:pt>
    <dgm:pt modelId="{3C8B3F57-929E-47BE-8D2D-0DDE0428DD94}" type="sibTrans" cxnId="{2F47322D-60F3-46A9-A847-6CB87BA36475}">
      <dgm:prSet/>
      <dgm:spPr/>
      <dgm:t>
        <a:bodyPr/>
        <a:lstStyle/>
        <a:p>
          <a:endParaRPr lang="es-CL"/>
        </a:p>
      </dgm:t>
    </dgm:pt>
    <dgm:pt modelId="{3AEB589F-A64B-4B61-8D5C-A7FBE0CE8367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700" b="1" dirty="0" smtClean="0"/>
            <a:t>INDICE DE PERCEPCIÓN DE CALIDAD</a:t>
          </a:r>
          <a:endParaRPr lang="es-CL" sz="1700" b="1" dirty="0"/>
        </a:p>
      </dgm:t>
    </dgm:pt>
    <dgm:pt modelId="{E1223BDE-1ED8-40DF-8FC7-E1F22ECF9803}" type="parTrans" cxnId="{285DB121-9AE4-4997-A7B7-A04A8F7FE534}">
      <dgm:prSet/>
      <dgm:spPr/>
      <dgm:t>
        <a:bodyPr/>
        <a:lstStyle/>
        <a:p>
          <a:endParaRPr lang="es-CL"/>
        </a:p>
      </dgm:t>
    </dgm:pt>
    <dgm:pt modelId="{976E6C23-7BD9-499E-9396-65BF2EBFEFC1}" type="sibTrans" cxnId="{285DB121-9AE4-4997-A7B7-A04A8F7FE534}">
      <dgm:prSet/>
      <dgm:spPr/>
      <dgm:t>
        <a:bodyPr/>
        <a:lstStyle/>
        <a:p>
          <a:endParaRPr lang="es-CL"/>
        </a:p>
      </dgm:t>
    </dgm:pt>
    <dgm:pt modelId="{3E891BEF-083D-4B19-BA4F-C732F241E240}">
      <dgm:prSet phldrT="[Texto]" phldr="1"/>
      <dgm:spPr/>
      <dgm:t>
        <a:bodyPr/>
        <a:lstStyle/>
        <a:p>
          <a:endParaRPr lang="es-CL" dirty="0"/>
        </a:p>
      </dgm:t>
    </dgm:pt>
    <dgm:pt modelId="{E7A12819-08BD-46AE-A105-910DD47E62C3}" type="parTrans" cxnId="{3D66AF98-7BE4-4CBB-9E82-AEA8A413EBDC}">
      <dgm:prSet/>
      <dgm:spPr/>
      <dgm:t>
        <a:bodyPr/>
        <a:lstStyle/>
        <a:p>
          <a:endParaRPr lang="es-CL"/>
        </a:p>
      </dgm:t>
    </dgm:pt>
    <dgm:pt modelId="{40AB3286-5395-453A-950A-3430EAC82AE8}" type="sibTrans" cxnId="{3D66AF98-7BE4-4CBB-9E82-AEA8A413EBDC}">
      <dgm:prSet/>
      <dgm:spPr/>
      <dgm:t>
        <a:bodyPr/>
        <a:lstStyle/>
        <a:p>
          <a:endParaRPr lang="es-CL"/>
        </a:p>
      </dgm:t>
    </dgm:pt>
    <dgm:pt modelId="{1548D8EF-C38B-4D42-9170-739B1044558C}">
      <dgm:prSet phldrT="[Texto]" custT="1"/>
      <dgm:spPr/>
      <dgm:t>
        <a:bodyPr/>
        <a:lstStyle/>
        <a:p>
          <a:pPr algn="just"/>
          <a:r>
            <a:rPr lang="es-CL" sz="1400" dirty="0" smtClean="0"/>
            <a:t>Basado en la manera como las personas perciben el sistema sin entrar en su situación personal, viéndolo desde una perspectiva colectiva. Se construye a partir de las preguntas relacionadas a la evaluación general del sistema y percepción de facilidad de acceso a éste.</a:t>
          </a:r>
          <a:endParaRPr lang="es-CL" sz="1400" dirty="0"/>
        </a:p>
      </dgm:t>
    </dgm:pt>
    <dgm:pt modelId="{55F9C6E3-4824-43A4-911C-B631BC931DF5}" type="parTrans" cxnId="{FFB2BC83-3784-44A6-A0A6-F91903A6FD3E}">
      <dgm:prSet/>
      <dgm:spPr/>
      <dgm:t>
        <a:bodyPr/>
        <a:lstStyle/>
        <a:p>
          <a:endParaRPr lang="es-CL"/>
        </a:p>
      </dgm:t>
    </dgm:pt>
    <dgm:pt modelId="{75B1ED6D-7F05-4EAC-9C47-D5740A3AE627}" type="sibTrans" cxnId="{FFB2BC83-3784-44A6-A0A6-F91903A6FD3E}">
      <dgm:prSet/>
      <dgm:spPr/>
      <dgm:t>
        <a:bodyPr/>
        <a:lstStyle/>
        <a:p>
          <a:endParaRPr lang="es-CL"/>
        </a:p>
      </dgm:t>
    </dgm:pt>
    <dgm:pt modelId="{8ABAA8EE-89DF-4FAE-8E67-700EE3C0EBA8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700" b="1" dirty="0" smtClean="0"/>
            <a:t>INDICE DE EXPECTATIVA DE CALIDAD</a:t>
          </a:r>
          <a:endParaRPr lang="es-CL" sz="1700" b="1" dirty="0"/>
        </a:p>
      </dgm:t>
    </dgm:pt>
    <dgm:pt modelId="{AFF8D978-9DA3-42AE-8AF5-D4278D28FE3A}" type="parTrans" cxnId="{30E7F5B5-9624-4E1D-8E8B-8CF61F0BF075}">
      <dgm:prSet/>
      <dgm:spPr/>
      <dgm:t>
        <a:bodyPr/>
        <a:lstStyle/>
        <a:p>
          <a:endParaRPr lang="es-CL"/>
        </a:p>
      </dgm:t>
    </dgm:pt>
    <dgm:pt modelId="{4CEF092B-076E-46C9-800D-D5EAF689CD15}" type="sibTrans" cxnId="{30E7F5B5-9624-4E1D-8E8B-8CF61F0BF075}">
      <dgm:prSet/>
      <dgm:spPr/>
      <dgm:t>
        <a:bodyPr/>
        <a:lstStyle/>
        <a:p>
          <a:endParaRPr lang="es-CL"/>
        </a:p>
      </dgm:t>
    </dgm:pt>
    <dgm:pt modelId="{A9B78105-35F0-4991-A339-1F4AA0C50DC8}">
      <dgm:prSet phldrT="[Texto]" custT="1"/>
      <dgm:spPr/>
      <dgm:t>
        <a:bodyPr/>
        <a:lstStyle/>
        <a:p>
          <a:pPr algn="just"/>
          <a:r>
            <a:rPr lang="es-CL" sz="1400" dirty="0" smtClean="0"/>
            <a:t>Índice relacionado con la manera como se percibe que será el sistema de salud en el futuro. Se construye a partir de las preguntas de percepción de gasto presente y futuro, accesibilidad presente y futura, sensación de protección general y personal y preocupación personal</a:t>
          </a:r>
          <a:endParaRPr lang="es-CL" sz="1400" dirty="0"/>
        </a:p>
      </dgm:t>
    </dgm:pt>
    <dgm:pt modelId="{D4061732-EB9F-4189-9ED4-84ED4407DE78}" type="parTrans" cxnId="{501B10FA-EB74-4696-9C82-29DDA0341134}">
      <dgm:prSet/>
      <dgm:spPr/>
      <dgm:t>
        <a:bodyPr/>
        <a:lstStyle/>
        <a:p>
          <a:endParaRPr lang="es-CL"/>
        </a:p>
      </dgm:t>
    </dgm:pt>
    <dgm:pt modelId="{6400EDED-5362-48DD-B230-4696A110D7FA}" type="sibTrans" cxnId="{501B10FA-EB74-4696-9C82-29DDA0341134}">
      <dgm:prSet/>
      <dgm:spPr/>
      <dgm:t>
        <a:bodyPr/>
        <a:lstStyle/>
        <a:p>
          <a:endParaRPr lang="es-CL"/>
        </a:p>
      </dgm:t>
    </dgm:pt>
    <dgm:pt modelId="{D02F1755-C88D-4CC3-87C9-AEE90D1AF64C}">
      <dgm:prSet phldrT="[Texto]" custT="1"/>
      <dgm:spPr/>
      <dgm:t>
        <a:bodyPr/>
        <a:lstStyle/>
        <a:p>
          <a:pPr algn="just"/>
          <a:endParaRPr lang="es-CL" sz="300" dirty="0"/>
        </a:p>
      </dgm:t>
    </dgm:pt>
    <dgm:pt modelId="{E7CFDFCD-9537-4D8A-8977-0C002D21A877}" type="parTrans" cxnId="{A0E626E6-5367-485B-AE77-61D98C6D48F2}">
      <dgm:prSet/>
      <dgm:spPr/>
      <dgm:t>
        <a:bodyPr/>
        <a:lstStyle/>
        <a:p>
          <a:endParaRPr lang="es-CL"/>
        </a:p>
      </dgm:t>
    </dgm:pt>
    <dgm:pt modelId="{6899BBF2-F060-4BFD-8049-99AD7EA39B48}" type="sibTrans" cxnId="{A0E626E6-5367-485B-AE77-61D98C6D48F2}">
      <dgm:prSet/>
      <dgm:spPr/>
      <dgm:t>
        <a:bodyPr/>
        <a:lstStyle/>
        <a:p>
          <a:endParaRPr lang="es-CL"/>
        </a:p>
      </dgm:t>
    </dgm:pt>
    <dgm:pt modelId="{D285BE5E-EB14-4B50-B4A9-994EAE7783EA}">
      <dgm:prSet phldrT="[Texto]" custT="1"/>
      <dgm:spPr/>
      <dgm:t>
        <a:bodyPr/>
        <a:lstStyle/>
        <a:p>
          <a:pPr algn="just"/>
          <a:endParaRPr lang="es-CL" sz="300" dirty="0"/>
        </a:p>
      </dgm:t>
    </dgm:pt>
    <dgm:pt modelId="{D12B14CB-953E-40C6-89D0-A05C4CE55E42}" type="parTrans" cxnId="{AFA44272-433A-43DF-8931-10ED31649E9B}">
      <dgm:prSet/>
      <dgm:spPr/>
      <dgm:t>
        <a:bodyPr/>
        <a:lstStyle/>
        <a:p>
          <a:endParaRPr lang="es-CL"/>
        </a:p>
      </dgm:t>
    </dgm:pt>
    <dgm:pt modelId="{C6511E4B-DC64-4E3F-AD1D-8D31E0C27B6B}" type="sibTrans" cxnId="{AFA44272-433A-43DF-8931-10ED31649E9B}">
      <dgm:prSet/>
      <dgm:spPr/>
      <dgm:t>
        <a:bodyPr/>
        <a:lstStyle/>
        <a:p>
          <a:endParaRPr lang="es-CL"/>
        </a:p>
      </dgm:t>
    </dgm:pt>
    <dgm:pt modelId="{80AE06DD-9B5E-4823-A2CD-BE1D848FD858}">
      <dgm:prSet phldrT="[Texto]" custT="1"/>
      <dgm:spPr/>
      <dgm:t>
        <a:bodyPr/>
        <a:lstStyle/>
        <a:p>
          <a:pPr algn="just"/>
          <a:r>
            <a:rPr lang="es-CL" sz="1400" dirty="0" smtClean="0"/>
            <a:t>Este indicador sintetiza la evaluación del servicio prestado desde una perspectiva personal-individual. Se construye a partir de las preguntas de evaluación del sistema por experiencia cercana, evaluación de última atención y facilidad de acceso personal</a:t>
          </a:r>
          <a:endParaRPr lang="es-CL" sz="1400" dirty="0"/>
        </a:p>
      </dgm:t>
    </dgm:pt>
    <dgm:pt modelId="{EB0169B4-D5F9-4624-B321-AA7C2BB999D8}" type="sibTrans" cxnId="{7BD2649E-D52D-4ACF-9C2C-CDFB7C7A432B}">
      <dgm:prSet/>
      <dgm:spPr/>
      <dgm:t>
        <a:bodyPr/>
        <a:lstStyle/>
        <a:p>
          <a:endParaRPr lang="es-CL"/>
        </a:p>
      </dgm:t>
    </dgm:pt>
    <dgm:pt modelId="{90844075-AEFA-4D19-BF59-88A30F64B7FC}" type="parTrans" cxnId="{7BD2649E-D52D-4ACF-9C2C-CDFB7C7A432B}">
      <dgm:prSet/>
      <dgm:spPr/>
      <dgm:t>
        <a:bodyPr/>
        <a:lstStyle/>
        <a:p>
          <a:endParaRPr lang="es-CL"/>
        </a:p>
      </dgm:t>
    </dgm:pt>
    <dgm:pt modelId="{E8D00707-172C-4D61-B7A3-D6269C5C8A15}">
      <dgm:prSet phldrT="[Texto]" phldr="1"/>
      <dgm:spPr/>
      <dgm:t>
        <a:bodyPr/>
        <a:lstStyle/>
        <a:p>
          <a:endParaRPr lang="es-CL" dirty="0"/>
        </a:p>
      </dgm:t>
    </dgm:pt>
    <dgm:pt modelId="{F45FB898-D83F-45A7-A2DC-71E38193536A}" type="sibTrans" cxnId="{3C2C0613-5BF2-416B-98F1-701AE5CBA28C}">
      <dgm:prSet/>
      <dgm:spPr/>
      <dgm:t>
        <a:bodyPr/>
        <a:lstStyle/>
        <a:p>
          <a:endParaRPr lang="es-CL"/>
        </a:p>
      </dgm:t>
    </dgm:pt>
    <dgm:pt modelId="{3E535DE4-A040-444C-829C-FA7EC81AD15E}" type="parTrans" cxnId="{3C2C0613-5BF2-416B-98F1-701AE5CBA28C}">
      <dgm:prSet/>
      <dgm:spPr/>
      <dgm:t>
        <a:bodyPr/>
        <a:lstStyle/>
        <a:p>
          <a:endParaRPr lang="es-CL"/>
        </a:p>
      </dgm:t>
    </dgm:pt>
    <dgm:pt modelId="{DA14830E-5919-415C-A2A2-750520B51872}" type="pres">
      <dgm:prSet presAssocID="{C6BDE521-5426-428E-8CE1-6D4105128DF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536B90EA-10ED-49D5-AE90-E1B71C4FF8C3}" type="pres">
      <dgm:prSet presAssocID="{29E3A643-76BA-4356-AC65-5737E5E1B27A}" presName="composite" presStyleCnt="0"/>
      <dgm:spPr/>
    </dgm:pt>
    <dgm:pt modelId="{B9C40802-B126-4874-9AA4-DD1FADBC1F24}" type="pres">
      <dgm:prSet presAssocID="{29E3A643-76BA-4356-AC65-5737E5E1B27A}" presName="FirstChild" presStyleLbl="revTx" presStyleIdx="0" presStyleCnt="6" custScaleX="87964" custScaleY="80193" custLinFactNeighborX="7470" custLinFactNeighborY="22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EE2DA3-BCE4-4B9A-A444-E0B23E275B12}" type="pres">
      <dgm:prSet presAssocID="{29E3A643-76BA-4356-AC65-5737E5E1B27A}" presName="Parent" presStyleLbl="alignNode1" presStyleIdx="0" presStyleCnt="3" custScaleX="181594" custScaleY="97428" custLinFactNeighborX="20399" custLinFactNeighborY="-11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5714240-A6B1-461B-8425-4FBC67D86BD3}" type="pres">
      <dgm:prSet presAssocID="{29E3A643-76BA-4356-AC65-5737E5E1B27A}" presName="Accent" presStyleLbl="parChTrans1D1" presStyleIdx="0" presStyleCnt="3"/>
      <dgm:spPr/>
    </dgm:pt>
    <dgm:pt modelId="{A92B320E-DE66-412E-95A0-07FC2C6551BF}" type="pres">
      <dgm:prSet presAssocID="{29E3A643-76BA-4356-AC65-5737E5E1B27A}" presName="Child" presStyleLbl="revTx" presStyleIdx="1" presStyleCnt="6" custScaleY="53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3E1F28-ED1D-447B-A720-D4E4BFF0225A}" type="pres">
      <dgm:prSet presAssocID="{3C8B3F57-929E-47BE-8D2D-0DDE0428DD94}" presName="sibTrans" presStyleCnt="0"/>
      <dgm:spPr/>
    </dgm:pt>
    <dgm:pt modelId="{50EB2405-5A47-4999-8725-1DAE984C1F45}" type="pres">
      <dgm:prSet presAssocID="{3AEB589F-A64B-4B61-8D5C-A7FBE0CE8367}" presName="composite" presStyleCnt="0"/>
      <dgm:spPr/>
    </dgm:pt>
    <dgm:pt modelId="{70AF7BB2-F9AF-4BBC-9A23-A598D201FA8D}" type="pres">
      <dgm:prSet presAssocID="{3AEB589F-A64B-4B61-8D5C-A7FBE0CE8367}" presName="FirstChild" presStyleLbl="revTx" presStyleIdx="2" presStyleCnt="6" custFlipVert="1" custScaleX="6248" custScaleY="15789" custLinFactNeighborX="-34664" custLinFactNeighborY="-4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D54B986-E2A8-4D8D-9E48-CADC11061CA4}" type="pres">
      <dgm:prSet presAssocID="{3AEB589F-A64B-4B61-8D5C-A7FBE0CE8367}" presName="Parent" presStyleLbl="alignNode1" presStyleIdx="1" presStyleCnt="3" custScaleX="182006" custLinFactNeighborX="20502" custLinFactNeighborY="-28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032329-0D2B-472D-B309-9F484881A0E7}" type="pres">
      <dgm:prSet presAssocID="{3AEB589F-A64B-4B61-8D5C-A7FBE0CE8367}" presName="Accent" presStyleLbl="parChTrans1D1" presStyleIdx="1" presStyleCnt="3"/>
      <dgm:spPr/>
    </dgm:pt>
    <dgm:pt modelId="{5F994EF6-A350-4FB8-88D4-E2AA86F1D472}" type="pres">
      <dgm:prSet presAssocID="{3AEB589F-A64B-4B61-8D5C-A7FBE0CE8367}" presName="Child" presStyleLbl="revTx" presStyleIdx="3" presStyleCnt="6" custScaleY="572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3EFAE5-6970-462C-A56B-05AB8AE98AB9}" type="pres">
      <dgm:prSet presAssocID="{976E6C23-7BD9-499E-9396-65BF2EBFEFC1}" presName="sibTrans" presStyleCnt="0"/>
      <dgm:spPr/>
    </dgm:pt>
    <dgm:pt modelId="{656D8DD4-8414-4A99-9B90-8FAB36E72486}" type="pres">
      <dgm:prSet presAssocID="{8ABAA8EE-89DF-4FAE-8E67-700EE3C0EBA8}" presName="composite" presStyleCnt="0"/>
      <dgm:spPr/>
    </dgm:pt>
    <dgm:pt modelId="{FE626635-5922-4F65-851A-9A2037E274E4}" type="pres">
      <dgm:prSet presAssocID="{8ABAA8EE-89DF-4FAE-8E67-700EE3C0EBA8}" presName="FirstChild" presStyleLbl="revTx" presStyleIdx="4" presStyleCnt="6" custFlipVert="0" custFlipHor="1" custScaleX="20424" custScaleY="11356" custLinFactNeighborX="-40912" custLinFactNeighborY="11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C3BABE-5FE1-4AA2-8F85-168AE3FF5F0B}" type="pres">
      <dgm:prSet presAssocID="{8ABAA8EE-89DF-4FAE-8E67-700EE3C0EBA8}" presName="Parent" presStyleLbl="alignNode1" presStyleIdx="2" presStyleCnt="3" custScaleX="178572" custLinFactNeighborX="19643" custLinFactNeighborY="10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153658-CDD1-43D3-AEB0-3B794C60B0B9}" type="pres">
      <dgm:prSet presAssocID="{8ABAA8EE-89DF-4FAE-8E67-700EE3C0EBA8}" presName="Accent" presStyleLbl="parChTrans1D1" presStyleIdx="2" presStyleCnt="3"/>
      <dgm:spPr/>
    </dgm:pt>
    <dgm:pt modelId="{EC568519-D599-48DA-940A-1F80280F7E9B}" type="pres">
      <dgm:prSet presAssocID="{8ABAA8EE-89DF-4FAE-8E67-700EE3C0EBA8}" presName="Child" presStyleLbl="revTx" presStyleIdx="5" presStyleCnt="6" custScaleY="65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C2C0613-5BF2-416B-98F1-701AE5CBA28C}" srcId="{8ABAA8EE-89DF-4FAE-8E67-700EE3C0EBA8}" destId="{E8D00707-172C-4D61-B7A3-D6269C5C8A15}" srcOrd="0" destOrd="0" parTransId="{3E535DE4-A040-444C-829C-FA7EC81AD15E}" sibTransId="{F45FB898-D83F-45A7-A2DC-71E38193536A}"/>
    <dgm:cxn modelId="{A0E626E6-5367-485B-AE77-61D98C6D48F2}" srcId="{29E3A643-76BA-4356-AC65-5737E5E1B27A}" destId="{D02F1755-C88D-4CC3-87C9-AEE90D1AF64C}" srcOrd="0" destOrd="0" parTransId="{E7CFDFCD-9537-4D8A-8977-0C002D21A877}" sibTransId="{6899BBF2-F060-4BFD-8049-99AD7EA39B48}"/>
    <dgm:cxn modelId="{768B912A-A5D9-405D-8A21-3DE42BF7960F}" type="presOf" srcId="{29E3A643-76BA-4356-AC65-5737E5E1B27A}" destId="{D4EE2DA3-BCE4-4B9A-A444-E0B23E275B12}" srcOrd="0" destOrd="0" presId="urn:microsoft.com/office/officeart/2011/layout/TabList"/>
    <dgm:cxn modelId="{C0F93A98-8A4B-43B8-A4EB-4282F78ACAAA}" type="presOf" srcId="{A9B78105-35F0-4991-A339-1F4AA0C50DC8}" destId="{EC568519-D599-48DA-940A-1F80280F7E9B}" srcOrd="0" destOrd="0" presId="urn:microsoft.com/office/officeart/2011/layout/TabList"/>
    <dgm:cxn modelId="{AFA44272-433A-43DF-8931-10ED31649E9B}" srcId="{3AEB589F-A64B-4B61-8D5C-A7FBE0CE8367}" destId="{D285BE5E-EB14-4B50-B4A9-994EAE7783EA}" srcOrd="1" destOrd="0" parTransId="{D12B14CB-953E-40C6-89D0-A05C4CE55E42}" sibTransId="{C6511E4B-DC64-4E3F-AD1D-8D31E0C27B6B}"/>
    <dgm:cxn modelId="{30E7F5B5-9624-4E1D-8E8B-8CF61F0BF075}" srcId="{C6BDE521-5426-428E-8CE1-6D4105128DFF}" destId="{8ABAA8EE-89DF-4FAE-8E67-700EE3C0EBA8}" srcOrd="2" destOrd="0" parTransId="{AFF8D978-9DA3-42AE-8AF5-D4278D28FE3A}" sibTransId="{4CEF092B-076E-46C9-800D-D5EAF689CD15}"/>
    <dgm:cxn modelId="{82B764B4-C8BE-4E87-87E5-CD731F8D5A19}" type="presOf" srcId="{3AEB589F-A64B-4B61-8D5C-A7FBE0CE8367}" destId="{DD54B986-E2A8-4D8D-9E48-CADC11061CA4}" srcOrd="0" destOrd="0" presId="urn:microsoft.com/office/officeart/2011/layout/TabList"/>
    <dgm:cxn modelId="{FFB2BC83-3784-44A6-A0A6-F91903A6FD3E}" srcId="{3AEB589F-A64B-4B61-8D5C-A7FBE0CE8367}" destId="{1548D8EF-C38B-4D42-9170-739B1044558C}" srcOrd="2" destOrd="0" parTransId="{55F9C6E3-4824-43A4-911C-B631BC931DF5}" sibTransId="{75B1ED6D-7F05-4EAC-9C47-D5740A3AE627}"/>
    <dgm:cxn modelId="{4B58E2F6-AADE-4196-A2B9-8DE3CB77FF74}" type="presOf" srcId="{E8D00707-172C-4D61-B7A3-D6269C5C8A15}" destId="{FE626635-5922-4F65-851A-9A2037E274E4}" srcOrd="0" destOrd="0" presId="urn:microsoft.com/office/officeart/2011/layout/TabList"/>
    <dgm:cxn modelId="{F0705C2C-11DE-4525-B4C0-2AE04FA5883C}" type="presOf" srcId="{D285BE5E-EB14-4B50-B4A9-994EAE7783EA}" destId="{5F994EF6-A350-4FB8-88D4-E2AA86F1D472}" srcOrd="0" destOrd="0" presId="urn:microsoft.com/office/officeart/2011/layout/TabList"/>
    <dgm:cxn modelId="{3D66AF98-7BE4-4CBB-9E82-AEA8A413EBDC}" srcId="{3AEB589F-A64B-4B61-8D5C-A7FBE0CE8367}" destId="{3E891BEF-083D-4B19-BA4F-C732F241E240}" srcOrd="0" destOrd="0" parTransId="{E7A12819-08BD-46AE-A105-910DD47E62C3}" sibTransId="{40AB3286-5395-453A-950A-3430EAC82AE8}"/>
    <dgm:cxn modelId="{2F47322D-60F3-46A9-A847-6CB87BA36475}" srcId="{C6BDE521-5426-428E-8CE1-6D4105128DFF}" destId="{29E3A643-76BA-4356-AC65-5737E5E1B27A}" srcOrd="0" destOrd="0" parTransId="{FD2BC485-08AB-4D82-9BBB-0FC7D3B47B21}" sibTransId="{3C8B3F57-929E-47BE-8D2D-0DDE0428DD94}"/>
    <dgm:cxn modelId="{7890156E-798D-4665-9782-B17E62018F03}" type="presOf" srcId="{80AE06DD-9B5E-4823-A2CD-BE1D848FD858}" destId="{A92B320E-DE66-412E-95A0-07FC2C6551BF}" srcOrd="0" destOrd="0" presId="urn:microsoft.com/office/officeart/2011/layout/TabList"/>
    <dgm:cxn modelId="{7BD2649E-D52D-4ACF-9C2C-CDFB7C7A432B}" srcId="{29E3A643-76BA-4356-AC65-5737E5E1B27A}" destId="{80AE06DD-9B5E-4823-A2CD-BE1D848FD858}" srcOrd="1" destOrd="0" parTransId="{90844075-AEFA-4D19-BF59-88A30F64B7FC}" sibTransId="{EB0169B4-D5F9-4624-B321-AA7C2BB999D8}"/>
    <dgm:cxn modelId="{7C63B82F-813C-4777-815F-423616F07D38}" type="presOf" srcId="{1548D8EF-C38B-4D42-9170-739B1044558C}" destId="{5F994EF6-A350-4FB8-88D4-E2AA86F1D472}" srcOrd="0" destOrd="1" presId="urn:microsoft.com/office/officeart/2011/layout/TabList"/>
    <dgm:cxn modelId="{501B10FA-EB74-4696-9C82-29DDA0341134}" srcId="{8ABAA8EE-89DF-4FAE-8E67-700EE3C0EBA8}" destId="{A9B78105-35F0-4991-A339-1F4AA0C50DC8}" srcOrd="1" destOrd="0" parTransId="{D4061732-EB9F-4189-9ED4-84ED4407DE78}" sibTransId="{6400EDED-5362-48DD-B230-4696A110D7FA}"/>
    <dgm:cxn modelId="{285DB121-9AE4-4997-A7B7-A04A8F7FE534}" srcId="{C6BDE521-5426-428E-8CE1-6D4105128DFF}" destId="{3AEB589F-A64B-4B61-8D5C-A7FBE0CE8367}" srcOrd="1" destOrd="0" parTransId="{E1223BDE-1ED8-40DF-8FC7-E1F22ECF9803}" sibTransId="{976E6C23-7BD9-499E-9396-65BF2EBFEFC1}"/>
    <dgm:cxn modelId="{CBD51016-B1DC-45F2-8597-C2288F19D0BF}" type="presOf" srcId="{D02F1755-C88D-4CC3-87C9-AEE90D1AF64C}" destId="{B9C40802-B126-4874-9AA4-DD1FADBC1F24}" srcOrd="0" destOrd="0" presId="urn:microsoft.com/office/officeart/2011/layout/TabList"/>
    <dgm:cxn modelId="{614ED7F4-605F-4557-B545-F105DD21E8D9}" type="presOf" srcId="{C6BDE521-5426-428E-8CE1-6D4105128DFF}" destId="{DA14830E-5919-415C-A2A2-750520B51872}" srcOrd="0" destOrd="0" presId="urn:microsoft.com/office/officeart/2011/layout/TabList"/>
    <dgm:cxn modelId="{F97C15F5-496A-4D67-AE6E-510F1D0C0073}" type="presOf" srcId="{3E891BEF-083D-4B19-BA4F-C732F241E240}" destId="{70AF7BB2-F9AF-4BBC-9A23-A598D201FA8D}" srcOrd="0" destOrd="0" presId="urn:microsoft.com/office/officeart/2011/layout/TabList"/>
    <dgm:cxn modelId="{D27EC469-5E0B-4F98-8174-FD7B406AD86F}" type="presOf" srcId="{8ABAA8EE-89DF-4FAE-8E67-700EE3C0EBA8}" destId="{7FC3BABE-5FE1-4AA2-8F85-168AE3FF5F0B}" srcOrd="0" destOrd="0" presId="urn:microsoft.com/office/officeart/2011/layout/TabList"/>
    <dgm:cxn modelId="{38EEC4EA-F90E-4954-946B-7F52DE600686}" type="presParOf" srcId="{DA14830E-5919-415C-A2A2-750520B51872}" destId="{536B90EA-10ED-49D5-AE90-E1B71C4FF8C3}" srcOrd="0" destOrd="0" presId="urn:microsoft.com/office/officeart/2011/layout/TabList"/>
    <dgm:cxn modelId="{BC20A565-DE80-4476-8CB3-93311E0E209C}" type="presParOf" srcId="{536B90EA-10ED-49D5-AE90-E1B71C4FF8C3}" destId="{B9C40802-B126-4874-9AA4-DD1FADBC1F24}" srcOrd="0" destOrd="0" presId="urn:microsoft.com/office/officeart/2011/layout/TabList"/>
    <dgm:cxn modelId="{1081CAF8-EC44-4E39-BAEF-32B1051276D9}" type="presParOf" srcId="{536B90EA-10ED-49D5-AE90-E1B71C4FF8C3}" destId="{D4EE2DA3-BCE4-4B9A-A444-E0B23E275B12}" srcOrd="1" destOrd="0" presId="urn:microsoft.com/office/officeart/2011/layout/TabList"/>
    <dgm:cxn modelId="{D4592599-C058-430B-A443-6219D81E3B52}" type="presParOf" srcId="{536B90EA-10ED-49D5-AE90-E1B71C4FF8C3}" destId="{D5714240-A6B1-461B-8425-4FBC67D86BD3}" srcOrd="2" destOrd="0" presId="urn:microsoft.com/office/officeart/2011/layout/TabList"/>
    <dgm:cxn modelId="{74E2203C-E00F-4689-BE15-A49683E40BE3}" type="presParOf" srcId="{DA14830E-5919-415C-A2A2-750520B51872}" destId="{A92B320E-DE66-412E-95A0-07FC2C6551BF}" srcOrd="1" destOrd="0" presId="urn:microsoft.com/office/officeart/2011/layout/TabList"/>
    <dgm:cxn modelId="{531FD031-4F04-47DD-83E0-433EA756F80C}" type="presParOf" srcId="{DA14830E-5919-415C-A2A2-750520B51872}" destId="{323E1F28-ED1D-447B-A720-D4E4BFF0225A}" srcOrd="2" destOrd="0" presId="urn:microsoft.com/office/officeart/2011/layout/TabList"/>
    <dgm:cxn modelId="{C5AB752B-5945-40AC-8CA4-D3B7B386D690}" type="presParOf" srcId="{DA14830E-5919-415C-A2A2-750520B51872}" destId="{50EB2405-5A47-4999-8725-1DAE984C1F45}" srcOrd="3" destOrd="0" presId="urn:microsoft.com/office/officeart/2011/layout/TabList"/>
    <dgm:cxn modelId="{1CDE9787-E52E-4815-83E1-ACBAA5A85965}" type="presParOf" srcId="{50EB2405-5A47-4999-8725-1DAE984C1F45}" destId="{70AF7BB2-F9AF-4BBC-9A23-A598D201FA8D}" srcOrd="0" destOrd="0" presId="urn:microsoft.com/office/officeart/2011/layout/TabList"/>
    <dgm:cxn modelId="{504CDAD2-DA91-41F4-870E-5EA6BEAB7FDF}" type="presParOf" srcId="{50EB2405-5A47-4999-8725-1DAE984C1F45}" destId="{DD54B986-E2A8-4D8D-9E48-CADC11061CA4}" srcOrd="1" destOrd="0" presId="urn:microsoft.com/office/officeart/2011/layout/TabList"/>
    <dgm:cxn modelId="{3E256DD2-576C-48AB-90CC-4A6868A4CD32}" type="presParOf" srcId="{50EB2405-5A47-4999-8725-1DAE984C1F45}" destId="{82032329-0D2B-472D-B309-9F484881A0E7}" srcOrd="2" destOrd="0" presId="urn:microsoft.com/office/officeart/2011/layout/TabList"/>
    <dgm:cxn modelId="{3968C15A-4450-4BDB-B4F8-FF405AD76A59}" type="presParOf" srcId="{DA14830E-5919-415C-A2A2-750520B51872}" destId="{5F994EF6-A350-4FB8-88D4-E2AA86F1D472}" srcOrd="4" destOrd="0" presId="urn:microsoft.com/office/officeart/2011/layout/TabList"/>
    <dgm:cxn modelId="{7284C167-5BD0-4186-AEA8-EFA00749C39F}" type="presParOf" srcId="{DA14830E-5919-415C-A2A2-750520B51872}" destId="{D83EFAE5-6970-462C-A56B-05AB8AE98AB9}" srcOrd="5" destOrd="0" presId="urn:microsoft.com/office/officeart/2011/layout/TabList"/>
    <dgm:cxn modelId="{FA4F0986-7D4B-468F-A75D-65A3C9675CA6}" type="presParOf" srcId="{DA14830E-5919-415C-A2A2-750520B51872}" destId="{656D8DD4-8414-4A99-9B90-8FAB36E72486}" srcOrd="6" destOrd="0" presId="urn:microsoft.com/office/officeart/2011/layout/TabList"/>
    <dgm:cxn modelId="{0A892EE9-3821-4ED0-9A31-63F344BCEBBD}" type="presParOf" srcId="{656D8DD4-8414-4A99-9B90-8FAB36E72486}" destId="{FE626635-5922-4F65-851A-9A2037E274E4}" srcOrd="0" destOrd="0" presId="urn:microsoft.com/office/officeart/2011/layout/TabList"/>
    <dgm:cxn modelId="{9FA3865F-F2E4-4EAE-9774-44E2BA1855EB}" type="presParOf" srcId="{656D8DD4-8414-4A99-9B90-8FAB36E72486}" destId="{7FC3BABE-5FE1-4AA2-8F85-168AE3FF5F0B}" srcOrd="1" destOrd="0" presId="urn:microsoft.com/office/officeart/2011/layout/TabList"/>
    <dgm:cxn modelId="{480E58E4-D890-44AF-BD3E-73534B0FB3BC}" type="presParOf" srcId="{656D8DD4-8414-4A99-9B90-8FAB36E72486}" destId="{72153658-CDD1-43D3-AEB0-3B794C60B0B9}" srcOrd="2" destOrd="0" presId="urn:microsoft.com/office/officeart/2011/layout/TabList"/>
    <dgm:cxn modelId="{9FC52DEA-916C-4105-BF01-A6A313D1EC3B}" type="presParOf" srcId="{DA14830E-5919-415C-A2A2-750520B51872}" destId="{EC568519-D599-48DA-940A-1F80280F7E9B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53658-CDD1-43D3-AEB0-3B794C60B0B9}">
      <dsp:nvSpPr>
        <dsp:cNvPr id="0" name=""/>
        <dsp:cNvSpPr/>
      </dsp:nvSpPr>
      <dsp:spPr>
        <a:xfrm>
          <a:off x="426599" y="3058149"/>
          <a:ext cx="8352928" cy="0"/>
        </a:xfrm>
        <a:prstGeom prst="line">
          <a:avLst/>
        </a:pr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32329-0D2B-472D-B309-9F484881A0E7}">
      <dsp:nvSpPr>
        <dsp:cNvPr id="0" name=""/>
        <dsp:cNvSpPr/>
      </dsp:nvSpPr>
      <dsp:spPr>
        <a:xfrm>
          <a:off x="445243" y="1793112"/>
          <a:ext cx="8352928" cy="0"/>
        </a:xfrm>
        <a:prstGeom prst="line">
          <a:avLst/>
        </a:pr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14240-A6B1-461B-8425-4FBC67D86BD3}">
      <dsp:nvSpPr>
        <dsp:cNvPr id="0" name=""/>
        <dsp:cNvSpPr/>
      </dsp:nvSpPr>
      <dsp:spPr>
        <a:xfrm>
          <a:off x="443006" y="568969"/>
          <a:ext cx="8352928" cy="0"/>
        </a:xfrm>
        <a:prstGeom prst="line">
          <a:avLst/>
        </a:pr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40802-B126-4874-9AA4-DD1FADBC1F24}">
      <dsp:nvSpPr>
        <dsp:cNvPr id="0" name=""/>
        <dsp:cNvSpPr/>
      </dsp:nvSpPr>
      <dsp:spPr>
        <a:xfrm>
          <a:off x="2986750" y="178894"/>
          <a:ext cx="5437201" cy="4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b" anchorCtr="0">
          <a:noAutofit/>
        </a:bodyPr>
        <a:lstStyle/>
        <a:p>
          <a:pPr lvl="0" algn="just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00" kern="1200" dirty="0"/>
        </a:p>
      </dsp:txBody>
      <dsp:txXfrm>
        <a:off x="2986750" y="178894"/>
        <a:ext cx="5437201" cy="462217"/>
      </dsp:txXfrm>
    </dsp:sp>
    <dsp:sp modelId="{D4EE2DA3-BCE4-4B9A-A444-E0B23E275B12}">
      <dsp:nvSpPr>
        <dsp:cNvPr id="0" name=""/>
        <dsp:cNvSpPr/>
      </dsp:nvSpPr>
      <dsp:spPr>
        <a:xfrm>
          <a:off x="10" y="0"/>
          <a:ext cx="3943788" cy="561556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/>
            <a:t>INDICE DE EXPERIENCIA DE CALIDAD</a:t>
          </a:r>
          <a:endParaRPr lang="es-CL" sz="1700" b="1" kern="1200" dirty="0"/>
        </a:p>
      </dsp:txBody>
      <dsp:txXfrm>
        <a:off x="27428" y="27418"/>
        <a:ext cx="3888952" cy="534138"/>
      </dsp:txXfrm>
    </dsp:sp>
    <dsp:sp modelId="{A92B320E-DE66-412E-95A0-07FC2C6551BF}">
      <dsp:nvSpPr>
        <dsp:cNvPr id="0" name=""/>
        <dsp:cNvSpPr/>
      </dsp:nvSpPr>
      <dsp:spPr>
        <a:xfrm>
          <a:off x="0" y="568969"/>
          <a:ext cx="8352928" cy="61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Este indicador sintetiza la evaluación del servicio prestado desde una perspectiva personal-individual. Se construye a partir de las preguntas de evaluación del sistema por experiencia cercana, evaluación de última atención y facilidad de acceso personal</a:t>
          </a:r>
          <a:endParaRPr lang="es-CL" sz="1400" kern="1200" dirty="0"/>
        </a:p>
      </dsp:txBody>
      <dsp:txXfrm>
        <a:off x="0" y="568969"/>
        <a:ext cx="8352928" cy="618942"/>
      </dsp:txXfrm>
    </dsp:sp>
    <dsp:sp modelId="{70AF7BB2-F9AF-4BBC-9A23-A598D201FA8D}">
      <dsp:nvSpPr>
        <dsp:cNvPr id="0" name=""/>
        <dsp:cNvSpPr/>
      </dsp:nvSpPr>
      <dsp:spPr>
        <a:xfrm flipV="1">
          <a:off x="3371848" y="1431158"/>
          <a:ext cx="386199" cy="91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 dirty="0"/>
        </a:p>
      </dsp:txBody>
      <dsp:txXfrm rot="10800000">
        <a:off x="3371848" y="1431158"/>
        <a:ext cx="386199" cy="91004"/>
      </dsp:txXfrm>
    </dsp:sp>
    <dsp:sp modelId="{DD54B986-E2A8-4D8D-9E48-CADC11061CA4}">
      <dsp:nvSpPr>
        <dsp:cNvPr id="0" name=""/>
        <dsp:cNvSpPr/>
      </dsp:nvSpPr>
      <dsp:spPr>
        <a:xfrm>
          <a:off x="10" y="1215082"/>
          <a:ext cx="3952735" cy="5763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/>
            <a:t>INDICE DE PERCEPCIÓN DE CALIDAD</a:t>
          </a:r>
          <a:endParaRPr lang="es-CL" sz="1700" b="1" kern="1200" dirty="0"/>
        </a:p>
      </dsp:txBody>
      <dsp:txXfrm>
        <a:off x="28152" y="1243224"/>
        <a:ext cx="3896451" cy="548239"/>
      </dsp:txXfrm>
    </dsp:sp>
    <dsp:sp modelId="{5F994EF6-A350-4FB8-88D4-E2AA86F1D472}">
      <dsp:nvSpPr>
        <dsp:cNvPr id="0" name=""/>
        <dsp:cNvSpPr/>
      </dsp:nvSpPr>
      <dsp:spPr>
        <a:xfrm>
          <a:off x="0" y="1793112"/>
          <a:ext cx="8352928" cy="6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just" defTabSz="133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3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Basado en la manera como las personas perciben el sistema sin entrar en su situación personal, viéndolo desde una perspectiva colectiva. Se construye a partir de las preguntas relacionadas a la evaluación general del sistema y percepción de facilidad de acceso a éste.</a:t>
          </a:r>
          <a:endParaRPr lang="es-CL" sz="1400" kern="1200" dirty="0"/>
        </a:p>
      </dsp:txBody>
      <dsp:txXfrm>
        <a:off x="0" y="1793112"/>
        <a:ext cx="8352928" cy="659836"/>
      </dsp:txXfrm>
    </dsp:sp>
    <dsp:sp modelId="{FE626635-5922-4F65-851A-9A2037E274E4}">
      <dsp:nvSpPr>
        <dsp:cNvPr id="0" name=""/>
        <dsp:cNvSpPr/>
      </dsp:nvSpPr>
      <dsp:spPr>
        <a:xfrm flipH="1">
          <a:off x="2528884" y="2802685"/>
          <a:ext cx="1262441" cy="65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 dirty="0"/>
        </a:p>
      </dsp:txBody>
      <dsp:txXfrm>
        <a:off x="2528884" y="2802685"/>
        <a:ext cx="1262441" cy="65453"/>
      </dsp:txXfrm>
    </dsp:sp>
    <dsp:sp modelId="{7FC3BABE-5FE1-4AA2-8F85-168AE3FF5F0B}">
      <dsp:nvSpPr>
        <dsp:cNvPr id="0" name=""/>
        <dsp:cNvSpPr/>
      </dsp:nvSpPr>
      <dsp:spPr>
        <a:xfrm>
          <a:off x="0" y="2487756"/>
          <a:ext cx="3878157" cy="5763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/>
            <a:t>INDICE DE EXPECTATIVA DE CALIDAD</a:t>
          </a:r>
          <a:endParaRPr lang="es-CL" sz="1700" b="1" kern="1200" dirty="0"/>
        </a:p>
      </dsp:txBody>
      <dsp:txXfrm>
        <a:off x="28142" y="2515898"/>
        <a:ext cx="3821873" cy="548239"/>
      </dsp:txXfrm>
    </dsp:sp>
    <dsp:sp modelId="{EC568519-D599-48DA-940A-1F80280F7E9B}">
      <dsp:nvSpPr>
        <dsp:cNvPr id="0" name=""/>
        <dsp:cNvSpPr/>
      </dsp:nvSpPr>
      <dsp:spPr>
        <a:xfrm>
          <a:off x="0" y="3058149"/>
          <a:ext cx="8352928" cy="75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Índice relacionado con la manera como se percibe que será el sistema de salud en el futuro. Se construye a partir de las preguntas de percepción de gasto presente y futuro, accesibilidad presente y futura, sensación de protección general y personal y preocupación personal</a:t>
          </a:r>
          <a:endParaRPr lang="es-CL" sz="1400" kern="1200" dirty="0"/>
        </a:p>
      </dsp:txBody>
      <dsp:txXfrm>
        <a:off x="0" y="3058149"/>
        <a:ext cx="8352928" cy="75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0.54237</cdr:x>
      <cdr:y>0.23422</cdr:y>
    </cdr:from>
    <cdr:to>
      <cdr:x>0.66102</cdr:x>
      <cdr:y>0.32281</cdr:y>
    </cdr:to>
    <cdr:sp macro="" textlink="">
      <cdr:nvSpPr>
        <cdr:cNvPr id="3" name="2 Conector recto de flecha"/>
        <cdr:cNvSpPr/>
      </cdr:nvSpPr>
      <cdr:spPr>
        <a:xfrm xmlns:a="http://schemas.openxmlformats.org/drawingml/2006/main">
          <a:off x="4608512" y="951880"/>
          <a:ext cx="1008112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s-CL"/>
        </a:p>
      </cdr:txBody>
    </cdr:sp>
  </cdr:relSizeAnchor>
  <cdr:relSizeAnchor xmlns:cdr="http://schemas.openxmlformats.org/drawingml/2006/chartDrawing">
    <cdr:from>
      <cdr:x>0.86441</cdr:x>
      <cdr:y>0.05704</cdr:y>
    </cdr:from>
    <cdr:to>
      <cdr:x>0.98305</cdr:x>
      <cdr:y>0.14563</cdr:y>
    </cdr:to>
    <cdr:sp macro="" textlink="">
      <cdr:nvSpPr>
        <cdr:cNvPr id="4" name="3 Conector recto de flecha"/>
        <cdr:cNvSpPr/>
      </cdr:nvSpPr>
      <cdr:spPr>
        <a:xfrm xmlns:a="http://schemas.openxmlformats.org/drawingml/2006/main">
          <a:off x="7344816" y="231800"/>
          <a:ext cx="1008112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s-C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871345" y="8841464"/>
            <a:ext cx="690523" cy="2700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/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18817" y="191837"/>
            <a:ext cx="446326" cy="4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882" y="8841426"/>
            <a:ext cx="5133812" cy="2700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© </a:t>
            </a:r>
            <a:r>
              <a:rPr lang="en-US" dirty="0" err="1">
                <a:latin typeface="Arial" pitchFamily="34" charset="0"/>
              </a:rPr>
              <a:t>GfK</a:t>
            </a:r>
            <a:r>
              <a:rPr lang="en-US" dirty="0">
                <a:latin typeface="Arial" pitchFamily="34" charset="0"/>
              </a:rPr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96913" y="769938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3" tIns="46391" rIns="92783" bIns="463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0883" y="4434621"/>
            <a:ext cx="6101339" cy="417868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  <a:endParaRPr lang="en-US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871345" y="8841464"/>
            <a:ext cx="690875" cy="2700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‹Nº›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882" y="8841426"/>
            <a:ext cx="5133812" cy="2700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© </a:t>
            </a:r>
            <a:r>
              <a:rPr lang="en-US" dirty="0" err="1">
                <a:latin typeface="Arial" pitchFamily="34" charset="0"/>
              </a:rPr>
              <a:t>GfK</a:t>
            </a:r>
            <a:r>
              <a:rPr lang="en-US" dirty="0">
                <a:latin typeface="Arial" pitchFamily="34" charset="0"/>
              </a:rPr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300"/>
      </a:spcAft>
      <a:buFont typeface="Arial" pitchFamily="34" charset="0"/>
      <a:buNone/>
      <a:defRPr sz="10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buFont typeface="Arial" pitchFamily="34" charset="0"/>
      <a:buNone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0488" indent="-90488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79388" indent="-90488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63525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63525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69938"/>
            <a:ext cx="4651375" cy="3489325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dirty="0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374"/>
            <a:r>
              <a:rPr lang="en-US" dirty="0" smtClean="0">
                <a:latin typeface="Arial" pitchFamily="34" charset="0"/>
              </a:rPr>
              <a:t>Page </a:t>
            </a:r>
            <a:fld id="{F5767581-14C6-45B5-A4BA-F81D1195967A}" type="slidenum">
              <a:rPr lang="en-US" smtClean="0">
                <a:latin typeface="Arial" pitchFamily="34" charset="0"/>
              </a:rPr>
              <a:pPr defTabSz="950374"/>
              <a:t>1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7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71919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780886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324835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57119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41857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84715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25811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450671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85132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44304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769938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4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92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389079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898815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179999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367593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553954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129540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937053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303475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478234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43999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769938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7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39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769938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34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18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438421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275039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939808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4050850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2865498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144575-5D5E-4E2A-80BF-C700C2E4CAF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19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144575-5D5E-4E2A-80BF-C700C2E4CAF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1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63960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79376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41743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65677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70628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6690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>
                <a:latin typeface="Arial Unicode MS" pitchFamily="34" charset="-128"/>
              </a:rPr>
              <a:t>13.08.2007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03" eaLnBrk="0" fontAlgn="base" hangingPunct="0">
              <a:spcBef>
                <a:spcPct val="0"/>
              </a:spcBef>
              <a:spcAft>
                <a:spcPct val="0"/>
              </a:spcAft>
            </a:pPr>
            <a:fld id="{8205924D-9E44-430F-B410-9C2A2B3E8528}" type="slidenum">
              <a:rPr lang="en-US" sz="600" smtClean="0">
                <a:latin typeface="Arial Unicode MS" pitchFamily="34" charset="-128"/>
                <a:cs typeface="Arial" pitchFamily="34" charset="0"/>
              </a:rPr>
              <a:pPr defTabSz="449203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600" dirty="0" smtClean="0"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2" y="0"/>
            <a:ext cx="3044825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55" tIns="45778" rIns="91555" bIns="45778"/>
          <a:lstStyle/>
          <a:p>
            <a:pPr defTabSz="449203" eaLnBrk="0" hangingPunct="0"/>
            <a:r>
              <a:rPr lang="en-US" sz="600" dirty="0" err="1">
                <a:latin typeface="Arial Unicode MS" pitchFamily="34" charset="-128"/>
              </a:rPr>
              <a:t>Autor</a:t>
            </a:r>
            <a:r>
              <a:rPr lang="en-US" sz="600" dirty="0">
                <a:latin typeface="Arial Unicode MS" pitchFamily="34" charset="-128"/>
              </a:rPr>
              <a:t> / </a:t>
            </a:r>
            <a:r>
              <a:rPr lang="en-US" sz="600" dirty="0" err="1">
                <a:latin typeface="Arial Unicode MS" pitchFamily="34" charset="-128"/>
              </a:rPr>
              <a:t>Thema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der</a:t>
            </a:r>
            <a:r>
              <a:rPr lang="en-US" sz="600" dirty="0">
                <a:latin typeface="Arial Unicode MS" pitchFamily="34" charset="-128"/>
              </a:rPr>
              <a:t> </a:t>
            </a:r>
            <a:r>
              <a:rPr lang="en-US" sz="600" dirty="0" err="1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769938"/>
            <a:ext cx="4986338" cy="3738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71955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530" y="2205037"/>
            <a:ext cx="8496943" cy="1584003"/>
          </a:xfrm>
        </p:spPr>
        <p:txBody>
          <a:bodyPr anchor="b"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529" y="3861050"/>
            <a:ext cx="8496944" cy="143961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6237312"/>
            <a:ext cx="849694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97650"/>
            <a:ext cx="9144000" cy="2603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 bwMode="gray">
          <a:xfrm>
            <a:off x="-324680" y="908650"/>
            <a:ext cx="216030" cy="5688791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 bwMode="gray">
          <a:xfrm>
            <a:off x="323850" y="-315520"/>
            <a:ext cx="8496740" cy="216031"/>
            <a:chOff x="323850" y="-531550"/>
            <a:chExt cx="8496740" cy="432060"/>
          </a:xfrm>
        </p:grpSpPr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323410" y="6957490"/>
            <a:ext cx="8496740" cy="216031"/>
            <a:chOff x="323850" y="-531550"/>
            <a:chExt cx="8496740" cy="43206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/>
        </p:nvGrpSpPr>
        <p:grpSpPr bwMode="gray">
          <a:xfrm>
            <a:off x="9252650" y="908650"/>
            <a:ext cx="216030" cy="5688791"/>
            <a:chOff x="-540710" y="908650"/>
            <a:chExt cx="432060" cy="5688790"/>
          </a:xfrm>
        </p:grpSpPr>
        <p:cxnSp>
          <p:nvCxnSpPr>
            <p:cNvPr id="22" name="Gerade Verbindung 21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323528" y="1124681"/>
            <a:ext cx="8496944" cy="2664683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-324680" y="-315520"/>
            <a:ext cx="9793360" cy="7489040"/>
            <a:chOff x="-324680" y="-315520"/>
            <a:chExt cx="9793360" cy="7489040"/>
          </a:xfrm>
        </p:grpSpPr>
        <p:grpSp>
          <p:nvGrpSpPr>
            <p:cNvPr id="6" name="Gruppieren 5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59" name="Gerade Verbindung 58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6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5" name="Gerade Verbindung 34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2" name="Gerade Verbindung 21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1123951"/>
            <a:ext cx="8496622" cy="2665413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 bwMode="gray">
          <a:xfrm>
            <a:off x="-324680" y="-315520"/>
            <a:ext cx="9793360" cy="748904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 bwMode="gray">
          <a:xfrm>
            <a:off x="323850" y="1123951"/>
            <a:ext cx="8496622" cy="2665413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4000" y="3284537"/>
            <a:ext cx="1296144" cy="2016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4009" y="3284537"/>
            <a:ext cx="1296144" cy="2016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1" y="4653189"/>
            <a:ext cx="2736303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4221141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3284538"/>
            <a:ext cx="2736304" cy="936603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869212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5085237"/>
            <a:ext cx="2736226" cy="21501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84168" y="4653190"/>
            <a:ext cx="2736304" cy="216023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168" y="4221141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168" y="3284538"/>
            <a:ext cx="2736304" cy="936603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168" y="4869212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168" y="5085236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323850" y="2205037"/>
            <a:ext cx="1295400" cy="2016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645025" y="2205037"/>
            <a:ext cx="1295400" cy="2016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763611" y="3573018"/>
            <a:ext cx="2736953" cy="216023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dirty="0" smtClean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763688" y="3140968"/>
            <a:ext cx="273687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763688" y="2205039"/>
            <a:ext cx="2736304" cy="93593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763689" y="3789040"/>
            <a:ext cx="2736875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763767" y="4005064"/>
            <a:ext cx="2736226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168" y="3573017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4168" y="3140968"/>
            <a:ext cx="2736304" cy="21676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4168" y="2205039"/>
            <a:ext cx="2736304" cy="93593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084168" y="3789040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084168" y="4005064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323528" y="4365626"/>
            <a:ext cx="1295400" cy="2015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4644703" y="4365626"/>
            <a:ext cx="1295400" cy="2015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763688" y="5733734"/>
            <a:ext cx="273687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763688" y="5301209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1763688" y="4365625"/>
            <a:ext cx="2736304" cy="93558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763688" y="5949238"/>
            <a:ext cx="273687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63688" y="6164741"/>
            <a:ext cx="273687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168" y="5733745"/>
            <a:ext cx="273630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084168" y="5301209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168" y="4365625"/>
            <a:ext cx="2736304" cy="93558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84168" y="5949247"/>
            <a:ext cx="273630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084168" y="6164750"/>
            <a:ext cx="273630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528" y="1123951"/>
            <a:ext cx="8496944" cy="2665413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6237312"/>
            <a:ext cx="8496944" cy="2160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-315520"/>
            <a:ext cx="9793360" cy="748904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6021288"/>
            <a:ext cx="8496944" cy="2160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3285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5225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5225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1123949"/>
            <a:ext cx="8496944" cy="547340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2420888"/>
            <a:ext cx="8208912" cy="1368152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5" y="3861048"/>
            <a:ext cx="8208913" cy="15121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grpSp>
        <p:nvGrpSpPr>
          <p:cNvPr id="10" name="Gruppieren 9"/>
          <p:cNvGrpSpPr/>
          <p:nvPr userDrawn="1"/>
        </p:nvGrpSpPr>
        <p:grpSpPr bwMode="gray">
          <a:xfrm>
            <a:off x="-324550" y="908650"/>
            <a:ext cx="216030" cy="5688791"/>
            <a:chOff x="-540710" y="908650"/>
            <a:chExt cx="432060" cy="5688790"/>
          </a:xfrm>
        </p:grpSpPr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 userDrawn="1"/>
        </p:nvGrpSpPr>
        <p:grpSpPr bwMode="gray">
          <a:xfrm>
            <a:off x="323850" y="-315520"/>
            <a:ext cx="8496740" cy="216031"/>
            <a:chOff x="323850" y="-531550"/>
            <a:chExt cx="8496740" cy="432060"/>
          </a:xfrm>
        </p:grpSpPr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 userDrawn="1"/>
        </p:nvGrpSpPr>
        <p:grpSpPr bwMode="gray">
          <a:xfrm>
            <a:off x="323410" y="6957490"/>
            <a:ext cx="8496740" cy="216031"/>
            <a:chOff x="323850" y="-531550"/>
            <a:chExt cx="8496740" cy="432060"/>
          </a:xfrm>
        </p:grpSpPr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 userDrawn="1"/>
        </p:nvGrpSpPr>
        <p:grpSpPr bwMode="gray">
          <a:xfrm>
            <a:off x="9252650" y="908650"/>
            <a:ext cx="216030" cy="5688791"/>
            <a:chOff x="-540710" y="908650"/>
            <a:chExt cx="432060" cy="568879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hteck 55"/>
          <p:cNvSpPr/>
          <p:nvPr userDrawn="1"/>
        </p:nvSpPr>
        <p:spPr bwMode="gray">
          <a:xfrm>
            <a:off x="0" y="6597650"/>
            <a:ext cx="9144000" cy="2603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0" y="6237312"/>
            <a:ext cx="8209140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528" y="1052736"/>
            <a:ext cx="8496944" cy="5328592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>
                <a:latin typeface="Arial" pitchFamily="34" charset="0"/>
                <a:cs typeface="Arial" pitchFamily="34" charset="0"/>
              </a:defRPr>
            </a:lvl1pPr>
            <a:lvl2pPr marL="360000" indent="0">
              <a:spcBef>
                <a:spcPts val="3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2024" y="6597352"/>
            <a:ext cx="1298448" cy="1463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8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/>
            <a:fld id="{1BDBE1E8-50F2-49BA-A952-1CC1DEAA5FBD}" type="slidenum">
              <a:rPr lang="en-US" smtClean="0"/>
              <a:pPr algn="r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2205039"/>
            <a:ext cx="9144000" cy="2447924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908650"/>
            <a:ext cx="216030" cy="5688791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315520"/>
            <a:ext cx="8496740" cy="216031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6957490"/>
            <a:ext cx="8496740" cy="216031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908650"/>
            <a:ext cx="216030" cy="5688791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960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2636912"/>
            <a:ext cx="9144000" cy="7200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708920"/>
            <a:ext cx="9144000" cy="144016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908650"/>
            <a:ext cx="216030" cy="5688791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315520"/>
            <a:ext cx="8496740" cy="216031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6957490"/>
            <a:ext cx="8496740" cy="216031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908650"/>
            <a:ext cx="216030" cy="5688791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 userDrawn="1"/>
        </p:nvSpPr>
        <p:spPr bwMode="gray">
          <a:xfrm>
            <a:off x="0" y="4149080"/>
            <a:ext cx="9144000" cy="7200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2636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1052736"/>
            <a:ext cx="8496944" cy="532859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noProof="0" dirty="0" smtClean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9"/>
            <a:ext cx="8496300" cy="144463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1052736"/>
            <a:ext cx="4177035" cy="532859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44012" y="1052736"/>
            <a:ext cx="4177035" cy="532859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9"/>
            <a:ext cx="8496300" cy="144463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9" y="1052736"/>
            <a:ext cx="2735585" cy="532859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203810" y="1052671"/>
            <a:ext cx="2735585" cy="532859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084212" y="1052604"/>
            <a:ext cx="2735585" cy="532859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06845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CT_Marker_ID_4" hidden="1"/>
          <p:cNvSpPr/>
          <p:nvPr>
            <p:custDataLst>
              <p:tags r:id="rId20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 bwMode="gray">
          <a:xfrm>
            <a:off x="323850" y="-315520"/>
            <a:ext cx="8496740" cy="216031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 bwMode="gray">
          <a:xfrm>
            <a:off x="323410" y="6957490"/>
            <a:ext cx="8496740" cy="216031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 bwMode="gray">
          <a:xfrm>
            <a:off x="9252650" y="908562"/>
            <a:ext cx="216030" cy="5688791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ieren 55"/>
          <p:cNvGrpSpPr/>
          <p:nvPr userDrawn="1"/>
        </p:nvGrpSpPr>
        <p:grpSpPr bwMode="gray">
          <a:xfrm>
            <a:off x="-324550" y="908650"/>
            <a:ext cx="216030" cy="5688791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/>
          <p:cNvSpPr/>
          <p:nvPr userDrawn="1"/>
        </p:nvSpPr>
        <p:spPr bwMode="gray">
          <a:xfrm>
            <a:off x="7523970" y="6597440"/>
            <a:ext cx="129662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C2ABCC37-C314-4D17-9583-6D754EDEC568}" type="slidenum">
              <a:rPr lang="en-US" sz="800" noProof="0" smtClean="0">
                <a:solidFill>
                  <a:schemeClr val="bg2"/>
                </a:solidFill>
                <a:latin typeface="Arial" pitchFamily="34" charset="0"/>
              </a:rPr>
              <a:pPr lvl="0" algn="r"/>
              <a:t>‹Nº›</a:t>
            </a:fld>
            <a:endParaRPr lang="en-US" sz="800" noProof="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79" name="3 Imagen" descr="Template.jpg"/>
          <p:cNvPicPr>
            <a:picLocks noChangeAspect="1"/>
          </p:cNvPicPr>
          <p:nvPr userDrawn="1"/>
        </p:nvPicPr>
        <p:blipFill>
          <a:blip r:embed="rId21" cstate="print"/>
          <a:srcRect r="11413"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556767" y="260648"/>
            <a:ext cx="6335713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pic>
        <p:nvPicPr>
          <p:cNvPr id="78" name="2 Imagen" descr="logo_ISPAB_versiones-01.jp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24114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6" r:id="rId4"/>
    <p:sldLayoutId id="2147483677" r:id="rId5"/>
    <p:sldLayoutId id="2147483654" r:id="rId6"/>
    <p:sldLayoutId id="2147483650" r:id="rId7"/>
    <p:sldLayoutId id="2147483652" r:id="rId8"/>
    <p:sldLayoutId id="2147483675" r:id="rId9"/>
    <p:sldLayoutId id="2147483664" r:id="rId10"/>
    <p:sldLayoutId id="2147483673" r:id="rId11"/>
    <p:sldLayoutId id="2147483665" r:id="rId12"/>
    <p:sldLayoutId id="2147483668" r:id="rId13"/>
    <p:sldLayoutId id="2147483670" r:id="rId14"/>
    <p:sldLayoutId id="2147483671" r:id="rId15"/>
    <p:sldLayoutId id="2147483680" r:id="rId16"/>
    <p:sldLayoutId id="2147483682" r:id="rId17"/>
    <p:sldLayoutId id="214748368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6092825"/>
            <a:ext cx="8496300" cy="215900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Santiago, Julio 2014</a:t>
            </a:r>
          </a:p>
        </p:txBody>
      </p:sp>
      <p:sp>
        <p:nvSpPr>
          <p:cNvPr id="7179" name="AutoShape 18" descr="data:image/jpeg;base64,/9j/4AAQSkZJRgABAQAAAQABAAD/2wCEAAkGBhQSERUUEhQUFBUUFxQXGBUUFBQXFxUVFBQVFRUXFBQXHCYeGBkjGRUVHy8gIycpLCwsFR4xNTAqNSYsLCkBCQoKDgwOGg8PGiwkHyQsLCwtLC8pLCosLCwsLCwsKSwsLCwsLCwsKSwsLCksLCwsLCkpLCwsLCwsLCwsLCwsLP/AABEIAKoBKQMBIgACEQEDEQH/xAAcAAACAwEBAQEAAAAAAAAAAAADBAIFBgcBCAD/xABGEAABAwEEBgcFBQUHBAMAAAABAAIDEQQSITEFQVFhcYEGEyIykaGxB0LB0fBSYpLh8RQjU3KCFRYzQ3OisiSTs8KDo9L/xAAaAQACAwEBAAAAAAAAAAAAAAAABAECAwUG/8QALBEAAgIBBAEDAgUFAAAAAAAAAAECEQMEEiExQRMiUWGRBRQycYEzQrHw8f/aAAwDAQACEQMRAD8A7KwqUiixSlUIlEG6uPwR2IDMuaO0KAZ5OlWZ8impks3vcipfQDEZwRHZKEYU35KCBJ5xCA7NHfmEB2anySw8CNJkgwIsmSESAZkeKsIsgkGDA8U/FkOChEMDaNfJJOPaCdn1qrtrjSje840B2bXch50Q+i0VboQtVpkle6OEljAaPm172xb9Vfow/uzDSl2p+0al3GpVnFEGgNaKACi/FyXavsdgtqpGK0h7OY3Goe6la0NOYrqCyGmOg08Zqwl7QDlma5g+vNdflkSFocs29vQxGG7s4bD+0WZ9+IvieKgEEt4jH0OHx7L0G6ci3tuyC5aI++zGjwKDrGbq4EajuKStejY5O80HPzXOdJwSWO0iSJ5Y9hqx42bDtGojWDQqYZb4F82n28n0S3IL2TulVfRfTQtdkhnFAZGAuaDUNeOy9tTscCFWdPOmkdgh1Omf3GV8XO+6PM4bSGr4sRq3Qxp3pHDY4+smdSuDWjFzzsaNfwXN9Ke2G0Pq2BjYmmoBIvOptvVwPALD6c0vNanl8zrzjkCBdpmAPs8lXttGGsHLn9k7Tx8VW7NlFLsstI6QlncXSvLnHO891T4pSNpGsjnnwOSCJKmh/LlsUr1Plt+vrWs3ZpwWWj9PTQPvQyPjdrLHFtf5gDR3Oq6P0X9rl4tjtoH+s0U5yMGFPvN8FyRwwwrT0+qHwKCZj8j9a1K+hVpPs+q2yBzQWkEHEEGoIOIIIzClF3QuM+yvp6Y3CyzO/dPP7sn/AC3k5V+w7yPFdmhOA4LRMwlGha1Z+HogDWjWs4nigAqUQJRntcymodfBKxHFNQ5FQnyACXI/WoqrqrOY9k8/QqsorgbOJeTqUajOghEIzhzTLQlY8uabaoBgp0szPxTM6Wb3vFT4AZhyRJMvrYoRZKcmSgBB/eCE44lEkzHFCdmUeSQ8BRpMkGBFkyQgBRnA8U9AeyOCr4TgeSfsx7IQuwYO0a1R6QtRY6rRUgUHPE+V3xV3aDmqbSFnvsoSRvbSu+lQQqTfBvgjcrZRTdKpY3UdCbtaX9W6pGAVjZNLNlFRhtCz0+iLUJSWzdYzU2SNjHD+uNuPMK0ms7IYquoHZkNyrqoEu2dJRRYzzBISvWRtb5JHVD3trgKVpXlmmLLpeeIXZmh7Rk8bN6yfJontLi2SUCxvTGMODaZ/NXtrtwe6oNRSqzWlJKk1+s1EVyVyy9tGi9j+nxDBa2ykiKECap1Cl1wG80ZQbRvWa0XZn6W0nLNNi1pyrUNHusG5op41Ve+29TZ5GNw697S7+SAF1Ob3N/Ctr7ILLSGR9MXOOO+pr6BMW9ojjgt1jvS7oaySCsTAJIhVoHvAYlvHYuRTWcFpO+hG7UfIr6NkbVcf6fdHTZ5jKz/Cmca7GSHEjgSKjidiIunRpkjasxQNWna34/n/AMlJ0mWw4Hjq8qeKXuuBO8EfEfBQeCQPvDD+ZuXl6LSSF0xozU5eYOZ45O4gpWQUNfTxw9QvQ+8ARn8Rj8xzUWu1fVMx4VUJNA2mTY+hqvon2cdJf2uxMJNZI/3b/wCZoFHf1NIPGq+dC6i3Psi6Q9RbOqcexOKH+dtS0+BcrPjko+VR2+1nE8fglwcESZ1fEoIOBVkZIVj7ybhOBSELsU5EcCoQAZ3YO5+hVbVWM2RSV0fVFZugNlCMFCfNTiULRmrFUDjyPFNtSbMjxTbFVEsHOUq3PxTM3zSwz8fRS+gGoslOTJRjyXsuSEQIPPaHFDdmivzHJCdmh9kh4ESU4IUJRJcvrYiJIGL3uSfsvdHP1VdF73JWFk7vj6qF2Qxe1vz4qn0npJkeeJ2K1txz4/BYi8zrnyTvDWsIAvEBo4k4Z+ixySp0dHSwTVs0FitF5t5wDdgrV1Np2VVNpWcOdjlXwprKJb7RhVhDgaYt3ZZasVnmXwSC6tcyaYbaADLiSsZvwOwjTbG9J9Gopm0eDlSrTQ03FJwaFfET+8dIzZLQkf1jE8/RXNntHuagMOCXtVpAqs23RpsXZSugDb2oen0VnbRLUuPE8lcW21578F7ZbJdY660AjtOc4VoaVbQHD63hCdGEse50jDdI3ObMY3ChYGNLdhc3rXA7+0ByXSPZ/pfqLFEDFKQ8vd1jWgt7TzsNaAUGWpc26daPfDa3XiT1jIpQTmWyRNBHEHDkrToLpe1ywvs1nIpHVwJbUtDzgBiMLwcefgy09vAnBpTaZ2d2kQWXmmqxukrN1xcJyZA7siOpDNeTRr111U3LQ6Psz2WYCTF78TjWmAGGAzIJ155lVmlOjrZrocMvDZiCKFLNu6seSVdHNNL9BpoaugkvtBqI39/DUCMHGnCqywtxqWuwxwrhdcDkdhzHNdnsvQSKMNrXs4gXiBzFcctaHpbozZ5O1JDG932i3tcyMTzWvrpcPkWel3cx4OPmZoqRk6h4FBbatRzHmD+vmth0n6Msul0IDCPdAwwGrwWFjcPD0OYTMJqatCeXHLG6Y8UxY7UWPa9poWkOB2Ux+Hmlg5eNcrVaKeT6Q6MaaFps8b9ZGP19ZFW0hwXIPZRp8teYXHsnEbiTQ8sfErrTpMDtVIlZKmKw5p2LIqvizTtnOB4hCKoDaHZ8ClLw2eaNaXZ8Pil+t3okBtY0O0ZorEK0HFaEIHHkeSbak4TgeITgUIGCnSoPaTM5SowcEPolIchyUpV+jyXkuSCBGQ4hfm2dzshtx1JqKyA0Jx3Joq1cg2Jx2SmZUpIDQ4orioOdiN+Cmg5E2wFoNddNYKesoo3HDNeBeB2CNoMWt/xHmFhuk2iJH2Z3VNDn9a19CaVa11CK6qtJW7tLatJ2Y+Cp7S4gGiXyx9x0NLKlRntJ6Uhc4ftED4sz1sD+sZkaAOAa7PVdJ2hU9ocGAuinZOBmw1ElMASARUitcxSja1Vtaoc7zeYrXyVbFo1hfWl4j7QGCVn8nSiko0n9+f8AfuEsjr1HitC2uOGBAIw8Ejb59itbZagBdGevks/a5MaCpJwAGJJOAAG2qrdlW+Adjs9+UClRWruAOPy5rUWSyOe4RuoTIQXuAwArVwGvIUAVzoXoeyCGkovSSd8g92mIaw7jmdZ3UCbg0eyN1W1Jyq41IGwah+S09N9sV/Mxp12Yb2t9HGySwvyBiawHGgLHlur/AFY+QVH7DA2tr2/9Pns/ffFdH9oujTJYesaKvgo+n2mOo14/4u4sC497LtJiG2OYTQWhjmDe9pvs5kXxxITDXtYlhfvR2a2yi9QEJWO2itCkZrCw9pzhvvEACuIzyKIy7dIBBG0OBx21CSd3Z2VFVQ1aJAclW2t2C/Cuo1QpASsZOzaKSMtphmB3rF6TscQic0d9rmAbe0DltAw8lvNPNDWlcvtc16RxOQJI4/oAnNMmzm6ySQo00AP1nRSr9cP1UGirK7Kef6KTjQjePWoT1HLT4LHRFvMUrXjNp/XyK+gdEaUE9nbIDW8Mdxpj9b182xv17V072adIaNMTjhq593zqOY3LOXDL9o6NE/FPwHs81VRuxVjEewoj2VoWtDsXcAl7o2ok7sHJaihgbaO2gDIleSTVxovI+6oOOaXjkn5ZtsjfRGC1UrgcwmXW2nulV8L+0eIT71mss2uGTOEU+j8Z67QlnygO1qV/HmUvaXYhXlmkoloY02WLLZhkV620XjShHxQ2nsqTZmtxccdQV8c5uSt8GLivCHQouclf7RGqh5rz9tB3Hy8U2pRfky2SXgm56E2XycEO0Oxw1+oQLM+ueqpPPAeQK0Ch9snapxXtc+aXsxr2j9Z/PyRGPwPNAANIy0j43VmrbpIjMYbdS0lpjvx02inA1qPMBZdxxLXDiDt1pXNdj2ma2sRl0qCq606U1NFN6Pa7AKmirLRZgN6VkPJgZrXqGPzVv0LsAdaOskFeqF4AanGoaeWJ4gKs6iit+hTSZpntNKCNuvOr3HdgKfiRGLk6j2UzPbBtm5lt4cQKOGedNyXntLddfBRfLeIJwOSHasllOeaCakLQx45VQ9PbGmMscx1HNIJoNYovl/SsLobRI0Va+GV1CDi10bjTwLajgvqNx7A4LlHtO6D3nm1RZuFHtAxJOFeJ9d5C0xZ5RnU3wzJ4017UPWCRlrjhtsffu0e0AODXgUe0sdUYOrTXQtOtfn6OFoeDKC4NwF4NbUCvusAGsrBez/pOLJaTHK4CCagcSeyx9OxJuHuk7CD7q6xLbm5gYbRlyKvkg49HSwZt0eVyDiszYxRoDRsGAHAakO0S0BQJ9JVySji5+4JRo1cqKTTUZnNxpIGZcNQXOOkVkMM74xXGox8D51PMLtNlsIbxWB9o2iHNpOwYEkP3bD5JrTzqVCOqhujZhXMo0jgT40A81659W7wlSTivGS0XROWMxnA7v1VpoXSRhla4HDIjcc/raAqtgwqMRuX4PwFNXoqtWTF0d/0TpUSRteKY58d60NldVgyx/NcY6CdJbp6p5wdS6TqdsPEegXXdHSVYPrUuXKWSGRps6EYwlG6IW11DuxSn7QETSElD9bQlb6xllnf6jRY4V0bNtu7IF11eCh+3NqakDcXNrTgSuMi1Hf4lFbb3fad+J3zXZ/KwXlnO9SfwdZZK69WmFfEZ1HiE4dI45LkLdKSDJ8g/rd80VmmZf4sv/cd81VaOC8smWWcu0dRNtps8UG0WsF2BHiFzlun5v4sv43fNGb0jn/iyfiUPRRarcSs814Onx2y8KZUzNQoSSjaPELm7ekk38V/l8lMdJZv4h/C35K35VV2RHM14NhaJ6GoOKYitgc2qzWh+kr6nrLsjSKULW4VyOARNF268JNQDjTgReHr5LDJgeLm7GIZVl4qjURW0kEVxbXwoaeiLB3ABm8+X6Kjs0tTxoPVXcDq48hwTON3EXyJKQ7futJ1NGHFeA0adwp5Y+qHJ7rd9Twbj6+i/Pd2OPxK0MgjTmPrJVOk9HX8Rg8a9TtzvmrJ59PRAfJtUOKapl4ScXaMha2uaaPBB2HXwOR5JQwaytq+MEUwI2EV8ignR7PsM/A35JV6f6jkdVXaMbHo2SY0jFG63nujh9o7h5LV6H0S2zxXRxJObnGlSfACmoABPsjA4/WWxe3bxrqGW87VtjwqHPkwy55ZP2BQs1kY+iJNZQ4ZkIwbqXgFeGrfvV5wjNVJGKk4u0ZrTPSqWzEMkgq3G7I1zi143djA7Qclm9Ne0YOjLeoeABiXdwU+0XNx4bQOC6HbbMyRhZI0OaRiD6g5gjaFxbpj0anY68bxgDqBxYQGk1u3y7vmmsANrrGS5uXS7ZWuhnHmtfUw9sjqa6jXn80To1ETaomgnvZCuV0k4cAm9JkCPZ7rBuHedvxoK6ze2KPRGyuktLbuF0OJOwEFuHIkJ6C3JX5MMj28m26KskibcmdfjJIje41czGlHO+yTtyrsy1QaQclQaUoIxA0d8AnE9mNrgRzc5vkTsraaOtRdGC7PI8R9eaU1kIKft/ke0U5yh7v4LONtEC1WESUZS9ewptwTlnjvUAqSdSvLNo24Nrjmdm4bt+tV0+B5ZfQvqtQsUfqce6ReyV7Dfszg4HNjsBX7p1DUsfJ0MtbSQbNKf5WF4HNuK+mH2RTg0cNf1Vdlwj4OCskvJ86aI9m+kJqmKzvAGfWFsQPDrSKnhkj6Q9ntugB6yzuoMasdHJzAY4nyX0qyKmAoApGIHf5jwyVHFF1NnyKCWO2EHwI8wV0/o704Bjbfc0GmIJAyz+fNbXpp7MLNbQXtAgn1SMHZcdQlZrG8UI35LiFJ9HWl8cjReYQHxn3hm18bt4III2pDVab1I8djum1GxnVW9JIX+/Gf/AJG/NF/teLaz8YVXorTkc8QfQOFPeaD4g6/kpdbD/Dj/AO0z5LzbybW027O6kmrVFAFMFDBUgvZnnwoK9BUAVIIsAgKmChBTCLAK0qYQwVIFSRQ7o+SjuPwT8M9yRw1OFfwmvo/yVRDJQg7CrKdovxk5X2g8Cbv/ALDwWWWO6NF4PbKzS6JBIBIodmwfNX1nKqLCrFr6DjgojwVnyx0OwJ3fP5ryY9nwCB1hJDdWZ5ZIj3V8SrGfkM45c0AtRScuK8cFIC5iUmRfqUYNUyKIJASCmGsorWocbamqYa1AEHDGm30/NSIUYwTU0OO7UMlJBAGRlQuf+03ThgsxDIw/r3OhBOWINAGjE4i9vuhdAtYwu83Hds5/BZnphoVtogDHA3g4PjLTdcxzc3g8CRTXVWIOAOsEhbI+SrRGWtNQbxdk1gbne3GhzK6J0H6HSQ/4go5wYXCvdreJGGRAI51QdH6CdHbhDJekZZ7todebm9zWsjc4DE3aOxx20zXS46Njc92TWlx/laKupyCtCKXJjOTftMdaLNetMobjiwcKRMqBuqSrbR1hutIOs/kqTRloc6QyP7zzedurqG4YDgFpYG1xXGyPdNtfJ6HBGsasudAxtDCAKPBodu0U2CnmOCuo4lS6Ehxc7gOJOPy8VbySHujPWd66un/po4mrVZpck7mO8+Q2phoA37BtQrPDdzxJz5IsZrjrOW5v55/otWLImI9ZxPkF69SIQnFVLAJzguS+2no71kLbUwduHsv+9Eanxa6p/rK6zO7BZrT9mbNG+J1C2RrmkHePnQqkmaQR8/8ARrTroHnC8x2DhXhRzdjtWw7sxq/70Wf+IPwn5Ln0V6KQVwcx+O5zHfMELqX7ez7ngFwdfigpqTi3fx/xnX0k5OLVleFIFQBUgu9YiFBUqoYKkEWAQKbShtKmCiwChe1QwVMFFhQRpVk/txb6eeXrRVYKsdHuqCPrH80PkDYaKlvRsf8Aaa0+IqfNPNfiNypejU1Ybutj3N5HtjydTkrnq6cSqIhjNn1lSvZKLMG0UmjFWKBi7DmPVTIQpDgigqSp5NETG4NN1xa4NOxxaQ08iQV89n2iaTPvv/BIfivoZ8tFg2aFBMlZ2MuyyNuuOIAcS3NwwILU3pYKV3Lb/FiOrm41UFL93VHM/wC/Gkzk6XlG/XyX7+9+lHe9PyhP/wCV1QdF3Vxm/wDpcf8A3Qm9G448HWprakntR0x3AvTK9Julmf2FmtQlb08UvqzmP9t6Tfif2nlE4eV3cuu+y7SMslh/6i/1kcsje2CHFpDXswIGHbIHBVQ0VED2rYwV/wBPx3g/BXfRJrGulYyUSAiN5IINCC9hFRuuY71XPhSg2pydfKdFtPnl6ii4RV+U1f8Akv3Yk121O87OSQnZedXPVwCfkpy2IDxQV2LnnVZn7To5jrQ99O0QyOoND2CSKEY++7wRelB6uxuaDi+5GN941d/tD/FMRQG8w/fLjwuuw8SPBUfTa1Vlij1Na55G9xLR5Nd+Ioyz242ymGF5Eiu0XBW9woruxsNaZqr0XkfrUtNoWGrr5ybl/MR8B6hcjHHfJJHfnNY8bky5skNxgGsepzKLZ241QC+uAy9UcG62g1rtpUqR5yTcnbGL+e9FhBI+qnekbRJQAeW3ahSTF3eNd2Q8EvlzRhx5N8Wnlk58FnJIBm4DiR8SgmYHJzTwIPoql7gNQ8FX2sg5geASj1teBtaC/wC4vrSVnbaTex20VbbNLyQisT6UxuO7TDxBy5UX6wdJG2xpHVmOVhGGbHVqOw7URndONBmVeGojm4XZnPTzwd8o5D7RtGsitzi3/Ma2VwGouc5rqcbt7mVU/wBru2+St/aZKHaReR3WthaOUYx51J5qs6ln2m+CJ0+whfg1ykCoVXqZICVUgVAL0IJCtKmChgqQKAChTCGCiIAkCm7C+juKTCLG6hB2KSTXdDiP2iRn2mhw/pND5PHgtFaTV5A1YLGaKtvVWmGTVUsPB4LPVzTyWoExqTtUeDN9j7G48ASvLy9gFGOPIep+CgCgqTvVCJIDmEFuaZJxU+CAFSc1T23RV2WWQwiRr7hv4OLaMDXC5mMW1qBr3LQtCi80ClSaTSfYVFyTauig7WcRv66E401UKhZdNNJ6t1Wv+w8UdyHvDeKo9qkDX1jADnVrTAEDWd9daBbpY5m3ZWtNMcRi07QcwVzpxlDk68JrJxRCfQ8EpxZQ/aZ2T5YHmF5oPQbrPOXMeHMc0txwd3mkbjlngvzLG5oBY683Z73maHyXtmtxrRwLXbD8Nq3jrM0YOG7h+Hz9haf4fp55Fl2rcvK4+/yaCSegzB3IL5g/Ac1RaS0rdAAzJ/VJxaX7WBoR6pdapxfJtPSJrgv5zR4+6CBvcbrqcaN9Vj+llTbQcaGGOn4pAac1p4rQJGg66g/n5lC0xohs4aQaObW66lRQ5tP3TnhkRrxCcnKOfHUOznxhLBlua4KSwMNMBUk0A2k5LYWWy3WBo1ZnadZ8fQKq0NotzCXSChBIbjXi7hTLjuWhjO9U0uJwW6XZfV51NqEekfoodZXrX3ncFC0TagoNNG7zh805KSirYnGLk0kevfecTqyCi96/E0CUmnXEyTtts7uPHSSRGeZVVqtCLarSqW22pJzkNxjQhpW2ak7oeERwgHvvN67rAOFTswAVXZYOtlx7rcTx1fW5X+DW4DwzJ3kp/RRcYufyc3WyU5KPwch6Xx9ZbrRuc0cLkHpRqo/7Y+43wHyWvt9jfLbbQMAXm7WmDG4sJp/psDQCcb6J/c+La7/b8kZNVig6mZxwZJK4h1IFQUl0TAIFJDBU2lAE2lEahBECmyaChTBQgUQFSFEwphQCkFBZIcf2osM/jl8ltdHzdYxjh77WnmQD618FibIagj6xWu6DG/HdP+U5w5Htt/5EclC7KTRorU26wNGrz2oAU9ISVdRBCu+zInD3gmXnFKQO7YR7SUeADCUa1W2211NBkvxKUtxAaTrUMtFCJnq9x2YDln518Ey2x3mnIOFKHZUV+SrrPUYHNNW2O8GujJoKXqVOrE010KwyPih3Cluv4A2i2vhoJcATQOAJbU1pXZlrw3pyO03hmKqvteliwhrrr2nC+1xLaihpXDHLA6ig2i1NLagtbRIy4HlyV+npKPwOKRs8lKAZlAZZJrQXuhjfKG1q6mGGquRP3RjuRdHWV3eqOSXlFvkspK6L2yWgtFCrGDShbw2KlibRfnSKilKDuLLShGaqSNlY7Wx4wOeo5ozodixtntJCubNpxwzN4b/muli/EE+MiOVl/D2ucbLdrdqm11cfDgq86Ya4UILdutNQzgjAgqdRqIzqMXwTptPKFymuSU8lFUWu0p62vWetdoxXLySOrjjwDtM6q7bP4olotCHo2DrH3jiBlx+vrFVxY3lkoormyrFByY9oywlrRtOJ5qz/AGcNxOfpx2KURp+SHM4uN1o47AN67+xQjSOBuc5WzIMj/eSPIIc976g4EUcQAeQCLe3qWkHASyjY848QHY+KWoNvmF5PPfqSv5PQYq2KiqUgor0L1xxAgUwhtRFBJIKYUWqYQWJhTCgptQBML0FRUggkPZn0ctR0JtgZPMw++wPHFjqHyk/2rKR5jirLRrqWqOmx/wD45EXXJDju4Npa7aAcKFx2n4IgLqVw4LNxH/qo/wCr0TelJT1hxPiUp6snbG1hjxGi4gnBcNXFN2s4BUVcByRGvO0rWGd9NGE9Ou0xx0ir7XNUgc/BSY8mtSfopSXvnh8UyLVQRwqk5rcY3tDTi9wbQ1pjhU7EwVV2/wDxI/5j/wASq5P0stjbUuC+GgbQ9xJZCyvvF9cODQa+SPD0Liab05637tOriHEVq7mablfzuIhcQaENJBGYNNqyOjT1jC6Ttux7T+0c9pxWE4QxeLGITyZrV0Xsml7NEADLCwNyaHtwGwNblyCxvSDSVkdKHQPq5xN8XHtaTnea5wGJ1jntTNsGax2lmgONAsJ5vUW2jWGFY3uTNAJCV5fVboR5MEZJJJaMSU+M1z5qh6LsJfUm2iiCVF6yZdDrLWist5aatNCqsFeuKpZJfSaUvsrryPFUNstWKlAeyePzVbbDipbBdHrpC43Rr+qK+sUIa0AfRVJonv8AIq7BwXc0eJQhu8s4Wsyuc9vhD7YydjRtJR7rWNwBJ+07Acm5lD0Q0EVOJ2nPxXukj3uBTb6FE+aMtpKP944nM3Tyc0EeqT6pWOmf8Z/CP/xsSK8jqP6sv3Z6PF+hfsf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 dirty="0"/>
          </a:p>
        </p:txBody>
      </p:sp>
      <p:sp>
        <p:nvSpPr>
          <p:cNvPr id="843778" name="AutoShape 2" descr="data:image/jpeg;base64,/9j/4AAQSkZJRgABAQAAAQABAAD/2wCEAAkGBxIPDxAQEBAQDxUUEBQSFxgRERQUGxQXFhYXFxQXFhUYHCkgGR4lHBUXJD0jJikrLi4uIx8zODMsNygtLisBCgoKDg0OGxAQGzQkHyUxLTAsLSw1LCwsLC8sLCwsNCwsLCwsLCwsLCwsLCwsLCwsLCwsLCwsLCwsLCwsLCwsLP/AABEIAMIBAwMBEQACEQEDEQH/xAAbAAEAAwEBAQEAAAAAAAAAAAAABQYHBAEDAv/EAEQQAAICAQEEBgUIBwcFAQAAAAABAgMRBAUGEiETIjFBcYEHUWGRsSMyQlJyk6HRFBdjgrLB0hU0U1Ric3RDVYOi4TP/xAAaAQEAAwEBAQAAAAAAAAAAAAAAAwQFAgYB/8QALxEBAAICAQMDAwMDBAMAAAAAAAECAxEEEiExBUFhE1FxFTKBM1KRFCIjoUJDU//aAAwDAQACEQMRAD8Aiz1LyQAAAAAAAAAAAAAAAAAAAAAAAAAAAAAAAAAAAAAAAAAAAAAAAAAAAAAAAAAAAAAAAAAAAAAAAAAAAAAAAAAAAAAAAAAAAAAAAAAAAAAAAAAAAAAAAAAAAAAAAAAAAAAAAAAAAAAAAAAAAAAAAAAAAAAAAAAAAAAAAAAAAAAAAAAAAAAAAAAAAAAAAAAAAAAAAAAAAAAAAAAAAAAAAAAAAAAAAAAAAAAAAAAAAAAAAAAAAAAAAAAAAAAB6vV2gSFewtVJKUdLfJPsarl+RDPIxR2myaOPlnvFX51GxtTXHinp7oL1yrkl8D7XPjtOosW4+SsbmrgJUIAAAAAAAAAAAAAAAAAAAAAAAAAAAAAAAAJzdjdq3XTePk64vrTa/CK72VeRya4Y+VrjcW2afhqWxt3dPpEuirXF3zkuKT832eRjZeRkyT3lt4uNjxR2hLEKwMCA3g3X0upjKU4qmSTfSQSi1jvl3NeJZw8rJSdRO/hUz8XFeJmY18si1WjlWoyalwT4nXNrCnFPGUbtLxbtHn3YF6TXv7Oc7cAAAAAAAAAAAAAAAAAAAAAAAAAAAAAHbsbZ0tVfXRDk5Pm/qxXOT8kRZskY6TaUuHFOS8Vht2z9FDT1QqrjwxisL837Wedveb2mZelx460rFY9nScuwABW96LZX2V7PqeHb1rWvoUp8/ByfItceIpE5Z9vH5U+TM3mMVffz+HftjYdWo0r07iopRSraXzGliLRHiz2pfr/yly4K3x9H+GK6rTyqsnXNYlCTi17UehraLRFoebtWazNZ9nyOnIAAAAAAAAAAAAAAAAAAAAAAAAAAAC17hTtqnbdVpZ6l8KrzGUY8Geb7fXhFHm9NoitraX+D1Vmb1rv2XX+3tX/2y772Bn/Qxf3tL/UZf/nLi2lvlbplF36CytSeE3ZHm13cjvHw65P23RZObbH+6mnB+suP+Vl94vyJf02f7kX6nH9p+suP+Wl94vyH6bP9x+px/asO6ujnwz1dy+W1D42n9CH/AE4eSKnIvG4pXxC5xqTqclvMp8rrTKfSXolXrFYuXSw4n4x6rfwNr0+/Vj19mF6jjiuTf3VEvs8AAAAAAAAAAAAAAAAAAAAAAAAAAABpXopfyGoX7WP8Jj+pfvj8Nn0z9tvyvRnNRHbwbJjrNPOmXLKzF/Vkvmslw5Zx36oQ58UZaTWWI6nTyqnOua4ZQk4te1Hoq2i0RMPNWrNZ1Ke3H2J+l6lOSzXVicva/ox83+BW5mb6dNR5la4WD6uTc+IbCjBehAM19K//AO+m/wBqf8SNb039tv4Y3qn76/iVFNNlgAAAAAAAAAAAAAAAAAAAAAAAAAAALl6MdoqvUzpk8K2HL7UeePNN+4z/AFDHukWj2aPp2TpyTWfdqRjNwAz70mbC5LWVrsxG3Hq7Iy/l7jU9Pz/+uf4ZPqPH3/yV/lZt0Nlw0ukrjFqTmlZKS+k5Lu9iXIp8nLOTJMyu8TFGPHEQmyusgGO797S/SNdZwvMa/k14r5z9/wADe4WPoxRv3ee52TryzrxCultTAAAAAAAAAAAAAAAAAAAAAAAAAAAAfSi6Vc4zg3GUZKSa7muw5tEWjUvtbTWdw2XdfeCGupUk1GyKSnD1P1r2MwORgtitr29no+NyIzV37+6bK6y+eoojZCUJpSjKLi0+9PtPtbTWdw5tWLRqVY3VulpbrNm2tvg69En9Op93l+Zb5ERkrGav8/lS41px2nDb28fhaymvqvvvvKtJU6q5J3TWEl9BP6T/AJFzicaclt28Qo8zlRjr018yyTJusF4HwAAAAAAAAAAAAAAAAAAAAAAAAAAAAA6NBrbNPYrapuEl3r4Nd69hxfHXJGrQ7pktSeqs6aDsX0iVySjqoOuX1605Rftce1fiZeX0+0TundrYfUqz2yLJTvPo5rK1VP701F+5lOeNlj/xXI5WGfFoV/fHamlnCu+nU1fpFElOvhlxOS+lB47mi1xcWSJmtq/7ZVeXlxTEXrb/AHQ4NrekVygo6avgk4rMp4fC8c+GPf4v3EuL06Ind57IcvqU61SFFvulZKU5yc5SeW5PLbNKtYrGohmWtNp3MvmdOQAAAAAAAAAAAAAAAAAZA9ax28vHkfImJ8Psxp4fXx9dPpp2Z6OuyzHb0cJTx48KObWrXzOnVa2t4jb3UaWyrHSV2V57OkhKGfDiQretvE7LUtXzGnxOnLziXrQNwcS9YHoDINvOL2oaNw9yAbA84kDb1MAB5xAe5AAOJesGwBkAmAbA9ksdvLxPkTE+H2Y15eH18Mg2ZAAAAADt2Rs2eqvhRX2yfNvsil86T8CLLljHWbSkxYpy2isNf2Hu3p9HFKFalPHOc0nJvx7vBGFl5F8k7mXocPGx4o7R3SWp08LIuM4RmmualFNe5kMWmJ3CW1azGpZXuVuwtbbOy3KprlhpcuOX1c9yS7fI2uVyfpVitfMsTicWM1pm3iGq6bTQqioVwjCK5JRSSXkjFtabTuW5WsVjUPb6Y2RcJxjOLWGpJNPxTPkTMd4JrEx3ZnvbutHSX03Ur5Gd0IuPb0cnJcvsv/53mvxuVOSs1t5iGNyuJGO0Wr4mYaP/AGdT/g1fdx/IyvqX+7Y+nT7Q+FVelnKUIR00pR+dGKrbj3c0uaOptkiNzMuYjHM6iIVnfrdaqWnnqKYRqsrTnJQWFOK+dlLllLnkucPk2i8VtO4lR5vFrNJvWO8JvdrQVPRaVuqpt0Vttwi2+qu14K2e9oyW7+61x6U+lXt7OudekViqcdMptZUGq1Jr1qPa+xnG8mt99JJjFE67b/hwbf3Vo1VUkq4VWYfBOEVFp93FjtXsJMPKvjt53CLPxMeSs9tSi/RzoYPRy6SqEpK+yL4oRbWMJrLXrJudkn6vafZBwMdfpzuPdO62eionXXbGiuVjxBSrj1nlLtxjtaK1fq2iZrvstXnFSYi2o2/W0N3tLfBxnRWsrk4xUZL2qS5imfJSdxJk4+O8amGM67RSr1FmnXWlG11L/U+LC9/I9BTJFqRf+Xnb45reafOm0bO2LTVTVW6qpOEIxbcIttpc2213s8/fNa1pnb0ePDStYjTk3l2FXdpLoQqrjPg4ouMIp8UesllLvxg7wZ7VyRMyj5GCtscxEd2PaLnbUv2kO37SN6/7Z/Dz9P3R+W6f2bT/AINP3cfyPN/Uv93p/p0+zLt+93f0S7pa18ja+WOyEu1x8O9ea7jZ4XI+pXpt5j/th83jfTt1R4n/AKXndDQ1S0GmlKquTdSy3CLb7e14M7lXtGW3f3afEpWcNZmPZS99tnOzakaKIRTnXWkopJZfFlvHcks+RocTJ04Ou3yzuZj6uR0VjzpeN391dPo4rEI2WY52TSbz/pT+avAzc3KvlnvPZp4OJTFHjcpqyqM04yjGSfapJNPyZBFpjvCxMRPaWE7Vio6i+KSSV1iSXclJ4SPSYu9I39nl8va8/mWt7r7Erq0dEbKq5T4FKTlCLfFLrNZa7s48jC5Ge18kzEt/jYK0xREw7dobFptpsr6KuPHCUcqEU02uTTx3HFM162idpcmGlqzXTELanCUoSWJRk4v2NPDPRxO43DzNq9M6l+D6+AAC+eiilO3Uz71CEV7FJyb/AIUZfqU9qw1fTKx1Wlbt8NfPTaK62rlNKMU/q8UlHi8slHjY63yRWfC/y8k48U2qyHT7Vvrs6WN1qnnOXOTz4pvn5m7OHHMamGBGa8TvqazuHUo7Poa+kpzftcpyyYnMn/mn4bvCiPoxP37q/wCkza91U6qK5yrjKDnJxbTk84SyueF/Mten4aW3a3eYVfUc16zFY7Q+Ho12xdO+ensnO2HROa425ODTiuTfPD4uw65+GlaxevaXHp+e9rTSZ3C67w0qemtUu5KS8YyUl+KM7DOrw080bpO0iRpVc2Xut0Ouu1jt4nY54io4xxtN5eefYWsvJ68UY4jwp4+J0Zpyb8uve7Wwp0WolNrrVSrivXKacUl7/iccak2y1iPuk5V4pitv7Pruv/cdJ/x6/wCFHOf+pb8vvH/pV/CP2rut+ka+nVu1xVah1VHm3CTkutnlzfqJcfJ6MU49eUWXideaMm/Cf1F8a4SnOSjGMXJt9iS7WVYiZnULdrRWNyrno+uVmmusXJT1d014Saa+Jb5tem8R8Qp8G3VSZ+ZSm1NiUamymy6Lk6m3DrNLLafNd/OKIcea9ImK+/lNlwY8lotf28OraN866pzrrd0km1CLS4n4s4pETOpnUJL2mtdxG5ZXubpZaraanaucZzvnlYxJPksd3Wa5ew2eVeMeDVfiGFxKTk5G7e3dpm39d+j6W+7scK5OP2nyj+LRkYcfXkivy2s+Toxzb4fTY+sV+npu+vXGXm1z/HJ8yU6LzX7OsV+ukW+7Jt4Nnfo20pVpYi74WR+zOSa9zyvI28GTrwb+JYOfH9Pka+YbMYL0Ti2ho6tXROqeJwmsZXc12NP1pndL2x3i0eYRZKVy0ms+JfjYGien01VMmm648OV34bw/cfc1+u82+5hp0Uiv2Q1FKlty2T7Y6KGPOWG/cWJmY40R95lWrWJ5cz8QmN4dZKjSX3QWZQrbXfh+vy7SvhrFrxWfdZz3mmO1o9mMLal6s6Xp7ePOeLjlnPv/AA7D0P0ceunTzkZsm+rqdWwdK9Zrqoy59Ja5z5dyzOfvw/eR57RixTr7OsFZy5ohtOpuVVc7JclCDk/CKy/gefrE2nT0lp6azKM3U2m9Xo6rpfOacZfai2n/ACJeRi+nkmqHjZfq44szr0h7O6HXSml1boqxfa7Jr3rPma3BydWLU+zH5+PozTP37qwXVIAAWPcXbMdJqvlHiu2PRyf1XnMZP2Z5eZT5uGcmPt5hc4WaMWTv4lrd9MLYShNKcJRw0+aaZhxM1nceW/asWrqe8SrdG4WjhPjxZNLmoTnmPwy14stzzssxralHAw1nbi9G22YyrlpJNKdcpSgvrQbbePBt+TRJz8UxMZI9/LjgZomJxz5jelm2zsSjWQUb4cWHmLTw457cNFPFmvjndZXMuCmWNWh+dibAo0UZKmGHL50pPik8dib9XsPuXNfL+6TDx6Yv2wiN+tsxqhVp4vNltteV9WCmm2/HGPf6ibiYZtM39ohX5meKRFI8zMLUVF1C7u7bWpeorlhWU3zg0u+Kk1CS8ljxRPmwzjiLe0wgwZ4yTavvEqp6UdmWZr1KlKVaXA45eK5d0ku7PZ449Zd9OyVj/b7qHqWO37/Zct1/7jpP+PX/AAooZ/6lvy0OP/Sr+FS3y3r1Ok1kqaZVqKhCXWhl5a588l7i8XHkx9VlDl8vJiy9NVR2vvHqdWuG63MfqxSjHzS7fMv4uNjxzusM/LycmWNWloHow/uL/wB+fwiZXqH9X+Gt6d/R/l998d2rNfKh12xq6PjTypN9Zxw1j1cJxxuRXFE7je0nK41s0xNZ1pY6K+CEYuTliKWX2vCxl+0qzO5WqxqIhCbv6KC1Ou1EMYsvUE1+zilPH/k4/cWM15mlaz7Qr4MdYve8e6I9KWu4NNVSnztsy/sw5/FxLHp1N5Jt9lf1K+qRX7vt6Mdbx6OVTfOqxr92XWX4uRz6hTWXq+776bfqxdP2c3pH2dmek1KXzbo1S8HJOL96a8zrg5O1qfDnn4+9L/K8me02cbo7x9Bq7tLbL5Oeos4G/oTc3y8JfHxNTk8bqxxevnUMfi8noyTjt4mZ00cy2wz7bm11o9txsl8x0Qrn7Iyzz8mk/eaeLD9Xi6jztk5s30uX1T41C+dWyH0ZxnH2NSi1+KaZmd4n5ana0fCtR3A0XSceLcZzwcfV8OzOPMuf67L06Uv0/D1bRfo/2alq9dfwpKFs6YYXJdduSXglEm5uWZx0r8bQ8HF/yXt9uyY9Imu6LQTinh2yjUvB85f+qZBwadWWPhY5+TpwzH3Qvoq1uY6ihvslG2Pg1wy/hj7yx6lTU1sr+mX7Wp/KQ9Jmzuk0iuS50zT/AHZdWX48L8iLgZOnL0/dL6jj6sXVHsys22EAAAE9sXe7VaSKhCUbILsjanLH2WmmvgVc3Dx5J34n4WsPMy4o1HdKar0i6mUcQrprfrxKT8svHxIa+nY4nvMynv6lkmNREQqNN0oTU4ScZJ8ScXhp+tMvTWJjpnwoRaYnqjyuWzvSNdCKjdVC7H0oy6NvxWGn5YM+/p1Z71nTQx+pXjtaNv1r/SRdKLVNEKn9acnNrwWEviKenV82nb7k9TvMarGlOt1c529NOTnPiUnKXPLTyvLl2F+KVivTHhnze026p8rJ+sHW/sPu3/UVP0/F8rn6jm+ENodt3UaiWprcVObk5ZWYvjeWms9mSxfBS9Oi3hWpyL0v118pPV78au2uddi08ozi4tOp80/3iCvBxVncbT25+W0dM61+DRb76umqFUOh4YQUFmtt4SwsviPtuDitM2nb5TnZaVisa7Ifa+1LNXa7reHicVHqrCwuzlksYsVcdemvhXy5bZbdVvLiJEac2NvVqdHV0VPR8PE5daGXl4zzz7Ctm4mPLbqstYeXkxV6a+Hf+sHW+un7t/1EX6fi+Un6jm+P8ObXb7a26Dg7I1p8n0UOFv8Aey2vI7pwsVZ3pzfnZrxrZs7fPVaeqFNfQqMFhZrbfrbb4ubyxfhY72m0mPm5aVitfZH7b23drZxnc45jHhXBHCxnPZntJcOCmKNVQ5s98s7s/Ww9vXaJzdDh10k+OPEuWcd69bPmbj0yxHU+4eRfDMzV36/fTVX1uuxUuLcXyraeYyUk11vWkRV4WOs7jaW/Oy3jU6dH6wdb+w+7f9Rz+n4vl1HqOb4Ve+xzlKcsZlJyePW3l/Eu1iIjUKUzudysmn371sIRhxVS4YqOZwbbx3t55sp24GKZ2u15+asaQ22NqWau3pruHi4VHqrCws45Z9pYxYq4q9NVbLltlt1W8uzYm9Gp0a4a5qUPqWLiivDmmvJkeXiY8vefKTDy8mLtE9vlM3ekfUuOI1UQfr60vcslePTse+8ysT6lkmO0QjNm74arTwlCvoutZKyTlXluU3mTeGie/Cx3ndtocfNy441XTm25vFfrVBXOGINtKEeHm8c3zfqO8PGpi3NXGbk3za6nPsba1ujt6Wlx4nFxfEspp4fZn2I6y4a5a6s4xZrYrdVUvq9+NXbXOufQOM4uLXRvsaw/pFevBx1ncLFufltGp0rKLqkAAAAAAAAAAAAAAAAAAAAAAAAAAAAAAAAAAAAAAAAAAAAAAAAAAAAAAAAAAAAAAAAAAAAAAAAAAAAAAAAAAAAAAAAAAAAAAAAAAAAAAAAAA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14" name="17 Subtítulo"/>
          <p:cNvSpPr txBox="1">
            <a:spLocks/>
          </p:cNvSpPr>
          <p:nvPr/>
        </p:nvSpPr>
        <p:spPr bwMode="gray">
          <a:xfrm>
            <a:off x="-180528" y="404664"/>
            <a:ext cx="5500726" cy="1439863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Estrangelo Edessa" pitchFamily="66" charset="0"/>
                <a:ea typeface="+mj-ea"/>
                <a:cs typeface="Estrangelo Edessa" pitchFamily="66" charset="0"/>
              </a:rPr>
              <a:t/>
            </a:r>
            <a:br>
              <a:rPr kumimoji="0" lang="de-DE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Estrangelo Edessa" pitchFamily="66" charset="0"/>
                <a:ea typeface="+mj-ea"/>
                <a:cs typeface="Estrangelo Edessa" pitchFamily="66" charset="0"/>
              </a:rPr>
            </a:br>
            <a:endParaRPr kumimoji="0" lang="es-CL" sz="3200" b="1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Estrangelo Edessa" pitchFamily="66" charset="0"/>
              <a:ea typeface="+mj-ea"/>
              <a:cs typeface="Estrangelo Edessa" pitchFamily="66" charset="0"/>
            </a:endParaRPr>
          </a:p>
        </p:txBody>
      </p:sp>
      <p:pic>
        <p:nvPicPr>
          <p:cNvPr id="13" name="3 Imagen" descr="Temp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2 Imagen" descr="logo_ISPAB_versiones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33375"/>
            <a:ext cx="459105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el 5"/>
          <p:cNvSpPr txBox="1">
            <a:spLocks/>
          </p:cNvSpPr>
          <p:nvPr/>
        </p:nvSpPr>
        <p:spPr bwMode="auto">
          <a:xfrm>
            <a:off x="683568" y="2780929"/>
            <a:ext cx="7704856" cy="19442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 smtClean="0">
                <a:latin typeface="Arial" pitchFamily="34" charset="0"/>
                <a:ea typeface="+mj-ea"/>
                <a:cs typeface="Arial" pitchFamily="34" charset="0"/>
              </a:rPr>
              <a:t>VI Encuesta sobre el Sistema de Salud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Nacional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2015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0174" y="4437112"/>
            <a:ext cx="288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 descr="C:\Users\clizana\AppData\Local\Microsoft\Windows\Temporary Internet Files\Content.Outlook\ZSZ1BXWF\Logo GfK Adimark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4307" y="4437112"/>
            <a:ext cx="2256085" cy="93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61317"/>
            <a:ext cx="6048672" cy="647403"/>
          </a:xfrm>
        </p:spPr>
        <p:txBody>
          <a:bodyPr/>
          <a:lstStyle/>
          <a:p>
            <a:pPr eaLnBrk="1" hangingPunct="1"/>
            <a:r>
              <a:rPr lang="es-CL" sz="2400" b="1" dirty="0" smtClean="0">
                <a:ea typeface="+mn-ea"/>
                <a:cs typeface="Arial" pitchFamily="34" charset="0"/>
              </a:rPr>
              <a:t>Promedio</a:t>
            </a:r>
            <a:r>
              <a:rPr lang="es-CL" sz="2400" dirty="0" smtClean="0">
                <a:ea typeface="+mn-ea"/>
                <a:cs typeface="Arial" pitchFamily="34" charset="0"/>
              </a:rPr>
              <a:t> Evaluación al Sistema de Salud </a:t>
            </a:r>
            <a:r>
              <a:rPr lang="es-CL" sz="2400" b="1" dirty="0" smtClean="0">
                <a:ea typeface="+mn-ea"/>
                <a:cs typeface="Arial" pitchFamily="34" charset="0"/>
              </a:rPr>
              <a:t>2015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36512" y="6352292"/>
            <a:ext cx="56886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¿Qué nota le pone al sistema de chileno de salud en general?</a:t>
            </a:r>
          </a:p>
          <a:p>
            <a:r>
              <a:rPr lang="es-ES" sz="900" i="1" dirty="0" smtClean="0">
                <a:solidFill>
                  <a:schemeClr val="tx2"/>
                </a:solidFill>
              </a:rPr>
              <a:t>Use una escala de 1 a 7, donde 1 es “muy malo” y 7 es “muy bueno”</a:t>
            </a: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total: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106363" y="1270000"/>
          <a:ext cx="522605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4" name="Gráfico" r:id="rId4" imgW="5819655" imgH="4838829" progId="MSGraph.Chart.8">
                  <p:embed followColorScheme="full"/>
                </p:oleObj>
              </mc:Choice>
              <mc:Fallback>
                <p:oleObj name="Gráfico" r:id="rId4" imgW="5819655" imgH="483882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270000"/>
                        <a:ext cx="5226050" cy="434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6372200" y="6669940"/>
            <a:ext cx="26426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sp>
        <p:nvSpPr>
          <p:cNvPr id="13" name="12 Rectángulo"/>
          <p:cNvSpPr/>
          <p:nvPr/>
        </p:nvSpPr>
        <p:spPr bwMode="gray">
          <a:xfrm>
            <a:off x="5436096" y="1916832"/>
            <a:ext cx="3456384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promedio de evaluación del sistema de salud obtiene el nivel más bajo de notas registrado en toda la serie desde 2010 (3,5).</a:t>
            </a:r>
          </a:p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 que significa que los </a:t>
            </a:r>
            <a:r>
              <a:rPr lang="es-C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hilenos reprueban la calidad de su sistema de salud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61317"/>
            <a:ext cx="6048672" cy="647403"/>
          </a:xfrm>
        </p:spPr>
        <p:txBody>
          <a:bodyPr/>
          <a:lstStyle/>
          <a:p>
            <a:pPr eaLnBrk="1" hangingPunct="1"/>
            <a:r>
              <a:rPr lang="es-CL" sz="2400" b="1" dirty="0" smtClean="0">
                <a:ea typeface="+mn-ea"/>
                <a:cs typeface="Arial" pitchFamily="34" charset="0"/>
              </a:rPr>
              <a:t>Promedio</a:t>
            </a:r>
            <a:r>
              <a:rPr lang="es-CL" sz="2400" dirty="0" smtClean="0">
                <a:ea typeface="+mn-ea"/>
                <a:cs typeface="Arial" pitchFamily="34" charset="0"/>
              </a:rPr>
              <a:t> Evaluación al Sistema de Salud </a:t>
            </a:r>
            <a:r>
              <a:rPr lang="es-CL" sz="2400" b="1" dirty="0" smtClean="0">
                <a:ea typeface="+mn-ea"/>
                <a:cs typeface="Arial" pitchFamily="34" charset="0"/>
              </a:rPr>
              <a:t>2015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36512" y="6352292"/>
            <a:ext cx="56886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¿Qué nota le pone al sistema de chileno de salud en general?</a:t>
            </a:r>
          </a:p>
          <a:p>
            <a:r>
              <a:rPr lang="es-ES" sz="900" i="1" dirty="0" smtClean="0">
                <a:solidFill>
                  <a:schemeClr val="tx2"/>
                </a:solidFill>
              </a:rPr>
              <a:t>Use una escala de 1 a 7, donde 1 es “muy malo” y 7 es “muy bueno”</a:t>
            </a: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total: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106363" y="1270000"/>
          <a:ext cx="6034087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8" name="Gráfico" r:id="rId4" imgW="6791442" imgH="5124419" progId="MSGraph.Chart.8">
                  <p:embed followColorScheme="full"/>
                </p:oleObj>
              </mc:Choice>
              <mc:Fallback>
                <p:oleObj name="Gráfico" r:id="rId4" imgW="6791442" imgH="512441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270000"/>
                        <a:ext cx="6034087" cy="456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6372200" y="6669940"/>
            <a:ext cx="26426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sp>
        <p:nvSpPr>
          <p:cNvPr id="7" name="6 Rectángulo"/>
          <p:cNvSpPr/>
          <p:nvPr/>
        </p:nvSpPr>
        <p:spPr bwMode="gray">
          <a:xfrm>
            <a:off x="6371184" y="1772816"/>
            <a:ext cx="2377280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2015 vuelven a igualarse las notas del sistema de salud chileno independiente de la pertenencia a </a:t>
            </a:r>
            <a:r>
              <a:rPr lang="es-CL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Fonasa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s-CL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Isapre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Baja la nota promedio del sistema entre afiliados a Fonasa.</a:t>
            </a:r>
          </a:p>
          <a:p>
            <a:pPr marL="0" indent="0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diversas razones las personas evalúan mal a las Isapre (costo) y </a:t>
            </a:r>
            <a:r>
              <a:rPr lang="es-CL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Fonasa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(calidad).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261317"/>
            <a:ext cx="6660232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Evaluación de la última atención recibida en salud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1016" y="6309320"/>
            <a:ext cx="45010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total: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6147" name="Object 3"/>
          <p:cNvGraphicFramePr>
            <a:graphicFrameLocks/>
          </p:cNvGraphicFramePr>
          <p:nvPr/>
        </p:nvGraphicFramePr>
        <p:xfrm>
          <a:off x="179512" y="836712"/>
          <a:ext cx="85725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Gráfico" r:id="rId4" imgW="8572512" imgH="5000520" progId="MSGraph.Chart.8">
                  <p:embed followColorScheme="full"/>
                </p:oleObj>
              </mc:Choice>
              <mc:Fallback>
                <p:oleObj name="Gráfico" r:id="rId4" imgW="8572512" imgH="500052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8572500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71600" y="1196752"/>
            <a:ext cx="5616624" cy="50405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La variable más crítica es tiempo de espera sólo un 30,6% </a:t>
            </a:r>
          </a:p>
          <a:p>
            <a:pPr>
              <a:spcBef>
                <a:spcPts val="300"/>
              </a:spcBef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lo califica con nota 6 y 7 y un 46,5% con nota 1 a 4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293"/>
            <a:ext cx="7488832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Evolución Evaluación última atención recibida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7784" y="6926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% Notas 6 y 7</a:t>
            </a:r>
          </a:p>
        </p:txBody>
      </p:sp>
      <p:sp>
        <p:nvSpPr>
          <p:cNvPr id="11" name="10 Rectángulo"/>
          <p:cNvSpPr/>
          <p:nvPr/>
        </p:nvSpPr>
        <p:spPr bwMode="gray">
          <a:xfrm>
            <a:off x="3563888" y="6669360"/>
            <a:ext cx="288032" cy="1440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23928" y="66910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900" dirty="0" smtClean="0">
                <a:latin typeface="Arial" pitchFamily="34" charset="0"/>
                <a:cs typeface="Arial" pitchFamily="34" charset="0"/>
              </a:rPr>
              <a:t>Peor evaluada en todos los años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6300192" y="6669940"/>
            <a:ext cx="2332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graphicFrame>
        <p:nvGraphicFramePr>
          <p:cNvPr id="394243" name="Object 0"/>
          <p:cNvGraphicFramePr>
            <a:graphicFrameLocks noChangeAspect="1"/>
          </p:cNvGraphicFramePr>
          <p:nvPr/>
        </p:nvGraphicFramePr>
        <p:xfrm>
          <a:off x="315181" y="1124744"/>
          <a:ext cx="86931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7" name="Gráfico" r:id="rId4" imgW="8725029" imgH="1590719" progId="MSGraph.Chart.8">
                  <p:embed followColorScheme="full"/>
                </p:oleObj>
              </mc:Choice>
              <mc:Fallback>
                <p:oleObj name="Gráfico" r:id="rId4" imgW="8725029" imgH="1590719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1" y="1124744"/>
                        <a:ext cx="86931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4" name="Object 0"/>
          <p:cNvGraphicFramePr>
            <a:graphicFrameLocks noChangeAspect="1"/>
          </p:cNvGraphicFramePr>
          <p:nvPr/>
        </p:nvGraphicFramePr>
        <p:xfrm>
          <a:off x="315181" y="2884896"/>
          <a:ext cx="86931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8" name="Gráfico" r:id="rId6" imgW="8725029" imgH="1590719" progId="MSGraph.Chart.8">
                  <p:embed followColorScheme="full"/>
                </p:oleObj>
              </mc:Choice>
              <mc:Fallback>
                <p:oleObj name="Gráfico" r:id="rId6" imgW="8725029" imgH="1590719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1" y="2884896"/>
                        <a:ext cx="86931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5" name="Object 0"/>
          <p:cNvGraphicFramePr>
            <a:graphicFrameLocks noChangeAspect="1"/>
          </p:cNvGraphicFramePr>
          <p:nvPr/>
        </p:nvGraphicFramePr>
        <p:xfrm>
          <a:off x="315181" y="4645049"/>
          <a:ext cx="86931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9" name="Gráfico" r:id="rId8" imgW="8725029" imgH="1590719" progId="MSGraph.Chart.8">
                  <p:embed followColorScheme="full"/>
                </p:oleObj>
              </mc:Choice>
              <mc:Fallback>
                <p:oleObj name="Gráfico" r:id="rId8" imgW="8725029" imgH="1590719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1" y="4645049"/>
                        <a:ext cx="86931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308304" y="177281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- 6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308304" y="357301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- 8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308304" y="530120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- 8</a:t>
            </a:r>
          </a:p>
        </p:txBody>
      </p:sp>
      <p:sp>
        <p:nvSpPr>
          <p:cNvPr id="17" name="16 Flecha abajo"/>
          <p:cNvSpPr/>
          <p:nvPr/>
        </p:nvSpPr>
        <p:spPr bwMode="gray">
          <a:xfrm>
            <a:off x="8388424" y="1484784"/>
            <a:ext cx="288032" cy="288032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lecha abajo"/>
          <p:cNvSpPr/>
          <p:nvPr/>
        </p:nvSpPr>
        <p:spPr bwMode="gray">
          <a:xfrm>
            <a:off x="8388424" y="3212976"/>
            <a:ext cx="288032" cy="288032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lecha abajo"/>
          <p:cNvSpPr/>
          <p:nvPr/>
        </p:nvSpPr>
        <p:spPr bwMode="gray">
          <a:xfrm>
            <a:off x="8388424" y="5013176"/>
            <a:ext cx="288032" cy="288032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293"/>
            <a:ext cx="7488832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Evolución Evaluación última atención recibida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7784" y="6926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% Notas 6 y 7</a:t>
            </a:r>
          </a:p>
        </p:txBody>
      </p:sp>
      <p:sp>
        <p:nvSpPr>
          <p:cNvPr id="11" name="10 Rectángulo"/>
          <p:cNvSpPr/>
          <p:nvPr/>
        </p:nvSpPr>
        <p:spPr bwMode="gray">
          <a:xfrm>
            <a:off x="3563888" y="6669360"/>
            <a:ext cx="288032" cy="14401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23928" y="66910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900" dirty="0" smtClean="0">
                <a:latin typeface="Arial" pitchFamily="34" charset="0"/>
                <a:cs typeface="Arial" pitchFamily="34" charset="0"/>
              </a:rPr>
              <a:t>Peor evaluada en todos los años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6300192" y="6669940"/>
            <a:ext cx="2332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graphicFrame>
        <p:nvGraphicFramePr>
          <p:cNvPr id="394243" name="Object 0"/>
          <p:cNvGraphicFramePr>
            <a:graphicFrameLocks noChangeAspect="1"/>
          </p:cNvGraphicFramePr>
          <p:nvPr/>
        </p:nvGraphicFramePr>
        <p:xfrm>
          <a:off x="315181" y="1124744"/>
          <a:ext cx="86931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0" name="Gráfico" r:id="rId4" imgW="8725029" imgH="1590719" progId="MSGraph.Chart.8">
                  <p:embed followColorScheme="full"/>
                </p:oleObj>
              </mc:Choice>
              <mc:Fallback>
                <p:oleObj name="Gráfico" r:id="rId4" imgW="8725029" imgH="1590719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1" y="1124744"/>
                        <a:ext cx="86931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4" name="Object 0"/>
          <p:cNvGraphicFramePr>
            <a:graphicFrameLocks noChangeAspect="1"/>
          </p:cNvGraphicFramePr>
          <p:nvPr/>
        </p:nvGraphicFramePr>
        <p:xfrm>
          <a:off x="315181" y="2884896"/>
          <a:ext cx="86931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1" name="Gráfico" r:id="rId6" imgW="8725029" imgH="1590719" progId="MSGraph.Chart.8">
                  <p:embed followColorScheme="full"/>
                </p:oleObj>
              </mc:Choice>
              <mc:Fallback>
                <p:oleObj name="Gráfico" r:id="rId6" imgW="8725029" imgH="1590719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1" y="2884896"/>
                        <a:ext cx="86931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5" name="Object 0"/>
          <p:cNvGraphicFramePr>
            <a:graphicFrameLocks noChangeAspect="1"/>
          </p:cNvGraphicFramePr>
          <p:nvPr/>
        </p:nvGraphicFramePr>
        <p:xfrm>
          <a:off x="315181" y="4645049"/>
          <a:ext cx="86931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2" name="Gráfico" r:id="rId8" imgW="8725029" imgH="1590719" progId="MSGraph.Chart.8">
                  <p:embed followColorScheme="full"/>
                </p:oleObj>
              </mc:Choice>
              <mc:Fallback>
                <p:oleObj name="Gráfico" r:id="rId8" imgW="8725029" imgH="1590719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1" y="4645049"/>
                        <a:ext cx="86931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7308304" y="177281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- 9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308304" y="357301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- 3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308304" y="530120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- 7</a:t>
            </a:r>
          </a:p>
        </p:txBody>
      </p:sp>
      <p:sp>
        <p:nvSpPr>
          <p:cNvPr id="16" name="15 Flecha abajo"/>
          <p:cNvSpPr/>
          <p:nvPr/>
        </p:nvSpPr>
        <p:spPr bwMode="gray">
          <a:xfrm>
            <a:off x="8388424" y="1556792"/>
            <a:ext cx="288032" cy="288032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lecha abajo"/>
          <p:cNvSpPr/>
          <p:nvPr/>
        </p:nvSpPr>
        <p:spPr bwMode="gray">
          <a:xfrm>
            <a:off x="8316416" y="5085184"/>
            <a:ext cx="288032" cy="288032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293"/>
            <a:ext cx="7488832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Evolución Evaluación última atención recibida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7784" y="6926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% Notas 6 y 7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6300192" y="6669940"/>
            <a:ext cx="2332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graphicFrame>
        <p:nvGraphicFramePr>
          <p:cNvPr id="394243" name="Object 0"/>
          <p:cNvGraphicFramePr>
            <a:graphicFrameLocks noChangeAspect="1"/>
          </p:cNvGraphicFramePr>
          <p:nvPr/>
        </p:nvGraphicFramePr>
        <p:xfrm>
          <a:off x="315181" y="1124744"/>
          <a:ext cx="86931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44" name="Gráfico" r:id="rId4" imgW="8725029" imgH="1590719" progId="MSGraph.Chart.8">
                  <p:embed followColorScheme="full"/>
                </p:oleObj>
              </mc:Choice>
              <mc:Fallback>
                <p:oleObj name="Gráfico" r:id="rId4" imgW="8725029" imgH="1590719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1" y="1124744"/>
                        <a:ext cx="86931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4" name="Object 0"/>
          <p:cNvGraphicFramePr>
            <a:graphicFrameLocks noChangeAspect="1"/>
          </p:cNvGraphicFramePr>
          <p:nvPr/>
        </p:nvGraphicFramePr>
        <p:xfrm>
          <a:off x="315181" y="2884896"/>
          <a:ext cx="86931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45" name="Gráfico" r:id="rId6" imgW="8725029" imgH="1590719" progId="MSGraph.Chart.8">
                  <p:embed followColorScheme="full"/>
                </p:oleObj>
              </mc:Choice>
              <mc:Fallback>
                <p:oleObj name="Gráfico" r:id="rId6" imgW="8725029" imgH="1590719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1" y="2884896"/>
                        <a:ext cx="86931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5" name="Object 0"/>
          <p:cNvGraphicFramePr>
            <a:graphicFrameLocks noChangeAspect="1"/>
          </p:cNvGraphicFramePr>
          <p:nvPr/>
        </p:nvGraphicFramePr>
        <p:xfrm>
          <a:off x="315181" y="4645049"/>
          <a:ext cx="86931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46" name="Gráfico" r:id="rId8" imgW="8725029" imgH="1590719" progId="MSGraph.Chart.8">
                  <p:embed followColorScheme="full"/>
                </p:oleObj>
              </mc:Choice>
              <mc:Fallback>
                <p:oleObj name="Gráfico" r:id="rId8" imgW="8725029" imgH="1590719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81" y="4645049"/>
                        <a:ext cx="86931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7308304" y="177281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- 6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308304" y="3573016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308304" y="530120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- 5</a:t>
            </a:r>
          </a:p>
        </p:txBody>
      </p:sp>
      <p:sp>
        <p:nvSpPr>
          <p:cNvPr id="12" name="11 Flecha abajo"/>
          <p:cNvSpPr/>
          <p:nvPr/>
        </p:nvSpPr>
        <p:spPr bwMode="gray">
          <a:xfrm>
            <a:off x="8604448" y="1700808"/>
            <a:ext cx="288032" cy="288032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Flecha abajo"/>
          <p:cNvSpPr/>
          <p:nvPr/>
        </p:nvSpPr>
        <p:spPr bwMode="gray">
          <a:xfrm>
            <a:off x="8676456" y="3573016"/>
            <a:ext cx="288032" cy="288032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Flecha abajo"/>
          <p:cNvSpPr/>
          <p:nvPr/>
        </p:nvSpPr>
        <p:spPr bwMode="gray">
          <a:xfrm>
            <a:off x="8604448" y="5301208"/>
            <a:ext cx="288032" cy="288032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476672"/>
            <a:ext cx="6264696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Promedio Evaluación médicos que le atendieron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076236" name="Object 3"/>
          <p:cNvGraphicFramePr>
            <a:graphicFrameLocks noChangeAspect="1"/>
          </p:cNvGraphicFramePr>
          <p:nvPr/>
        </p:nvGraphicFramePr>
        <p:xfrm>
          <a:off x="0" y="404813"/>
          <a:ext cx="7007225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0" name="Gráfico" r:id="rId4" imgW="7877145" imgH="5953115" progId="MSGraph.Chart.8">
                  <p:embed followColorScheme="full"/>
                </p:oleObj>
              </mc:Choice>
              <mc:Fallback>
                <p:oleObj name="Gráfico" r:id="rId4" imgW="7877145" imgH="595311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4813"/>
                        <a:ext cx="7007225" cy="528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6300192" y="6669940"/>
            <a:ext cx="2332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sp>
        <p:nvSpPr>
          <p:cNvPr id="10" name="9 Rectángulo"/>
          <p:cNvSpPr/>
          <p:nvPr/>
        </p:nvSpPr>
        <p:spPr bwMode="gray">
          <a:xfrm>
            <a:off x="7164288" y="1340768"/>
            <a:ext cx="1800200" cy="38884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Los médicos que le atendieron obtienen un promedio de 5,1, donde las mejores evaluaciones son en el segmento ABC1, mayores de 61 años pertenecientes a </a:t>
            </a:r>
            <a:r>
              <a:rPr lang="es-CL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Isapres</a:t>
            </a:r>
            <a:endParaRPr lang="es-CL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04664"/>
            <a:ext cx="6264696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Promedio Evaluación Enfermeras Auxiliares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 1199casos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076236" name="Object 3"/>
          <p:cNvGraphicFramePr>
            <a:graphicFrameLocks noChangeAspect="1"/>
          </p:cNvGraphicFramePr>
          <p:nvPr/>
        </p:nvGraphicFramePr>
        <p:xfrm>
          <a:off x="0" y="471488"/>
          <a:ext cx="7113588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4" name="Gráfico" r:id="rId4" imgW="8010495" imgH="5943667" progId="MSGraph.Chart.8">
                  <p:embed followColorScheme="full"/>
                </p:oleObj>
              </mc:Choice>
              <mc:Fallback>
                <p:oleObj name="Gráfico" r:id="rId4" imgW="8010495" imgH="594366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1488"/>
                        <a:ext cx="7113588" cy="528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 bwMode="gray">
          <a:xfrm>
            <a:off x="7236296" y="1412776"/>
            <a:ext cx="1800200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Las enfermeras y auxiliares al igual que los médicos obtiene calificaciones en promedio de 5.0, siguiendo con la tendencia de mejor evaluación en segmentos ABC1 y pertenecientes a </a:t>
            </a:r>
            <a:r>
              <a:rPr lang="es-CL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Isapres</a:t>
            </a:r>
            <a:endParaRPr lang="es-CL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05333"/>
            <a:ext cx="6264696" cy="647403"/>
          </a:xfrm>
        </p:spPr>
        <p:txBody>
          <a:bodyPr/>
          <a:lstStyle/>
          <a:p>
            <a:r>
              <a:rPr lang="es-CL" sz="2400" dirty="0" smtClean="0">
                <a:ea typeface="+mn-ea"/>
                <a:cs typeface="Arial" pitchFamily="34" charset="0"/>
              </a:rPr>
              <a:t>Promedio Evaluación el trato del personal administrativo, incluyendo recepcionista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0762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917473"/>
              </p:ext>
            </p:extLst>
          </p:nvPr>
        </p:nvGraphicFramePr>
        <p:xfrm>
          <a:off x="148406" y="452438"/>
          <a:ext cx="6799858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9" name="Gráfico" r:id="rId4" imgW="9601257" imgH="5943667" progId="MSGraph.Chart.8">
                  <p:embed followColorScheme="full"/>
                </p:oleObj>
              </mc:Choice>
              <mc:Fallback>
                <p:oleObj name="Gráfico" r:id="rId4" imgW="9601257" imgH="594366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06" y="452438"/>
                        <a:ext cx="6799858" cy="528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 bwMode="gray">
          <a:xfrm>
            <a:off x="7163869" y="1772816"/>
            <a:ext cx="1656184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 personal administrativo en sectores más acomodados y entre afiliados a </a:t>
            </a:r>
            <a:r>
              <a:rPr lang="es-CL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Isapre</a:t>
            </a: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obtiene una mejor evaluación.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05333"/>
            <a:ext cx="6264696" cy="647403"/>
          </a:xfrm>
        </p:spPr>
        <p:txBody>
          <a:bodyPr/>
          <a:lstStyle/>
          <a:p>
            <a:r>
              <a:rPr lang="es-CL" sz="2400" dirty="0" smtClean="0">
                <a:ea typeface="+mn-ea"/>
                <a:cs typeface="Arial" pitchFamily="34" charset="0"/>
              </a:rPr>
              <a:t>Promedio Evaluación la comodidad de las salas de espera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076236" name="Object 3"/>
          <p:cNvGraphicFramePr>
            <a:graphicFrameLocks noChangeAspect="1"/>
          </p:cNvGraphicFramePr>
          <p:nvPr/>
        </p:nvGraphicFramePr>
        <p:xfrm>
          <a:off x="138881" y="620688"/>
          <a:ext cx="8537575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2" name="Gráfico" r:id="rId4" imgW="9601257" imgH="5943667" progId="MSGraph.Chart.8">
                  <p:embed followColorScheme="full"/>
                </p:oleObj>
              </mc:Choice>
              <mc:Fallback>
                <p:oleObj name="Gráfico" r:id="rId4" imgW="9601257" imgH="594366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81" y="620688"/>
                        <a:ext cx="8537575" cy="528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464496" cy="494184"/>
          </a:xfrm>
        </p:spPr>
        <p:txBody>
          <a:bodyPr/>
          <a:lstStyle/>
          <a:p>
            <a:pPr algn="l" eaLnBrk="1" hangingPunct="1"/>
            <a:r>
              <a:rPr lang="es-CL" sz="2800" b="1" dirty="0" smtClean="0"/>
              <a:t>Ficha Metodológica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141899"/>
              </p:ext>
            </p:extLst>
          </p:nvPr>
        </p:nvGraphicFramePr>
        <p:xfrm>
          <a:off x="611188" y="1052737"/>
          <a:ext cx="8065269" cy="5126945"/>
        </p:xfrm>
        <a:graphic>
          <a:graphicData uri="http://schemas.openxmlformats.org/drawingml/2006/table">
            <a:tbl>
              <a:tblPr/>
              <a:tblGrid>
                <a:gridCol w="1800283"/>
                <a:gridCol w="216034"/>
                <a:gridCol w="6048952"/>
              </a:tblGrid>
              <a:tr h="106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Diseño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700" dirty="0">
                        <a:effectLst/>
                        <a:latin typeface="+mn-lt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Estudio Cuantitativo.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Encuestas de hogares (cara a cara) y uso de un cuestionario </a:t>
                      </a:r>
                      <a:r>
                        <a:rPr lang="es-CL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estructurado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Selección de la muestra probabilística en todas sus etapas.</a:t>
                      </a:r>
                      <a:endParaRPr lang="es-CL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106" marR="87106" marT="43552" marB="43552" anchor="ctr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Grupo Objetivo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700" dirty="0">
                        <a:effectLst/>
                        <a:latin typeface="+mn-lt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Población mayor de 18 años, residente del Gran Santiago, Gran Valparaíso y Gran Concepción. </a:t>
                      </a:r>
                    </a:p>
                  </a:txBody>
                  <a:tcPr marL="87106" marR="87106" marT="43552" marB="43552" anchor="ctr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Tamaño </a:t>
                      </a:r>
                      <a:r>
                        <a:rPr lang="es-CL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Muestral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700">
                        <a:effectLst/>
                        <a:latin typeface="+mn-lt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1.199 casos</a:t>
                      </a:r>
                      <a:r>
                        <a:rPr lang="es-CL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segmentados según región, sexo, nivel socioeconómico y edad. </a:t>
                      </a:r>
                    </a:p>
                  </a:txBody>
                  <a:tcPr marL="87106" marR="87106" marT="43552" marB="43552" anchor="ctr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Error </a:t>
                      </a:r>
                      <a:r>
                        <a:rPr lang="es-CL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muestral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7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tamaño de la muestra se asocia a un error estadístico de +/- 2,85% con un nivel de confianza del 95%.</a:t>
                      </a:r>
                    </a:p>
                  </a:txBody>
                  <a:tcPr marL="87106" marR="87106" marT="43552" marB="43552" anchor="ctr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Instrumento de Medición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700">
                        <a:effectLst/>
                        <a:latin typeface="+mn-lt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Cuestionario estructurado, con preguntas cerradas, de respuesta simple.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Instrumento basado en diseño utilizado por el Instituto de Salud </a:t>
                      </a:r>
                      <a:r>
                        <a:rPr lang="es-CL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Pública de la UNAB y GfK Adimark. </a:t>
                      </a:r>
                      <a:endParaRPr lang="es-CL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106" marR="87106" marT="43552" marB="43552" anchor="ctr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Período de Medición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L" sz="1700" dirty="0">
                        <a:effectLst/>
                        <a:latin typeface="+mn-lt"/>
                      </a:endParaRPr>
                    </a:p>
                  </a:txBody>
                  <a:tcPr marL="87106" marR="87106" marT="43552" marB="43552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 de mayo al 22 de Junio de 2015</a:t>
                      </a:r>
                      <a:endParaRPr lang="es-CL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106" marR="87106" marT="43552" marB="43552" anchor="ctr">
                    <a:lnL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35" name="Picture 2" descr="http://www.elfuturoestaenelmar.cl/images/logo_un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115888"/>
            <a:ext cx="857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05333"/>
            <a:ext cx="6264696" cy="647403"/>
          </a:xfrm>
        </p:spPr>
        <p:txBody>
          <a:bodyPr/>
          <a:lstStyle/>
          <a:p>
            <a:r>
              <a:rPr lang="es-CL" sz="2400" dirty="0" smtClean="0">
                <a:ea typeface="+mn-ea"/>
                <a:cs typeface="Arial" pitchFamily="34" charset="0"/>
              </a:rPr>
              <a:t>Promedio Evaluación la calidad de la infraestructura médica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076236" name="Object 3"/>
          <p:cNvGraphicFramePr>
            <a:graphicFrameLocks noChangeAspect="1"/>
          </p:cNvGraphicFramePr>
          <p:nvPr/>
        </p:nvGraphicFramePr>
        <p:xfrm>
          <a:off x="0" y="764704"/>
          <a:ext cx="9056688" cy="504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6" name="Gráfico" r:id="rId4" imgW="10182170" imgH="5943667" progId="MSGraph.Chart.8">
                  <p:embed followColorScheme="full"/>
                </p:oleObj>
              </mc:Choice>
              <mc:Fallback>
                <p:oleObj name="Gráfico" r:id="rId4" imgW="10182170" imgH="594366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9056688" cy="504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05333"/>
            <a:ext cx="6264696" cy="647403"/>
          </a:xfrm>
        </p:spPr>
        <p:txBody>
          <a:bodyPr/>
          <a:lstStyle/>
          <a:p>
            <a:r>
              <a:rPr lang="es-CL" sz="2400" dirty="0" smtClean="0">
                <a:ea typeface="+mn-ea"/>
                <a:cs typeface="Arial" pitchFamily="34" charset="0"/>
              </a:rPr>
              <a:t>Promedio Evaluación la forma de solicitar hora médica por teléfono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076236" name="Object 3"/>
          <p:cNvGraphicFramePr>
            <a:graphicFrameLocks noChangeAspect="1"/>
          </p:cNvGraphicFramePr>
          <p:nvPr/>
        </p:nvGraphicFramePr>
        <p:xfrm>
          <a:off x="0" y="764704"/>
          <a:ext cx="9056688" cy="504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0" name="Gráfico" r:id="rId4" imgW="10182170" imgH="5943667" progId="MSGraph.Chart.8">
                  <p:embed followColorScheme="full"/>
                </p:oleObj>
              </mc:Choice>
              <mc:Fallback>
                <p:oleObj name="Gráfico" r:id="rId4" imgW="10182170" imgH="594366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9056688" cy="504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 bwMode="gray">
          <a:xfrm>
            <a:off x="3491880" y="1772816"/>
            <a:ext cx="38884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 brecha de evaluación entre el segmento ABC1 y el 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05333"/>
            <a:ext cx="6264696" cy="647403"/>
          </a:xfrm>
        </p:spPr>
        <p:txBody>
          <a:bodyPr/>
          <a:lstStyle/>
          <a:p>
            <a:r>
              <a:rPr lang="es-CL" sz="2400" dirty="0" smtClean="0">
                <a:ea typeface="+mn-ea"/>
                <a:cs typeface="Arial" pitchFamily="34" charset="0"/>
              </a:rPr>
              <a:t>Promedio Evaluación tiempo que le dio el médico en la atención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076236" name="Object 3"/>
          <p:cNvGraphicFramePr>
            <a:graphicFrameLocks noChangeAspect="1"/>
          </p:cNvGraphicFramePr>
          <p:nvPr/>
        </p:nvGraphicFramePr>
        <p:xfrm>
          <a:off x="0" y="764704"/>
          <a:ext cx="9056688" cy="504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4" name="Gráfico" r:id="rId4" imgW="10182170" imgH="5943667" progId="MSGraph.Chart.8">
                  <p:embed followColorScheme="full"/>
                </p:oleObj>
              </mc:Choice>
              <mc:Fallback>
                <p:oleObj name="Gráfico" r:id="rId4" imgW="10182170" imgH="594366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9056688" cy="504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05333"/>
            <a:ext cx="6264696" cy="647403"/>
          </a:xfrm>
        </p:spPr>
        <p:txBody>
          <a:bodyPr/>
          <a:lstStyle/>
          <a:p>
            <a:r>
              <a:rPr lang="es-CL" sz="2400" dirty="0" smtClean="0">
                <a:ea typeface="+mn-ea"/>
                <a:cs typeface="Arial" pitchFamily="34" charset="0"/>
              </a:rPr>
              <a:t>Promedio Evaluación tiempo que tuvo que esperar para recibir la atención médica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496" y="6264895"/>
            <a:ext cx="43569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¿Con qué nota califica usted la última atención recibida en salud? Use una escala de 1 a 7, donde 1 es “ muy malo” y 7 es “muy bueno”.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076236" name="Object 3"/>
          <p:cNvGraphicFramePr>
            <a:graphicFrameLocks noChangeAspect="1"/>
          </p:cNvGraphicFramePr>
          <p:nvPr/>
        </p:nvGraphicFramePr>
        <p:xfrm>
          <a:off x="0" y="764704"/>
          <a:ext cx="9056688" cy="504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8" name="Gráfico" r:id="rId4" imgW="10182170" imgH="5943667" progId="MSGraph.Chart.8">
                  <p:embed followColorScheme="full"/>
                </p:oleObj>
              </mc:Choice>
              <mc:Fallback>
                <p:oleObj name="Gráfico" r:id="rId4" imgW="10182170" imgH="594366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9056688" cy="504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89309"/>
            <a:ext cx="7560840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Evaluación acceso a prestaciones médicas</a:t>
            </a:r>
            <a:br>
              <a:rPr lang="es-CL" sz="2400" dirty="0" smtClean="0">
                <a:ea typeface="+mn-ea"/>
                <a:cs typeface="Arial" pitchFamily="34" charset="0"/>
              </a:rPr>
            </a:br>
            <a:r>
              <a:rPr lang="es-CL" sz="1800" i="1" dirty="0" smtClean="0">
                <a:ea typeface="+mn-ea"/>
                <a:cs typeface="Arial" pitchFamily="34" charset="0"/>
              </a:rPr>
              <a:t>En general</a:t>
            </a:r>
            <a:endParaRPr lang="es-CL" sz="2400" i="1" dirty="0" smtClean="0">
              <a:ea typeface="+mn-ea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496" y="6237312"/>
            <a:ext cx="45010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¿Cuán oportuno considera usted que es el acceso a las siguientes prestaciones médicas en el sistema de salud chileno? Use una escala de 1 a 7, donde 1 es “muy demoroso” y 7 es “muy oportuno o rápido”.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pPr lvl="0"/>
            <a:endParaRPr lang="es-CL" sz="1000" i="1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6147" name="Object 3"/>
          <p:cNvGraphicFramePr>
            <a:graphicFrameLocks/>
          </p:cNvGraphicFramePr>
          <p:nvPr/>
        </p:nvGraphicFramePr>
        <p:xfrm>
          <a:off x="175964" y="476672"/>
          <a:ext cx="85725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18" name="Gráfico" r:id="rId4" imgW="8572512" imgH="5000520" progId="MSGraph.Chart.8">
                  <p:embed followColorScheme="full"/>
                </p:oleObj>
              </mc:Choice>
              <mc:Fallback>
                <p:oleObj name="Gráfico" r:id="rId4" imgW="8572512" imgH="500052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64" y="476672"/>
                        <a:ext cx="8572500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627784" y="13407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es-CL" sz="1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 bwMode="gray">
          <a:xfrm>
            <a:off x="2987824" y="5445224"/>
            <a:ext cx="38884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percibe el acceso en general muy demoroso</a:t>
            </a:r>
          </a:p>
        </p:txBody>
      </p:sp>
    </p:spTree>
    <p:extLst>
      <p:ext uri="{BB962C8B-B14F-4D97-AF65-F5344CB8AC3E}">
        <p14:creationId xmlns:p14="http://schemas.microsoft.com/office/powerpoint/2010/main" val="44675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89309"/>
            <a:ext cx="7560840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Evaluación acceso a prestaciones médicas</a:t>
            </a:r>
            <a:br>
              <a:rPr lang="es-CL" sz="2400" dirty="0" smtClean="0">
                <a:ea typeface="+mn-ea"/>
                <a:cs typeface="Arial" pitchFamily="34" charset="0"/>
              </a:rPr>
            </a:br>
            <a:r>
              <a:rPr lang="es-CL" sz="1800" i="1" dirty="0" smtClean="0">
                <a:ea typeface="+mn-ea"/>
                <a:cs typeface="Arial" pitchFamily="34" charset="0"/>
              </a:rPr>
              <a:t>Según experiencia</a:t>
            </a:r>
            <a:endParaRPr lang="es-CL" sz="2400" i="1" dirty="0" smtClean="0">
              <a:ea typeface="+mn-ea"/>
              <a:cs typeface="Arial" pitchFamily="34" charset="0"/>
            </a:endParaRPr>
          </a:p>
        </p:txBody>
      </p:sp>
      <p:graphicFrame>
        <p:nvGraphicFramePr>
          <p:cNvPr id="6147" name="Object 3"/>
          <p:cNvGraphicFramePr>
            <a:graphicFrameLocks/>
          </p:cNvGraphicFramePr>
          <p:nvPr/>
        </p:nvGraphicFramePr>
        <p:xfrm>
          <a:off x="179512" y="660623"/>
          <a:ext cx="85725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Gráfico" r:id="rId4" imgW="8572512" imgH="5000520" progId="MSGraph.Chart.8">
                  <p:embed followColorScheme="full"/>
                </p:oleObj>
              </mc:Choice>
              <mc:Fallback>
                <p:oleObj name="Gráfico" r:id="rId4" imgW="8572512" imgH="500052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60623"/>
                        <a:ext cx="8572500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-36512" y="6285800"/>
            <a:ext cx="468052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¿Cuán oportuno y simple ha sido </a:t>
            </a:r>
            <a:r>
              <a:rPr lang="es-CL" sz="900" b="1" i="1" dirty="0" smtClean="0">
                <a:solidFill>
                  <a:schemeClr val="tx2"/>
                </a:solidFill>
              </a:rPr>
              <a:t>su acceso personal </a:t>
            </a:r>
            <a:r>
              <a:rPr lang="es-CL" sz="900" i="1" dirty="0" smtClean="0">
                <a:solidFill>
                  <a:schemeClr val="tx2"/>
                </a:solidFill>
              </a:rPr>
              <a:t>a las siguientes prestaciones médicas cuando usted lo ha solicitado? Use una escala de 1 a 7, donde 1 es “muy demoroso” y 7 es “muy oportuno”.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gray">
          <a:xfrm>
            <a:off x="323528" y="1308026"/>
            <a:ext cx="3888432" cy="7528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experiencia respecto del acceso a prestaciones médicas también es demorosa y poco oportuna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36" name="Object 3"/>
          <p:cNvGraphicFramePr>
            <a:graphicFrameLocks noChangeAspect="1"/>
          </p:cNvGraphicFramePr>
          <p:nvPr/>
        </p:nvGraphicFramePr>
        <p:xfrm>
          <a:off x="53280" y="1196752"/>
          <a:ext cx="88392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Gráfico" r:id="rId4" imgW="9877406" imgH="5562521" progId="MSGraph.Chart.8">
                  <p:embed followColorScheme="full"/>
                </p:oleObj>
              </mc:Choice>
              <mc:Fallback>
                <p:oleObj name="Gráfico" r:id="rId4" imgW="9877406" imgH="556252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0" y="1196752"/>
                        <a:ext cx="88392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07504" y="6285800"/>
            <a:ext cx="40689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¿Cuán oportuno y simple ha sido </a:t>
            </a:r>
            <a:r>
              <a:rPr lang="es-CL" sz="900" b="1" i="1" dirty="0" smtClean="0">
                <a:solidFill>
                  <a:schemeClr val="tx2"/>
                </a:solidFill>
              </a:rPr>
              <a:t>su acceso personal </a:t>
            </a:r>
            <a:r>
              <a:rPr lang="es-CL" sz="900" i="1" dirty="0" smtClean="0">
                <a:solidFill>
                  <a:schemeClr val="tx2"/>
                </a:solidFill>
              </a:rPr>
              <a:t>a las siguientes prestaciones médicas cuando usted lo ha solicitado? Use una escala de 1 a 7, donde 1 es “muy demoroso” y 7 es “muy oportuno o rápido”.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627784" y="549349"/>
            <a:ext cx="6984776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Evolución e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valuación acceso a prestaciones médicas</a:t>
            </a:r>
            <a:r>
              <a:rPr lang="es-CL" sz="2400" i="1" dirty="0" smtClean="0">
                <a:cs typeface="Arial" pitchFamily="34" charset="0"/>
              </a:rPr>
              <a:t> </a:t>
            </a:r>
            <a:r>
              <a:rPr lang="es-CL" i="1" dirty="0" smtClean="0">
                <a:cs typeface="Arial" pitchFamily="34" charset="0"/>
              </a:rPr>
              <a:t>Según experiencia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s-CL" sz="2400" i="1" dirty="0" smtClean="0"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19872" y="10024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Muy oportuno y rápido % 6 y 7</a:t>
            </a:r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5940152" y="6688931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sp>
        <p:nvSpPr>
          <p:cNvPr id="9" name="8 Rectángulo"/>
          <p:cNvSpPr/>
          <p:nvPr/>
        </p:nvSpPr>
        <p:spPr bwMode="gray">
          <a:xfrm>
            <a:off x="3851920" y="4869160"/>
            <a:ext cx="3888432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Excepto para el atributo: entrega de resultado de los exámenes Se dificulta el acceso a las prestaciones médicas de los chilenos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411760" y="116632"/>
            <a:ext cx="6984776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Evolución e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valuación acceso a prestaciones médicas</a:t>
            </a:r>
            <a:r>
              <a:rPr lang="es-CL" sz="2400" i="1" dirty="0" smtClean="0">
                <a:cs typeface="Arial" pitchFamily="34" charset="0"/>
              </a:rPr>
              <a:t> </a:t>
            </a:r>
            <a:r>
              <a:rPr lang="es-CL" i="1" dirty="0" smtClean="0">
                <a:cs typeface="Arial" pitchFamily="34" charset="0"/>
              </a:rPr>
              <a:t>En general versus experiencia por cada aspecto</a:t>
            </a:r>
            <a:endParaRPr kumimoji="0" lang="es-C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/>
        </p:nvGraphicFramePr>
        <p:xfrm>
          <a:off x="1286767" y="1036266"/>
          <a:ext cx="7605713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52" name="Gráfico" r:id="rId4" imgW="7305680" imgH="1666840" progId="MSGraph.Chart.8">
                  <p:embed followColorScheme="full"/>
                </p:oleObj>
              </mc:Choice>
              <mc:Fallback>
                <p:oleObj name="Gráfico" r:id="rId4" imgW="7305680" imgH="1666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767" y="1036266"/>
                        <a:ext cx="7605713" cy="174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59632" y="2636912"/>
          <a:ext cx="7650162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53" name="Gráfico" r:id="rId6" imgW="7362907" imgH="1666840" progId="MSGraph.Chart.8">
                  <p:embed followColorScheme="full"/>
                </p:oleObj>
              </mc:Choice>
              <mc:Fallback>
                <p:oleObj name="Gráfico" r:id="rId6" imgW="7362907" imgH="1666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636912"/>
                        <a:ext cx="7650162" cy="174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314326" y="4293096"/>
          <a:ext cx="7650162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54" name="Gráfico" r:id="rId8" imgW="7362907" imgH="1666840" progId="MSGraph.Chart.8">
                  <p:embed followColorScheme="full"/>
                </p:oleObj>
              </mc:Choice>
              <mc:Fallback>
                <p:oleObj name="Gráfico" r:id="rId8" imgW="7362907" imgH="1666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326" y="4293096"/>
                        <a:ext cx="7650162" cy="174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2008" y="1380763"/>
          <a:ext cx="1259632" cy="68008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963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Entrega de resultados de exámenes que indica su </a:t>
                      </a:r>
                      <a:r>
                        <a:rPr lang="es-CL" sz="1100" u="none" strike="noStrike" dirty="0" smtClean="0"/>
                        <a:t>médico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2008" y="3110855"/>
          <a:ext cx="1259632" cy="512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9632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La atención de urgencias en el SAPU de su sector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5496" y="4733225"/>
          <a:ext cx="1296144" cy="512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96144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La atención en el servicio de urgencia de su hospital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169768" y="85841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Muy oportuno y rápido % 6 y 7</a:t>
            </a:r>
          </a:p>
        </p:txBody>
      </p:sp>
      <p:sp>
        <p:nvSpPr>
          <p:cNvPr id="14" name="9 CuadroTexto"/>
          <p:cNvSpPr txBox="1">
            <a:spLocks noChangeArrowheads="1"/>
          </p:cNvSpPr>
          <p:nvPr/>
        </p:nvSpPr>
        <p:spPr bwMode="auto">
          <a:xfrm>
            <a:off x="6300192" y="6669360"/>
            <a:ext cx="21602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 smtClean="0">
                <a:latin typeface="Calibri" pitchFamily="34" charset="0"/>
              </a:rPr>
              <a:t> </a:t>
            </a:r>
            <a:r>
              <a:rPr lang="es-ES" sz="800" dirty="0">
                <a:latin typeface="Calibri" pitchFamily="34" charset="0"/>
              </a:rPr>
              <a:t>Medición 2010 Sólo consideró RM y V región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495928" y="1700808"/>
            <a:ext cx="648072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CL" sz="1100" dirty="0" err="1" smtClean="0">
                <a:latin typeface="Arial" pitchFamily="34" charset="0"/>
                <a:cs typeface="Arial" pitchFamily="34" charset="0"/>
              </a:rPr>
              <a:t>Dif</a:t>
            </a:r>
            <a:r>
              <a:rPr lang="es-CL" sz="110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s-CL" sz="1100" dirty="0" err="1" smtClean="0">
                <a:latin typeface="Arial" pitchFamily="34" charset="0"/>
                <a:cs typeface="Arial" pitchFamily="34" charset="0"/>
              </a:rPr>
              <a:t>signifi</a:t>
            </a:r>
            <a:r>
              <a:rPr lang="es-CL" sz="1100" dirty="0" smtClean="0">
                <a:latin typeface="Arial" pitchFamily="34" charset="0"/>
                <a:cs typeface="Arial" pitchFamily="34" charset="0"/>
              </a:rPr>
              <a:t>- cativa</a:t>
            </a:r>
          </a:p>
        </p:txBody>
      </p:sp>
    </p:spTree>
    <p:extLst>
      <p:ext uri="{BB962C8B-B14F-4D97-AF65-F5344CB8AC3E}">
        <p14:creationId xmlns:p14="http://schemas.microsoft.com/office/powerpoint/2010/main" val="2808717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 bwMode="gray"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627784" y="45293"/>
            <a:ext cx="6192688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Evolución e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valuación acceso a prestaciones médicas</a:t>
            </a:r>
            <a:r>
              <a:rPr lang="es-CL" sz="2400" i="1" dirty="0" smtClean="0">
                <a:cs typeface="Arial" pitchFamily="34" charset="0"/>
              </a:rPr>
              <a:t> </a:t>
            </a:r>
            <a:r>
              <a:rPr lang="es-CL" i="1" dirty="0" smtClean="0">
                <a:cs typeface="Arial" pitchFamily="34" charset="0"/>
              </a:rPr>
              <a:t>En general versus experiencia por cada aspecto </a:t>
            </a:r>
            <a:endParaRPr kumimoji="0" lang="es-C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/>
        </p:nvGraphicFramePr>
        <p:xfrm>
          <a:off x="1502791" y="1052736"/>
          <a:ext cx="7605713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82" name="Gráfico" r:id="rId4" imgW="7324846" imgH="1676288" progId="MSGraph.Chart.8">
                  <p:embed followColorScheme="full"/>
                </p:oleObj>
              </mc:Choice>
              <mc:Fallback>
                <p:oleObj name="Gráfico" r:id="rId4" imgW="7324846" imgH="167628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791" y="1052736"/>
                        <a:ext cx="7605713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5656" y="2420888"/>
          <a:ext cx="765016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83" name="Gráfico" r:id="rId6" imgW="7362907" imgH="1666840" progId="MSGraph.Chart.8">
                  <p:embed followColorScheme="full"/>
                </p:oleObj>
              </mc:Choice>
              <mc:Fallback>
                <p:oleObj name="Gráfico" r:id="rId6" imgW="7362907" imgH="1666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20888"/>
                        <a:ext cx="7650162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530350" y="3789040"/>
          <a:ext cx="765016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84" name="Gráfico" r:id="rId8" imgW="7362907" imgH="1666840" progId="MSGraph.Chart.8">
                  <p:embed followColorScheme="full"/>
                </p:oleObj>
              </mc:Choice>
              <mc:Fallback>
                <p:oleObj name="Gráfico" r:id="rId8" imgW="7362907" imgH="1666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3789040"/>
                        <a:ext cx="7650162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16024" y="1429246"/>
          <a:ext cx="1331640" cy="8477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316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Obtención de hora medicina general en su consultorio o centro médico (primera visita)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51520" y="2894831"/>
          <a:ext cx="1259632" cy="68008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963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Obtención de horas medicas de especialistas en su hospital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530350" y="5157192"/>
          <a:ext cx="765016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85" name="Gráfico" r:id="rId10" imgW="7362907" imgH="1666840" progId="MSGraph.Chart.8">
                  <p:embed followColorScheme="full"/>
                </p:oleObj>
              </mc:Choice>
              <mc:Fallback>
                <p:oleObj name="Gráfico" r:id="rId10" imgW="7362907" imgH="1666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5157192"/>
                        <a:ext cx="7650162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95536" y="4293096"/>
          <a:ext cx="1080120" cy="3448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801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Poder hospitalizarse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456580" y="5686772"/>
          <a:ext cx="875060" cy="3448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7506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Poder operarse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788024" y="85841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Muy oportuno y rápido % 6 y 7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4211960" y="6669940"/>
            <a:ext cx="28803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 smtClean="0">
                <a:latin typeface="Calibri" pitchFamily="34" charset="0"/>
              </a:rPr>
              <a:t>Medición </a:t>
            </a:r>
            <a:r>
              <a:rPr lang="es-ES" sz="800" dirty="0">
                <a:latin typeface="Calibri" pitchFamily="34" charset="0"/>
              </a:rPr>
              <a:t>2010 Sólo consideró RM y V región</a:t>
            </a:r>
          </a:p>
        </p:txBody>
      </p:sp>
      <p:sp>
        <p:nvSpPr>
          <p:cNvPr id="19" name="18 Rectángulo"/>
          <p:cNvSpPr/>
          <p:nvPr/>
        </p:nvSpPr>
        <p:spPr bwMode="gray">
          <a:xfrm>
            <a:off x="0" y="6453336"/>
            <a:ext cx="3888432" cy="404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percepción y la experiencia tienden a ajustarse por una baja en la experiencia</a:t>
            </a:r>
          </a:p>
        </p:txBody>
      </p:sp>
    </p:spTree>
    <p:extLst>
      <p:ext uri="{BB962C8B-B14F-4D97-AF65-F5344CB8AC3E}">
        <p14:creationId xmlns:p14="http://schemas.microsoft.com/office/powerpoint/2010/main" val="57071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411760" y="116632"/>
            <a:ext cx="6984776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Promedio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valuación acceso a prestaciones médicas</a:t>
            </a:r>
            <a:r>
              <a:rPr lang="es-CL" sz="2400" i="1" dirty="0" smtClean="0">
                <a:cs typeface="Arial" pitchFamily="34" charset="0"/>
              </a:rPr>
              <a:t> </a:t>
            </a:r>
            <a:r>
              <a:rPr lang="es-CL" i="1" dirty="0" smtClean="0">
                <a:cs typeface="Arial" pitchFamily="34" charset="0"/>
              </a:rPr>
              <a:t>En general</a:t>
            </a:r>
            <a:endParaRPr kumimoji="0" lang="es-C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/>
        </p:nvGraphicFramePr>
        <p:xfrm>
          <a:off x="1430783" y="980728"/>
          <a:ext cx="7605713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00" name="Gráfico" r:id="rId4" imgW="7305680" imgH="1666840" progId="MSGraph.Chart.8">
                  <p:embed followColorScheme="full"/>
                </p:oleObj>
              </mc:Choice>
              <mc:Fallback>
                <p:oleObj name="Gráfico" r:id="rId4" imgW="7305680" imgH="1666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783" y="980728"/>
                        <a:ext cx="7605713" cy="174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2008" y="1380763"/>
          <a:ext cx="1259632" cy="68008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963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Entrega de resultados de exámenes que indica su </a:t>
                      </a:r>
                      <a:r>
                        <a:rPr lang="es-CL" sz="1100" u="none" strike="noStrike" dirty="0" smtClean="0"/>
                        <a:t>médico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2008" y="3110855"/>
          <a:ext cx="1259632" cy="512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9632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La atención de urgencias en el SAPU de su sector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5496" y="4733225"/>
          <a:ext cx="1296144" cy="512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96144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La atención en el servicio de urgencia de su hospital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9 CuadroTexto"/>
          <p:cNvSpPr txBox="1">
            <a:spLocks noChangeArrowheads="1"/>
          </p:cNvSpPr>
          <p:nvPr/>
        </p:nvSpPr>
        <p:spPr bwMode="auto">
          <a:xfrm>
            <a:off x="6300192" y="6669360"/>
            <a:ext cx="21602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 smtClean="0">
                <a:latin typeface="Calibri" pitchFamily="34" charset="0"/>
              </a:rPr>
              <a:t> </a:t>
            </a:r>
            <a:r>
              <a:rPr lang="es-ES" sz="800" dirty="0">
                <a:latin typeface="Calibri" pitchFamily="34" charset="0"/>
              </a:rPr>
              <a:t>Medición 2010 Sólo consideró RM y V región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285220"/>
            <a:ext cx="43559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¿Cuán oportuno considera usted que es el acceso a las siguientes prestaciones médicas en el sistema de salud chileno? Use una escala de 1 a 7, donde 1 es “muy demoroso” y 7 es “muy oportuno o rápido”.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  <a:endParaRPr lang="es-CL" sz="1000" i="1" dirty="0">
              <a:solidFill>
                <a:schemeClr val="tx2"/>
              </a:solidFill>
            </a:endParaRPr>
          </a:p>
        </p:txBody>
      </p:sp>
      <p:graphicFrame>
        <p:nvGraphicFramePr>
          <p:cNvPr id="17" name="Object 1024"/>
          <p:cNvGraphicFramePr>
            <a:graphicFrameLocks noChangeAspect="1"/>
          </p:cNvGraphicFramePr>
          <p:nvPr/>
        </p:nvGraphicFramePr>
        <p:xfrm>
          <a:off x="1430783" y="2628677"/>
          <a:ext cx="7605713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01" name="Gráfico" r:id="rId6" imgW="7305680" imgH="1676288" progId="MSGraph.Chart.8">
                  <p:embed followColorScheme="full"/>
                </p:oleObj>
              </mc:Choice>
              <mc:Fallback>
                <p:oleObj name="Gráfico" r:id="rId6" imgW="7305680" imgH="167628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783" y="2628677"/>
                        <a:ext cx="7605713" cy="174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24"/>
          <p:cNvGraphicFramePr>
            <a:graphicFrameLocks noChangeAspect="1"/>
          </p:cNvGraphicFramePr>
          <p:nvPr/>
        </p:nvGraphicFramePr>
        <p:xfrm>
          <a:off x="1430783" y="4276626"/>
          <a:ext cx="7605713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02" name="Gráfico" r:id="rId8" imgW="7305680" imgH="1686005" progId="MSGraph.Chart.8">
                  <p:embed followColorScheme="full"/>
                </p:oleObj>
              </mc:Choice>
              <mc:Fallback>
                <p:oleObj name="Gráfico" r:id="rId8" imgW="7305680" imgH="16860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783" y="4276626"/>
                        <a:ext cx="7605713" cy="174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211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2555776" y="332656"/>
            <a:ext cx="7128792" cy="6474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280284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i="1" dirty="0" smtClean="0">
                <a:solidFill>
                  <a:schemeClr val="tx2"/>
                </a:solidFill>
              </a:rPr>
              <a:t>¿Qué sistema de salud tiene usted? </a:t>
            </a:r>
            <a:r>
              <a:rPr lang="es-ES" sz="1100" i="1" dirty="0" smtClean="0">
                <a:solidFill>
                  <a:schemeClr val="tx2"/>
                </a:solidFill>
              </a:rPr>
              <a:t>(Respuesta Única)</a:t>
            </a:r>
          </a:p>
          <a:p>
            <a:pPr lvl="0"/>
            <a:r>
              <a:rPr lang="es-CL" sz="8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total: 1199 casos</a:t>
            </a:r>
          </a:p>
          <a:p>
            <a:r>
              <a:rPr lang="es-ES" sz="1100" i="1" dirty="0" smtClean="0">
                <a:solidFill>
                  <a:schemeClr val="tx2"/>
                </a:solidFill>
              </a:rPr>
              <a:t> </a:t>
            </a:r>
            <a:endParaRPr lang="es-CL" sz="1100" i="1" dirty="0">
              <a:solidFill>
                <a:schemeClr val="tx2"/>
              </a:solidFill>
            </a:endParaRPr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/>
        </p:nvGraphicFramePr>
        <p:xfrm>
          <a:off x="50800" y="1751608"/>
          <a:ext cx="8897938" cy="333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dirty="0" smtClean="0"/>
              <a:t>Distribución de la muestra según sistema de salud </a:t>
            </a:r>
            <a:r>
              <a:rPr lang="es-CL" b="1" dirty="0" smtClean="0"/>
              <a:t>2015</a:t>
            </a:r>
            <a:endParaRPr lang="es-C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 bwMode="gray"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627784" y="117301"/>
            <a:ext cx="6192688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Promedio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valuación acceso a prestaciones médicas</a:t>
            </a:r>
            <a:r>
              <a:rPr lang="es-CL" sz="2400" i="1" dirty="0" smtClean="0">
                <a:cs typeface="Arial" pitchFamily="34" charset="0"/>
              </a:rPr>
              <a:t> </a:t>
            </a:r>
            <a:r>
              <a:rPr lang="es-CL" i="1" dirty="0" smtClean="0">
                <a:cs typeface="Arial" pitchFamily="34" charset="0"/>
              </a:rPr>
              <a:t>En general</a:t>
            </a:r>
            <a:endParaRPr kumimoji="0" lang="es-C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16024" y="1340768"/>
          <a:ext cx="1331640" cy="8477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316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Obtención de hora medicina general en su consultorio o centro médico (primera visita)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51520" y="2894831"/>
          <a:ext cx="1259632" cy="68008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963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Obtención de horas medicas de especialistas en su hospital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95536" y="4293096"/>
          <a:ext cx="1080120" cy="3448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801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Poder hospitalizarse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456580" y="5686772"/>
          <a:ext cx="875060" cy="3448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7506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Poder operarse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68298" name="Object 1024"/>
          <p:cNvGraphicFramePr>
            <a:graphicFrameLocks noChangeAspect="1"/>
          </p:cNvGraphicFramePr>
          <p:nvPr/>
        </p:nvGraphicFramePr>
        <p:xfrm>
          <a:off x="1573213" y="901700"/>
          <a:ext cx="757078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2" name="Gráfico" r:id="rId4" imgW="7305680" imgH="1495432" progId="MSGraph.Chart.8">
                  <p:embed followColorScheme="full"/>
                </p:oleObj>
              </mc:Choice>
              <mc:Fallback>
                <p:oleObj name="Gráfico" r:id="rId4" imgW="7305680" imgH="1495432" progId="MSGraph.Chart.8">
                  <p:embed followColorScheme="full"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901700"/>
                        <a:ext cx="7570787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24"/>
          <p:cNvGraphicFramePr>
            <a:graphicFrameLocks noChangeAspect="1"/>
          </p:cNvGraphicFramePr>
          <p:nvPr/>
        </p:nvGraphicFramePr>
        <p:xfrm>
          <a:off x="1573213" y="2392205"/>
          <a:ext cx="757078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3" name="Gráfico" r:id="rId6" imgW="7305680" imgH="1495432" progId="MSGraph.Chart.8">
                  <p:embed followColorScheme="full"/>
                </p:oleObj>
              </mc:Choice>
              <mc:Fallback>
                <p:oleObj name="Gráfico" r:id="rId6" imgW="7305680" imgH="1495432" progId="MSGraph.Chart.8">
                  <p:embed followColorScheme="full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2392205"/>
                        <a:ext cx="7570787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24"/>
          <p:cNvGraphicFramePr>
            <a:graphicFrameLocks noChangeAspect="1"/>
          </p:cNvGraphicFramePr>
          <p:nvPr/>
        </p:nvGraphicFramePr>
        <p:xfrm>
          <a:off x="1573213" y="3882710"/>
          <a:ext cx="757078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4" name="Gráfico" r:id="rId8" imgW="7305680" imgH="1495432" progId="MSGraph.Chart.8">
                  <p:embed followColorScheme="full"/>
                </p:oleObj>
              </mc:Choice>
              <mc:Fallback>
                <p:oleObj name="Gráfico" r:id="rId8" imgW="7305680" imgH="1495432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882710"/>
                        <a:ext cx="7570787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24"/>
          <p:cNvGraphicFramePr>
            <a:graphicFrameLocks noChangeAspect="1"/>
          </p:cNvGraphicFramePr>
          <p:nvPr/>
        </p:nvGraphicFramePr>
        <p:xfrm>
          <a:off x="1573213" y="5373216"/>
          <a:ext cx="757078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5" name="Gráfico" r:id="rId10" imgW="7305680" imgH="1495432" progId="MSGraph.Chart.8">
                  <p:embed followColorScheme="full"/>
                </p:oleObj>
              </mc:Choice>
              <mc:Fallback>
                <p:oleObj name="Gráfico" r:id="rId10" imgW="7305680" imgH="1495432" progId="MSGraph.Chart.8">
                  <p:embed followColorScheme="full"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5373216"/>
                        <a:ext cx="7570787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411760" y="116632"/>
            <a:ext cx="6984776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Promedio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valuación acceso a prestaciones médicas</a:t>
            </a:r>
            <a:r>
              <a:rPr lang="es-CL" sz="2400" i="1" dirty="0" smtClean="0">
                <a:cs typeface="Arial" pitchFamily="34" charset="0"/>
              </a:rPr>
              <a:t> </a:t>
            </a:r>
            <a:r>
              <a:rPr lang="es-CL" i="1" dirty="0" smtClean="0">
                <a:cs typeface="Arial" pitchFamily="34" charset="0"/>
              </a:rPr>
              <a:t>Según experiencia</a:t>
            </a:r>
            <a:endParaRPr kumimoji="0" lang="es-C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2008" y="1380763"/>
          <a:ext cx="1259632" cy="68008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963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Entrega de resultados de exámenes que indica su </a:t>
                      </a:r>
                      <a:r>
                        <a:rPr lang="es-CL" sz="1100" u="none" strike="noStrike" dirty="0" smtClean="0"/>
                        <a:t>médico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72008" y="3110855"/>
          <a:ext cx="1259632" cy="512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9632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La atención de urgencias en el SAPU de su sector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5496" y="4733225"/>
          <a:ext cx="1296144" cy="512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96144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La atención en el servicio de urgencia de su hospital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9 CuadroTexto"/>
          <p:cNvSpPr txBox="1">
            <a:spLocks noChangeArrowheads="1"/>
          </p:cNvSpPr>
          <p:nvPr/>
        </p:nvSpPr>
        <p:spPr bwMode="auto">
          <a:xfrm>
            <a:off x="6300192" y="6669360"/>
            <a:ext cx="21602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 smtClean="0">
                <a:latin typeface="Calibri" pitchFamily="34" charset="0"/>
              </a:rPr>
              <a:t> </a:t>
            </a:r>
            <a:r>
              <a:rPr lang="es-ES" sz="800" dirty="0">
                <a:latin typeface="Calibri" pitchFamily="34" charset="0"/>
              </a:rPr>
              <a:t>Medición 2010 Sólo consideró RM y V región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5496" y="6237312"/>
            <a:ext cx="428498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¿Cuán oportuno y simple ha sido </a:t>
            </a:r>
            <a:r>
              <a:rPr lang="es-CL" sz="900" b="1" i="1" dirty="0" smtClean="0">
                <a:solidFill>
                  <a:schemeClr val="tx2"/>
                </a:solidFill>
              </a:rPr>
              <a:t>su acceso personal </a:t>
            </a:r>
            <a:r>
              <a:rPr lang="es-CL" sz="900" i="1" dirty="0" smtClean="0">
                <a:solidFill>
                  <a:schemeClr val="tx2"/>
                </a:solidFill>
              </a:rPr>
              <a:t>a las siguientes prestaciones médicas cuando usted lo ha solicitado? Use una escala de 1 a 7, donde 1 es “muy demoroso” y 7 es “muy oportuno”.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269317" name="Object 1024"/>
          <p:cNvGraphicFramePr>
            <a:graphicFrameLocks noChangeAspect="1"/>
          </p:cNvGraphicFramePr>
          <p:nvPr/>
        </p:nvGraphicFramePr>
        <p:xfrm>
          <a:off x="1430338" y="981075"/>
          <a:ext cx="760571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1" name="Gráfico" r:id="rId4" imgW="7305680" imgH="1686005" progId="MSGraph.Chart.8">
                  <p:embed followColorScheme="full"/>
                </p:oleObj>
              </mc:Choice>
              <mc:Fallback>
                <p:oleObj name="Gráfico" r:id="rId4" imgW="7305680" imgH="1686005" progId="MSGraph.Chart.8">
                  <p:embed followColorScheme="full"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981075"/>
                        <a:ext cx="7605712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1024"/>
          <p:cNvGraphicFramePr>
            <a:graphicFrameLocks noChangeAspect="1"/>
          </p:cNvGraphicFramePr>
          <p:nvPr/>
        </p:nvGraphicFramePr>
        <p:xfrm>
          <a:off x="1430338" y="2628900"/>
          <a:ext cx="760571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2" name="Gráfico" r:id="rId6" imgW="7305680" imgH="1686005" progId="MSGraph.Chart.8">
                  <p:embed followColorScheme="full"/>
                </p:oleObj>
              </mc:Choice>
              <mc:Fallback>
                <p:oleObj name="Gráfico" r:id="rId6" imgW="7305680" imgH="1686005" progId="MSGraph.Chart.8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2628900"/>
                        <a:ext cx="7605712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9" name="Object 1024"/>
          <p:cNvGraphicFramePr>
            <a:graphicFrameLocks noChangeAspect="1"/>
          </p:cNvGraphicFramePr>
          <p:nvPr/>
        </p:nvGraphicFramePr>
        <p:xfrm>
          <a:off x="1430338" y="4276725"/>
          <a:ext cx="760571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3" name="Gráfico" r:id="rId8" imgW="7305680" imgH="1686005" progId="MSGraph.Chart.8">
                  <p:embed followColorScheme="full"/>
                </p:oleObj>
              </mc:Choice>
              <mc:Fallback>
                <p:oleObj name="Gráfico" r:id="rId8" imgW="7305680" imgH="1686005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4276725"/>
                        <a:ext cx="7605712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 bwMode="gray"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627784" y="117301"/>
            <a:ext cx="6192688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Promedio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e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valuación acceso a prestaciones médicas</a:t>
            </a:r>
            <a:r>
              <a:rPr lang="es-CL" sz="2400" i="1" dirty="0" smtClean="0">
                <a:cs typeface="Arial" pitchFamily="34" charset="0"/>
              </a:rPr>
              <a:t> </a:t>
            </a:r>
            <a:r>
              <a:rPr lang="es-CL" i="1" dirty="0" smtClean="0">
                <a:cs typeface="Arial" pitchFamily="34" charset="0"/>
              </a:rPr>
              <a:t>Según experiencia</a:t>
            </a:r>
            <a:endParaRPr kumimoji="0" lang="es-C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16024" y="1340768"/>
          <a:ext cx="1331640" cy="8477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316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Obtención de hora medicina general en su consultorio o centro médico (primera visita)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51520" y="2894831"/>
          <a:ext cx="1259632" cy="68008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5963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Obtención de horas medicas de especialistas en su hospital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95536" y="4293096"/>
          <a:ext cx="1080120" cy="3448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801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Poder hospitalizarse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456580" y="5686772"/>
          <a:ext cx="875060" cy="3448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7506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/>
                        <a:t>Poder operarse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4211960" y="6669940"/>
            <a:ext cx="28803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 smtClean="0">
                <a:latin typeface="Calibri" pitchFamily="34" charset="0"/>
              </a:rPr>
              <a:t>Medición </a:t>
            </a:r>
            <a:r>
              <a:rPr lang="es-ES" sz="800" dirty="0">
                <a:latin typeface="Calibri" pitchFamily="34" charset="0"/>
              </a:rPr>
              <a:t>2010 Sólo consideró RM y V región</a:t>
            </a:r>
          </a:p>
        </p:txBody>
      </p:sp>
      <p:graphicFrame>
        <p:nvGraphicFramePr>
          <p:cNvPr id="270342" name="Object 1024"/>
          <p:cNvGraphicFramePr>
            <a:graphicFrameLocks noChangeAspect="1"/>
          </p:cNvGraphicFramePr>
          <p:nvPr/>
        </p:nvGraphicFramePr>
        <p:xfrm>
          <a:off x="1573213" y="901700"/>
          <a:ext cx="757078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13" name="Gráfico" r:id="rId4" imgW="7305680" imgH="1495432" progId="MSGraph.Chart.8">
                  <p:embed followColorScheme="full"/>
                </p:oleObj>
              </mc:Choice>
              <mc:Fallback>
                <p:oleObj name="Gráfico" r:id="rId4" imgW="7305680" imgH="1495432" progId="MSGraph.Chart.8">
                  <p:embed followColorScheme="full"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901700"/>
                        <a:ext cx="7570787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1024"/>
          <p:cNvGraphicFramePr>
            <a:graphicFrameLocks noChangeAspect="1"/>
          </p:cNvGraphicFramePr>
          <p:nvPr/>
        </p:nvGraphicFramePr>
        <p:xfrm>
          <a:off x="1573213" y="2392363"/>
          <a:ext cx="757078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14" name="Gráfico" r:id="rId6" imgW="7305680" imgH="1495432" progId="MSGraph.Chart.8">
                  <p:embed followColorScheme="full"/>
                </p:oleObj>
              </mc:Choice>
              <mc:Fallback>
                <p:oleObj name="Gráfico" r:id="rId6" imgW="7305680" imgH="1495432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2392363"/>
                        <a:ext cx="7570787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1024"/>
          <p:cNvGraphicFramePr>
            <a:graphicFrameLocks noChangeAspect="1"/>
          </p:cNvGraphicFramePr>
          <p:nvPr/>
        </p:nvGraphicFramePr>
        <p:xfrm>
          <a:off x="1573213" y="3883025"/>
          <a:ext cx="757078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15" name="Gráfico" r:id="rId8" imgW="7305680" imgH="1495432" progId="MSGraph.Chart.8">
                  <p:embed followColorScheme="full"/>
                </p:oleObj>
              </mc:Choice>
              <mc:Fallback>
                <p:oleObj name="Gráfico" r:id="rId8" imgW="7305680" imgH="1495432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883025"/>
                        <a:ext cx="7570787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1024"/>
          <p:cNvGraphicFramePr>
            <a:graphicFrameLocks noChangeAspect="1"/>
          </p:cNvGraphicFramePr>
          <p:nvPr/>
        </p:nvGraphicFramePr>
        <p:xfrm>
          <a:off x="1573213" y="5373688"/>
          <a:ext cx="757078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16" name="Gráfico" r:id="rId10" imgW="7305680" imgH="1495432" progId="MSGraph.Chart.8">
                  <p:embed followColorScheme="full"/>
                </p:oleObj>
              </mc:Choice>
              <mc:Fallback>
                <p:oleObj name="Gráfico" r:id="rId10" imgW="7305680" imgH="1495432" progId="MSGraph.Chart.8">
                  <p:embed followColorScheme="full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5373688"/>
                        <a:ext cx="7570787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5496" y="6285800"/>
            <a:ext cx="414096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¿En un año más el sistema de salud chileno piensa que dará el acceso a las prestaciones médicas de las personas en forma: más demorosa, menos demoroso o igual de demorosa?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0800" y="1319213"/>
          <a:ext cx="8682038" cy="448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2555776" y="189309"/>
            <a:ext cx="6048672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Percepción del acceso a prestaciones médicas en 1 año más. Evolución</a:t>
            </a:r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5652120" y="6669360"/>
            <a:ext cx="25202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sp>
        <p:nvSpPr>
          <p:cNvPr id="6" name="5 Flecha abajo"/>
          <p:cNvSpPr/>
          <p:nvPr/>
        </p:nvSpPr>
        <p:spPr bwMode="gray">
          <a:xfrm>
            <a:off x="8388424" y="1772816"/>
            <a:ext cx="360040" cy="36004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bajo"/>
          <p:cNvSpPr/>
          <p:nvPr/>
        </p:nvSpPr>
        <p:spPr bwMode="gray">
          <a:xfrm flipV="1">
            <a:off x="8388424" y="4437112"/>
            <a:ext cx="360040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0" y="2285995"/>
            <a:ext cx="9144000" cy="2447924"/>
          </a:xfrm>
        </p:spPr>
        <p:txBody>
          <a:bodyPr/>
          <a:lstStyle/>
          <a:p>
            <a:r>
              <a:rPr lang="es-CL" sz="3200" b="1" dirty="0" smtClean="0">
                <a:latin typeface="Century Gothic" pitchFamily="34" charset="0"/>
              </a:rPr>
              <a:t>Financiamiento de la salud</a:t>
            </a:r>
            <a:endParaRPr lang="en-US" sz="3200" b="1" dirty="0" err="1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7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759" y="117301"/>
            <a:ext cx="7199809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Gasto personal (pago bolsillo) en salud </a:t>
            </a:r>
            <a:br>
              <a:rPr lang="es-CL" sz="2400" dirty="0" smtClean="0">
                <a:ea typeface="+mn-ea"/>
                <a:cs typeface="Arial" pitchFamily="34" charset="0"/>
              </a:rPr>
            </a:br>
            <a:r>
              <a:rPr lang="es-CL" sz="2400" dirty="0" smtClean="0">
                <a:ea typeface="+mn-ea"/>
                <a:cs typeface="Arial" pitchFamily="34" charset="0"/>
              </a:rPr>
              <a:t>incluyendo remedios </a:t>
            </a:r>
            <a:r>
              <a:rPr lang="es-CL" sz="2400" b="1" dirty="0" smtClean="0">
                <a:ea typeface="+mn-ea"/>
                <a:cs typeface="Arial" pitchFamily="34" charset="0"/>
              </a:rPr>
              <a:t>2015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36512" y="6285800"/>
            <a:ext cx="579613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El gasto personal (pago bolsillo) suyo en salud incluyendo remedios, ¿Ha aumentado,                                     se mantiene o ha disminuido comparándolo con un año atrás?</a:t>
            </a:r>
          </a:p>
          <a:p>
            <a:r>
              <a:rPr lang="es-ES" sz="900" i="1" dirty="0" smtClean="0">
                <a:solidFill>
                  <a:schemeClr val="tx2"/>
                </a:solidFill>
              </a:rPr>
              <a:t>¿Cree usted que aumentará, se mantendrá o disminuirá en un año más?</a:t>
            </a: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1.119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04799" y="1268760"/>
          <a:ext cx="4303713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3" name="Gráfico" r:id="rId4" imgW="4314735" imgH="4486296" progId="MSGraph.Chart.8">
                  <p:embed followColorScheme="full"/>
                </p:oleObj>
              </mc:Choice>
              <mc:Fallback>
                <p:oleObj name="Gráfico" r:id="rId4" imgW="4314735" imgH="4486296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1268760"/>
                        <a:ext cx="4303713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3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Elipse"/>
          <p:cNvSpPr/>
          <p:nvPr/>
        </p:nvSpPr>
        <p:spPr bwMode="gray">
          <a:xfrm>
            <a:off x="5601816" y="6741368"/>
            <a:ext cx="288032" cy="720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61856" y="67413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900" dirty="0" smtClean="0">
                <a:latin typeface="Arial" pitchFamily="34" charset="0"/>
                <a:cs typeface="Arial" pitchFamily="34" charset="0"/>
              </a:rPr>
              <a:t>Diferencia significativa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444751" y="1268760"/>
          <a:ext cx="4303713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4" name="Gráfico" r:id="rId6" imgW="4324453" imgH="4486296" progId="MSGraph.Chart.8">
                  <p:embed followColorScheme="full"/>
                </p:oleObj>
              </mc:Choice>
              <mc:Fallback>
                <p:oleObj name="Gráfico" r:id="rId6" imgW="4324453" imgH="4486296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751" y="1268760"/>
                        <a:ext cx="4303713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3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Elipse"/>
          <p:cNvSpPr/>
          <p:nvPr/>
        </p:nvSpPr>
        <p:spPr bwMode="gray">
          <a:xfrm>
            <a:off x="5724128" y="2492896"/>
            <a:ext cx="648072" cy="4320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915816" y="-99392"/>
            <a:ext cx="7560840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Cobertura y protección financiera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-36512" y="6285800"/>
            <a:ext cx="576064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¿Cuán cubierto y protegido financieramente cree usted que se siente la población                                   chilena con su actual plan de salud?¿Cuán cubierto y protegido financieramente se siente usted con su actual plan de salud?   Use una escala de 1 a 7, donde 1 es “nada protegido” y 7 es “muy protegido”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77827" name="Object 3"/>
          <p:cNvGraphicFramePr>
            <a:graphicFrameLocks/>
          </p:cNvGraphicFramePr>
          <p:nvPr/>
        </p:nvGraphicFramePr>
        <p:xfrm>
          <a:off x="866775" y="692696"/>
          <a:ext cx="6680200" cy="500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Gráfico" r:id="rId4" imgW="6676987" imgH="5000520" progId="MSGraph.Chart.8">
                  <p:embed followColorScheme="full"/>
                </p:oleObj>
              </mc:Choice>
              <mc:Fallback>
                <p:oleObj name="Gráfico" r:id="rId4" imgW="6676987" imgH="500052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692696"/>
                        <a:ext cx="6680200" cy="500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 bwMode="gray">
          <a:xfrm>
            <a:off x="179512" y="1196752"/>
            <a:ext cx="3672408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de cada 10 señalan que la población chilena no está cubierta ni protegida con su plan de salud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7504" y="1270000"/>
          <a:ext cx="889317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Gráfico" r:id="rId4" imgW="10010757" imgH="5133867" progId="MSGraph.Chart.8">
                  <p:embed followColorScheme="full"/>
                </p:oleObj>
              </mc:Choice>
              <mc:Fallback>
                <p:oleObj name="Gráfico" r:id="rId4" imgW="10010757" imgH="513386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70000"/>
                        <a:ext cx="8893175" cy="456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2843808" y="116632"/>
            <a:ext cx="7560840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Evolución</a:t>
            </a:r>
            <a:r>
              <a:rPr kumimoji="0" lang="es-C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obertura y protección financiera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5656" y="11464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% de Muy protegido (6 y 7)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5508104" y="6669940"/>
            <a:ext cx="28726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-36512" y="6285800"/>
            <a:ext cx="576064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¿Cuán cubierto y protegido financieramente cree usted que se siente la población                                   chilena con su actual plan de salud?¿Cuán cubierto y protegido financieramente se siente usted con su actual plan de salud?   Use una escala de 1 a 7, donde 1 es “nada protegido” y 7 es “muy protegido”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 bwMode="gray">
          <a:xfrm>
            <a:off x="971600" y="2132856"/>
            <a:ext cx="3672408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Disminuye quienes se sienten protegidos financieramente con su plan de Salud</a:t>
            </a:r>
          </a:p>
        </p:txBody>
      </p:sp>
      <p:sp>
        <p:nvSpPr>
          <p:cNvPr id="12" name="11 Flecha abajo"/>
          <p:cNvSpPr/>
          <p:nvPr/>
        </p:nvSpPr>
        <p:spPr bwMode="gray">
          <a:xfrm>
            <a:off x="8316416" y="3645024"/>
            <a:ext cx="360040" cy="36004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699792" y="189309"/>
            <a:ext cx="6264696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Preocupación</a:t>
            </a:r>
            <a:r>
              <a:rPr kumimoji="0" lang="es-C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sufrir una enfermedad catastrófica que no esté cubierta por el auge</a:t>
            </a:r>
            <a:endParaRPr kumimoji="0" lang="es-C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6285800"/>
            <a:ext cx="46085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¿Cuál es el nivel de preocupación respecto a que usted sufra una enfermedad catastrófica que no esté contemplada en el Plan Auge?</a:t>
            </a:r>
          </a:p>
          <a:p>
            <a:r>
              <a:rPr lang="es-CL" sz="900" i="1" dirty="0" smtClean="0">
                <a:solidFill>
                  <a:schemeClr val="tx2"/>
                </a:solidFill>
              </a:rPr>
              <a:t>Use una escala de 1 a 7, donde 1 es “Nada preocupado” y 7 es “Muy preocupado”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0"/>
          <p:cNvGraphicFramePr>
            <a:graphicFrameLocks noChangeAspect="1"/>
          </p:cNvGraphicFramePr>
          <p:nvPr/>
        </p:nvGraphicFramePr>
        <p:xfrm>
          <a:off x="50800" y="1751608"/>
          <a:ext cx="8897938" cy="362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699792" y="189309"/>
            <a:ext cx="6300192" cy="6474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Preocupación</a:t>
            </a:r>
            <a:r>
              <a:rPr kumimoji="0" lang="es-C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sufrir una enfermedad catastrófica que no esté cubierta por el auge </a:t>
            </a:r>
            <a:endParaRPr kumimoji="0" lang="es-C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1313" y="1270000"/>
          <a:ext cx="889317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Gráfico" r:id="rId4" imgW="10020205" imgH="5133867" progId="MSGraph.Chart.8">
                  <p:embed followColorScheme="full"/>
                </p:oleObj>
              </mc:Choice>
              <mc:Fallback>
                <p:oleObj name="Gráfico" r:id="rId4" imgW="10020205" imgH="513386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3" y="1270000"/>
                        <a:ext cx="8893175" cy="456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971600" y="11464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Muy preocupado  (%6 y 7)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5724128" y="6669360"/>
            <a:ext cx="23320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-36512" y="6285800"/>
            <a:ext cx="46085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¿Cuál es el nivel de preocupación respecto a que usted sufra una enfermedad catastrófica que no esté contemplada en el Plan Auge?</a:t>
            </a:r>
          </a:p>
          <a:p>
            <a:r>
              <a:rPr lang="es-CL" sz="900" i="1" dirty="0" smtClean="0">
                <a:solidFill>
                  <a:schemeClr val="tx2"/>
                </a:solidFill>
              </a:rPr>
              <a:t>Use una escala de 1 a 7, donde 1 es “Nada preocupado” y 7 es “Muy preocupado”</a:t>
            </a:r>
            <a:endParaRPr lang="es-ES" sz="900" i="1" dirty="0" smtClean="0">
              <a:solidFill>
                <a:schemeClr val="tx2"/>
              </a:solidFill>
            </a:endParaRP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1199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15816" y="2996952"/>
            <a:ext cx="2376264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Disminuye la preocupación por sufrir una enfermedad catastrófica</a:t>
            </a:r>
          </a:p>
        </p:txBody>
      </p:sp>
      <p:sp>
        <p:nvSpPr>
          <p:cNvPr id="8" name="7 Flecha abajo"/>
          <p:cNvSpPr/>
          <p:nvPr/>
        </p:nvSpPr>
        <p:spPr bwMode="gray">
          <a:xfrm>
            <a:off x="8316416" y="2780928"/>
            <a:ext cx="360040" cy="36004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0" y="2285995"/>
            <a:ext cx="9144000" cy="2447924"/>
          </a:xfrm>
        </p:spPr>
        <p:txBody>
          <a:bodyPr/>
          <a:lstStyle/>
          <a:p>
            <a:r>
              <a:rPr lang="es-CL" sz="3200" b="1" dirty="0" smtClean="0">
                <a:latin typeface="Century Gothic" pitchFamily="34" charset="0"/>
              </a:rPr>
              <a:t>Índices de Calidad</a:t>
            </a:r>
            <a:endParaRPr lang="en-US" sz="3200" b="1" dirty="0" err="1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7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2"/>
          <p:cNvSpPr>
            <a:spLocks noGrp="1" noChangeArrowheads="1"/>
          </p:cNvSpPr>
          <p:nvPr>
            <p:ph type="title"/>
          </p:nvPr>
        </p:nvSpPr>
        <p:spPr>
          <a:xfrm>
            <a:off x="0" y="2205038"/>
            <a:ext cx="9144000" cy="244792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_tradnl" sz="3200" b="1" dirty="0" smtClean="0"/>
              <a:t>Conclusiones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6767" y="260648"/>
            <a:ext cx="4247481" cy="647403"/>
          </a:xfrm>
        </p:spPr>
        <p:txBody>
          <a:bodyPr/>
          <a:lstStyle/>
          <a:p>
            <a:pPr algn="ctr"/>
            <a:r>
              <a:rPr lang="es-ES" dirty="0" smtClean="0"/>
              <a:t>CONCLUSIONES GENERALES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683568" y="1340768"/>
            <a:ext cx="7704856" cy="4857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año 2015 es el peor desde los inicios de esta medición en 2010. Ello se refleja en el resultado obtenidos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tres  indicadores evaluados: percepción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calidad, de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expectativa de calidad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 experiencia de calidad de servicios recibidos.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2015 un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70,9%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población califica con una nota de 4 o menos al sistema de salud en general y un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52,4%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hace con su sistema de salud según experiencia. 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de salud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chileno obtiene nota roja, con un 3,5 de promedio. 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Ello, a pesar de todos los recursos que se le han inyectado al sistema público y al incremento de precios en el privado, casi no hay diferencias entre ambos subsistemas.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personal de salud (médicos –enfermeras) se evalúa con una nota entre un 4,6 y un 5,6 en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Fonasa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Isapres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respectivamente, al igual que las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salas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espera.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gran problema está en los tiempos de espera que deben sufrir las personas dependiendo el tipo de servicio que quieren recibir entre un 45% y un 60,6% de la gente lo califica como muy demoroso y poco oportuno. También esto ha empeorado desde 2010 a la fecha.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Asimismo, las expectativas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han deteriorado respecto de la calidad, tiempos de espera y costo (8 de cada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chilenos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piensan que la población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 general no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cubierta o protegida por su plan de salud y 6 de cada 10 lo piensa respecto de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propio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salud).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pesar del AUGE la sensación de protección con su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propio sistema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salud viene a la baja de un 25% que se sentía protegido el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2014,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sólo se sienten protegidos el 21%.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39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6767" y="260648"/>
            <a:ext cx="4607521" cy="647403"/>
          </a:xfrm>
        </p:spPr>
        <p:txBody>
          <a:bodyPr/>
          <a:lstStyle/>
          <a:p>
            <a:pPr algn="ctr"/>
            <a:r>
              <a:rPr lang="es-ES" dirty="0" smtClean="0"/>
              <a:t>CONCLUSIONES GENERALES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5536" y="1124744"/>
            <a:ext cx="8208912" cy="428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evidente que las medidas aplicadas al sistema de salud basadas esencialmente en más recursos e infraestructura han fracasado rotundamente.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requieren nuevas reformas al sistema de salud y a los modelos de atención de las personas.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que entender que hoy la población está más vieja y el perfil epidemiológico es de enfermedades crónicas y se requieren modelos muy específicos para resolver las necesidades.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seguimos por el camino de más recursos para satisfacer la demanda creciente no vamos a resolver los problemas de fondo del sistema de salud chileno, el cual: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inequitativo.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le entrega a la gente una alta responsabilidad en el financiamiento de su salud, lo que genera gran inseguridad.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Asimismo, los servicios no están organizados adecuadamente, “no funcionan”, ejemplo de ello es que crecen las listas de espera, los sistemas están colapsados y baja la calidad de los servicios.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C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hace necesario reformar a fondo ambos subsistemas de salud, no basta con medidas parches, sino que requieren cambios que apunten a la gestión del sistema de salud, a su organización y a cómo se integran y articulan ambos subsistemas público y privado.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10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2"/>
          <p:cNvSpPr>
            <a:spLocks noGrp="1" noChangeArrowheads="1"/>
          </p:cNvSpPr>
          <p:nvPr>
            <p:ph type="title"/>
          </p:nvPr>
        </p:nvSpPr>
        <p:spPr>
          <a:xfrm>
            <a:off x="0" y="2205038"/>
            <a:ext cx="9144000" cy="244792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_tradnl" sz="3200" b="1" dirty="0" smtClean="0"/>
              <a:t>VI Encuesta sobre el Sistema de Salud Nacional 2015</a:t>
            </a:r>
          </a:p>
        </p:txBody>
      </p:sp>
    </p:spTree>
    <p:extLst>
      <p:ext uri="{BB962C8B-B14F-4D97-AF65-F5344CB8AC3E}">
        <p14:creationId xmlns:p14="http://schemas.microsoft.com/office/powerpoint/2010/main" val="398513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gray">
          <a:xfrm>
            <a:off x="3039144" y="-459432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Índices de calidad de salud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96168217"/>
              </p:ext>
            </p:extLst>
          </p:nvPr>
        </p:nvGraphicFramePr>
        <p:xfrm>
          <a:off x="107504" y="1196752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79512" y="4951760"/>
            <a:ext cx="8496300" cy="925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/>
              <a:t>Se calculan obteniendo un valor único a través de la diferencia entre las proporciones de evaluación positiva y negativa de cada indicador que lo compone. Este criterio está basado en el Índice de Confianza de la Universidad de Michigan. Un valor cercano a 100 indica mayor calidad y cercano a 0 peor calidad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gray">
          <a:xfrm>
            <a:off x="3255168" y="-459432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Índices de calidad de salud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688812463"/>
              </p:ext>
            </p:extLst>
          </p:nvPr>
        </p:nvGraphicFramePr>
        <p:xfrm>
          <a:off x="323528" y="1108968"/>
          <a:ext cx="835292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67544" y="5229200"/>
            <a:ext cx="7632848" cy="93610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just">
              <a:spcBef>
                <a:spcPts val="300"/>
              </a:spcBef>
            </a:pPr>
            <a:r>
              <a:rPr lang="es-ES" sz="1500" dirty="0" smtClean="0">
                <a:latin typeface="Arial" pitchFamily="34" charset="0"/>
                <a:cs typeface="Arial" pitchFamily="34" charset="0"/>
              </a:rPr>
              <a:t>El 2015 es un mal año para la gente, ya que respecto a años anteriores baja el índice de </a:t>
            </a:r>
          </a:p>
          <a:p>
            <a:pPr algn="just">
              <a:spcBef>
                <a:spcPts val="300"/>
              </a:spcBef>
            </a:pPr>
            <a:r>
              <a:rPr lang="es-ES" sz="1500" dirty="0" smtClean="0">
                <a:latin typeface="Arial" pitchFamily="34" charset="0"/>
                <a:cs typeface="Arial" pitchFamily="34" charset="0"/>
              </a:rPr>
              <a:t>percepción calidad, de expectativa y de experiencia, éste último de manera sustancial de </a:t>
            </a:r>
          </a:p>
          <a:p>
            <a:pPr algn="just">
              <a:spcBef>
                <a:spcPts val="300"/>
              </a:spcBef>
            </a:pPr>
            <a:r>
              <a:rPr lang="es-ES" sz="1500" dirty="0" smtClean="0">
                <a:latin typeface="Arial" pitchFamily="34" charset="0"/>
                <a:cs typeface="Arial" pitchFamily="34" charset="0"/>
              </a:rPr>
              <a:t>51,5 a 43,4.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0" y="2285995"/>
            <a:ext cx="9144000" cy="2447924"/>
          </a:xfrm>
        </p:spPr>
        <p:txBody>
          <a:bodyPr/>
          <a:lstStyle/>
          <a:p>
            <a:r>
              <a:rPr lang="es-CL" sz="3200" b="1" dirty="0" smtClean="0">
                <a:latin typeface="Century Gothic" pitchFamily="34" charset="0"/>
              </a:rPr>
              <a:t>Calidad de los servicios recibidos</a:t>
            </a:r>
            <a:endParaRPr lang="en-US" sz="3200" b="1" dirty="0" err="1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7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775" y="117301"/>
            <a:ext cx="6335713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Evaluación al Sistema de Salud</a:t>
            </a:r>
            <a:r>
              <a:rPr lang="es-CL" sz="2400" b="1" dirty="0" smtClean="0">
                <a:ea typeface="+mn-ea"/>
                <a:cs typeface="Arial" pitchFamily="34" charset="0"/>
              </a:rPr>
              <a:t> 2015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6285800"/>
            <a:ext cx="572412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¿Qué nota le pone al sistema de chileno de salud en general?</a:t>
            </a:r>
          </a:p>
          <a:p>
            <a:r>
              <a:rPr lang="es-ES" sz="900" i="1" dirty="0" smtClean="0">
                <a:solidFill>
                  <a:schemeClr val="tx2"/>
                </a:solidFill>
              </a:rPr>
              <a:t>Con la experiencia que ha tenido usted y su grupo familiar: ¿Qué nota le pone usted al sistema de salud?</a:t>
            </a:r>
          </a:p>
          <a:p>
            <a:r>
              <a:rPr lang="es-ES" sz="900" i="1" dirty="0" smtClean="0">
                <a:solidFill>
                  <a:schemeClr val="tx2"/>
                </a:solidFill>
              </a:rPr>
              <a:t>Use una escala de 1 a 7, donde 1 es “muy malo” y 7 es “muy bueno”</a:t>
            </a: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total: 1199 casos</a:t>
            </a:r>
          </a:p>
          <a:p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0" y="1106488"/>
          <a:ext cx="66802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Gráfico" r:id="rId4" imgW="6676987" imgH="4476848" progId="MSGraph.Chart.8">
                  <p:embed followColorScheme="full"/>
                </p:oleObj>
              </mc:Choice>
              <mc:Fallback>
                <p:oleObj name="Gráfico" r:id="rId4" imgW="6676987" imgH="4476848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06488"/>
                        <a:ext cx="668020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3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Elipse"/>
          <p:cNvSpPr/>
          <p:nvPr/>
        </p:nvSpPr>
        <p:spPr bwMode="gray">
          <a:xfrm>
            <a:off x="4932040" y="1484784"/>
            <a:ext cx="792088" cy="288032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 bwMode="gray">
          <a:xfrm>
            <a:off x="4968044" y="3861048"/>
            <a:ext cx="792088" cy="288032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Elipse"/>
          <p:cNvSpPr/>
          <p:nvPr/>
        </p:nvSpPr>
        <p:spPr bwMode="gray">
          <a:xfrm>
            <a:off x="5364088" y="6669360"/>
            <a:ext cx="266328" cy="188640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1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74098" y="6734969"/>
            <a:ext cx="676398" cy="7984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900" dirty="0" smtClean="0">
                <a:latin typeface="Arial" pitchFamily="34" charset="0"/>
                <a:cs typeface="Arial" pitchFamily="34" charset="0"/>
              </a:rPr>
              <a:t>Diferencia significativa</a:t>
            </a:r>
          </a:p>
        </p:txBody>
      </p:sp>
      <p:sp>
        <p:nvSpPr>
          <p:cNvPr id="13" name="12 Rectángulo"/>
          <p:cNvSpPr/>
          <p:nvPr/>
        </p:nvSpPr>
        <p:spPr bwMode="gray">
          <a:xfrm>
            <a:off x="6700842" y="1268760"/>
            <a:ext cx="2088232" cy="43144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Normalmente en todos los estudios el  Sistema de salud es mejor evaluado según la experiencia v/s la percepción general. 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obstante lo anterior, la evaluacion de calidad alta por experiencia no sobrepasa el 18,7% de las personas y un 52,4% lo reprueba.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89309"/>
            <a:ext cx="6552728" cy="647403"/>
          </a:xfrm>
        </p:spPr>
        <p:txBody>
          <a:bodyPr/>
          <a:lstStyle/>
          <a:p>
            <a:pPr eaLnBrk="1" hangingPunct="1"/>
            <a:r>
              <a:rPr lang="es-CL" sz="2400" dirty="0" smtClean="0">
                <a:ea typeface="+mn-ea"/>
                <a:cs typeface="Arial" pitchFamily="34" charset="0"/>
              </a:rPr>
              <a:t>Evolución Evaluación al Sistema de Salud </a:t>
            </a:r>
            <a:r>
              <a:rPr lang="es-CL" sz="2400" b="1" dirty="0" smtClean="0">
                <a:ea typeface="+mn-ea"/>
                <a:cs typeface="Arial" pitchFamily="34" charset="0"/>
              </a:rPr>
              <a:t>2015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36512" y="6285800"/>
            <a:ext cx="568863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i="1" dirty="0" smtClean="0">
                <a:solidFill>
                  <a:schemeClr val="tx2"/>
                </a:solidFill>
              </a:rPr>
              <a:t>¿Qué nota le pone al sistema de chileno de salud en general?</a:t>
            </a:r>
          </a:p>
          <a:p>
            <a:r>
              <a:rPr lang="es-ES" sz="900" i="1" dirty="0" smtClean="0">
                <a:solidFill>
                  <a:schemeClr val="tx2"/>
                </a:solidFill>
              </a:rPr>
              <a:t>Con la experiencia que ha tenido usted y su grupo familiar: ¿Qué nota le pone usted al sistema de salud?</a:t>
            </a:r>
          </a:p>
          <a:p>
            <a:r>
              <a:rPr lang="es-ES" sz="900" i="1" dirty="0" smtClean="0">
                <a:solidFill>
                  <a:schemeClr val="tx2"/>
                </a:solidFill>
              </a:rPr>
              <a:t>Use una escala de 1 a 7, donde 1 es “muy malo” y 7 es “muy bueno”</a:t>
            </a:r>
          </a:p>
          <a:p>
            <a:pPr lvl="0"/>
            <a:r>
              <a:rPr lang="es-CL" sz="600" i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Base total: 1.199 casos</a:t>
            </a:r>
          </a:p>
          <a:p>
            <a:r>
              <a:rPr lang="es-ES" sz="1400" i="1" dirty="0" smtClean="0">
                <a:solidFill>
                  <a:schemeClr val="tx2"/>
                </a:solidFill>
              </a:rPr>
              <a:t> </a:t>
            </a:r>
            <a:endParaRPr lang="es-CL" sz="1400" i="1" dirty="0">
              <a:solidFill>
                <a:schemeClr val="tx2"/>
              </a:solidFill>
            </a:endParaRPr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35496" y="1270000"/>
          <a:ext cx="641032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Gráfico" r:id="rId4" imgW="7200943" imgH="5133867" progId="MSGraph.Chart.8">
                  <p:embed followColorScheme="full"/>
                </p:oleObj>
              </mc:Choice>
              <mc:Fallback>
                <p:oleObj name="Gráfico" r:id="rId4" imgW="7200943" imgH="513386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270000"/>
                        <a:ext cx="6410325" cy="456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771800" y="105273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CL" sz="1600" dirty="0" smtClean="0">
                <a:latin typeface="Arial" pitchFamily="34" charset="0"/>
                <a:cs typeface="Arial" pitchFamily="34" charset="0"/>
              </a:rPr>
              <a:t>% Notas 6 y 7</a:t>
            </a:r>
          </a:p>
        </p:txBody>
      </p:sp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6372200" y="6669940"/>
            <a:ext cx="26426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itchFamily="34" charset="0"/>
              </a:rPr>
              <a:t>(*) Medición 2010 Sólo consideró RM y V región</a:t>
            </a:r>
          </a:p>
        </p:txBody>
      </p:sp>
      <p:sp>
        <p:nvSpPr>
          <p:cNvPr id="13" name="12 Rectángulo"/>
          <p:cNvSpPr/>
          <p:nvPr/>
        </p:nvSpPr>
        <p:spPr bwMode="gray">
          <a:xfrm>
            <a:off x="6732240" y="2132856"/>
            <a:ext cx="2088232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Ambas evaluaciones bajan significativamente respecto de 2014.</a:t>
            </a:r>
          </a:p>
          <a:p>
            <a:pPr marL="0" indent="0" algn="ctr">
              <a:spcBef>
                <a:spcPts val="300"/>
              </a:spcBef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sistema según experiencia presenta una tendencia negativa desde el 2010</a:t>
            </a:r>
          </a:p>
        </p:txBody>
      </p:sp>
      <p:sp>
        <p:nvSpPr>
          <p:cNvPr id="12" name="11 Flecha abajo"/>
          <p:cNvSpPr/>
          <p:nvPr/>
        </p:nvSpPr>
        <p:spPr bwMode="gray">
          <a:xfrm>
            <a:off x="6012160" y="3789040"/>
            <a:ext cx="216024" cy="36004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abajo"/>
          <p:cNvSpPr/>
          <p:nvPr/>
        </p:nvSpPr>
        <p:spPr bwMode="gray">
          <a:xfrm>
            <a:off x="6012160" y="4581128"/>
            <a:ext cx="216024" cy="36004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CL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heme/theme1.xml><?xml version="1.0" encoding="utf-8"?>
<a:theme xmlns:a="http://schemas.openxmlformats.org/drawingml/2006/main" name="GfK Master for PPT 2010 4-3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">
      <a:dk1>
        <a:sysClr val="windowText" lastClr="000000"/>
      </a:dk1>
      <a:lt1>
        <a:sysClr val="window" lastClr="FFFFFF"/>
      </a:lt1>
      <a:dk2>
        <a:srgbClr val="E95E0F"/>
      </a:dk2>
      <a:lt2>
        <a:srgbClr val="928580"/>
      </a:lt2>
      <a:accent1>
        <a:srgbClr val="E31B19"/>
      </a:accent1>
      <a:accent2>
        <a:srgbClr val="F9B200"/>
      </a:accent2>
      <a:accent3>
        <a:srgbClr val="FFD600"/>
      </a:accent3>
      <a:accent4>
        <a:srgbClr val="A1AF00"/>
      </a:accent4>
      <a:accent5>
        <a:srgbClr val="0087C8"/>
      </a:accent5>
      <a:accent6>
        <a:srgbClr val="004186"/>
      </a:accent6>
      <a:hlink>
        <a:srgbClr val="E95E0F"/>
      </a:hlink>
      <a:folHlink>
        <a:srgbClr val="92858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17211</TotalTime>
  <Words>3243</Words>
  <Application>Microsoft Office PowerPoint</Application>
  <PresentationFormat>Presentación en pantalla (4:3)</PresentationFormat>
  <Paragraphs>361</Paragraphs>
  <Slides>43</Slides>
  <Notes>37</Notes>
  <HiddenSlides>13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GfK Master for PPT 2010 4-3</vt:lpstr>
      <vt:lpstr>Gráfico</vt:lpstr>
      <vt:lpstr>Presentación de PowerPoint</vt:lpstr>
      <vt:lpstr>Ficha Metodológica</vt:lpstr>
      <vt:lpstr>Distribución de la muestra según sistema de salud 2015</vt:lpstr>
      <vt:lpstr>Índices de Calidad</vt:lpstr>
      <vt:lpstr>Presentación de PowerPoint</vt:lpstr>
      <vt:lpstr>Presentación de PowerPoint</vt:lpstr>
      <vt:lpstr>Calidad de los servicios recibidos</vt:lpstr>
      <vt:lpstr>Evaluación al Sistema de Salud 2015</vt:lpstr>
      <vt:lpstr>Evolución Evaluación al Sistema de Salud 2015</vt:lpstr>
      <vt:lpstr>Promedio Evaluación al Sistema de Salud 2015</vt:lpstr>
      <vt:lpstr>Promedio Evaluación al Sistema de Salud 2015</vt:lpstr>
      <vt:lpstr>Evaluación de la última atención recibida en salud</vt:lpstr>
      <vt:lpstr>Evolución Evaluación última atención recibida</vt:lpstr>
      <vt:lpstr>Evolución Evaluación última atención recibida</vt:lpstr>
      <vt:lpstr>Evolución Evaluación última atención recibida</vt:lpstr>
      <vt:lpstr>Promedio Evaluación médicos que le atendieron</vt:lpstr>
      <vt:lpstr>Promedio Evaluación Enfermeras Auxiliares</vt:lpstr>
      <vt:lpstr>Promedio Evaluación el trato del personal administrativo, incluyendo recepcionista</vt:lpstr>
      <vt:lpstr>Promedio Evaluación la comodidad de las salas de espera</vt:lpstr>
      <vt:lpstr>Promedio Evaluación la calidad de la infraestructura médica</vt:lpstr>
      <vt:lpstr>Promedio Evaluación la forma de solicitar hora médica por teléfono</vt:lpstr>
      <vt:lpstr>Promedio Evaluación tiempo que le dio el médico en la atención</vt:lpstr>
      <vt:lpstr>Promedio Evaluación tiempo que tuvo que esperar para recibir la atención médica</vt:lpstr>
      <vt:lpstr>Evaluación acceso a prestaciones médicas En general</vt:lpstr>
      <vt:lpstr>Evaluación acceso a prestaciones médicas Según experiencia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Financiamiento de la salud</vt:lpstr>
      <vt:lpstr>Gasto personal (pago bolsillo) en salud  incluyendo remedios 2015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 GENERALES</vt:lpstr>
      <vt:lpstr>CONCLUSIONES GENERALES</vt:lpstr>
      <vt:lpstr>VI Encuesta sobre el Sistema de Salud Nacional 2015</vt:lpstr>
    </vt:vector>
  </TitlesOfParts>
  <Company>GfK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subject>[Subtitle of presentation]</dc:subject>
  <dc:creator>[GfK Employee]</dc:creator>
  <dc:description>Optimized for MS PowerPoint 2010 (optionally can be used under MS PowerPoint 2007).</dc:description>
  <cp:lastModifiedBy>KARANCIBIAA</cp:lastModifiedBy>
  <cp:revision>762</cp:revision>
  <cp:lastPrinted>2011-10-06T07:51:46Z</cp:lastPrinted>
  <dcterms:created xsi:type="dcterms:W3CDTF">2011-11-05T20:11:32Z</dcterms:created>
  <dcterms:modified xsi:type="dcterms:W3CDTF">2015-11-03T19:26:22Z</dcterms:modified>
</cp:coreProperties>
</file>