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rts/chart1.xml" ContentType="application/vnd.openxmlformats-officedocument.drawingml.chart+xml"/>
  <Override PartName="/ppt/drawings/drawing1.xml" ContentType="application/vnd.openxmlformats-officedocument.drawingml.chartshapes+xml"/>
  <Override PartName="/ppt/theme/themeOverride2.xml" ContentType="application/vnd.openxmlformats-officedocument.themeOverride+xml"/>
  <Override PartName="/ppt/charts/chart2.xml" ContentType="application/vnd.openxmlformats-officedocument.drawingml.chart+xml"/>
  <Override PartName="/ppt/drawings/drawing2.xml" ContentType="application/vnd.openxmlformats-officedocument.drawingml.chartshapes+xml"/>
  <Override PartName="/ppt/theme/themeOverride3.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charts/chart5.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34" r:id="rId1"/>
    <p:sldMasterId id="2147485348" r:id="rId2"/>
    <p:sldMasterId id="2147485362" r:id="rId3"/>
    <p:sldMasterId id="2147485374" r:id="rId4"/>
    <p:sldMasterId id="2147485386" r:id="rId5"/>
  </p:sldMasterIdLst>
  <p:notesMasterIdLst>
    <p:notesMasterId r:id="rId24"/>
  </p:notesMasterIdLst>
  <p:handoutMasterIdLst>
    <p:handoutMasterId r:id="rId25"/>
  </p:handoutMasterIdLst>
  <p:sldIdLst>
    <p:sldId id="256" r:id="rId6"/>
    <p:sldId id="543" r:id="rId7"/>
    <p:sldId id="485" r:id="rId8"/>
    <p:sldId id="482" r:id="rId9"/>
    <p:sldId id="547" r:id="rId10"/>
    <p:sldId id="550" r:id="rId11"/>
    <p:sldId id="531" r:id="rId12"/>
    <p:sldId id="549" r:id="rId13"/>
    <p:sldId id="548" r:id="rId14"/>
    <p:sldId id="532" r:id="rId15"/>
    <p:sldId id="544" r:id="rId16"/>
    <p:sldId id="536" r:id="rId17"/>
    <p:sldId id="528" r:id="rId18"/>
    <p:sldId id="437" r:id="rId19"/>
    <p:sldId id="545" r:id="rId20"/>
    <p:sldId id="546" r:id="rId21"/>
    <p:sldId id="540" r:id="rId22"/>
    <p:sldId id="479" r:id="rId23"/>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45" algn="l" rtl="0" fontAlgn="base">
      <a:spcBef>
        <a:spcPct val="0"/>
      </a:spcBef>
      <a:spcAft>
        <a:spcPct val="0"/>
      </a:spcAft>
      <a:defRPr kern="1200">
        <a:solidFill>
          <a:schemeClr val="tx1"/>
        </a:solidFill>
        <a:latin typeface="Arial" charset="0"/>
        <a:ea typeface="+mn-ea"/>
        <a:cs typeface="Arial" charset="0"/>
      </a:defRPr>
    </a:lvl2pPr>
    <a:lvl3pPr marL="914290" algn="l" rtl="0" fontAlgn="base">
      <a:spcBef>
        <a:spcPct val="0"/>
      </a:spcBef>
      <a:spcAft>
        <a:spcPct val="0"/>
      </a:spcAft>
      <a:defRPr kern="1200">
        <a:solidFill>
          <a:schemeClr val="tx1"/>
        </a:solidFill>
        <a:latin typeface="Arial" charset="0"/>
        <a:ea typeface="+mn-ea"/>
        <a:cs typeface="Arial" charset="0"/>
      </a:defRPr>
    </a:lvl3pPr>
    <a:lvl4pPr marL="1371435" algn="l" rtl="0" fontAlgn="base">
      <a:spcBef>
        <a:spcPct val="0"/>
      </a:spcBef>
      <a:spcAft>
        <a:spcPct val="0"/>
      </a:spcAft>
      <a:defRPr kern="1200">
        <a:solidFill>
          <a:schemeClr val="tx1"/>
        </a:solidFill>
        <a:latin typeface="Arial" charset="0"/>
        <a:ea typeface="+mn-ea"/>
        <a:cs typeface="Arial" charset="0"/>
      </a:defRPr>
    </a:lvl4pPr>
    <a:lvl5pPr marL="1828581" algn="l" rtl="0" fontAlgn="base">
      <a:spcBef>
        <a:spcPct val="0"/>
      </a:spcBef>
      <a:spcAft>
        <a:spcPct val="0"/>
      </a:spcAft>
      <a:defRPr kern="1200">
        <a:solidFill>
          <a:schemeClr val="tx1"/>
        </a:solidFill>
        <a:latin typeface="Arial" charset="0"/>
        <a:ea typeface="+mn-ea"/>
        <a:cs typeface="Arial" charset="0"/>
      </a:defRPr>
    </a:lvl5pPr>
    <a:lvl6pPr marL="2285726" algn="l" defTabSz="914290" rtl="0" eaLnBrk="1" latinLnBrk="0" hangingPunct="1">
      <a:defRPr kern="1200">
        <a:solidFill>
          <a:schemeClr val="tx1"/>
        </a:solidFill>
        <a:latin typeface="Arial" charset="0"/>
        <a:ea typeface="+mn-ea"/>
        <a:cs typeface="Arial" charset="0"/>
      </a:defRPr>
    </a:lvl6pPr>
    <a:lvl7pPr marL="2742871" algn="l" defTabSz="914290" rtl="0" eaLnBrk="1" latinLnBrk="0" hangingPunct="1">
      <a:defRPr kern="1200">
        <a:solidFill>
          <a:schemeClr val="tx1"/>
        </a:solidFill>
        <a:latin typeface="Arial" charset="0"/>
        <a:ea typeface="+mn-ea"/>
        <a:cs typeface="Arial" charset="0"/>
      </a:defRPr>
    </a:lvl7pPr>
    <a:lvl8pPr marL="3200016" algn="l" defTabSz="914290" rtl="0" eaLnBrk="1" latinLnBrk="0" hangingPunct="1">
      <a:defRPr kern="1200">
        <a:solidFill>
          <a:schemeClr val="tx1"/>
        </a:solidFill>
        <a:latin typeface="Arial" charset="0"/>
        <a:ea typeface="+mn-ea"/>
        <a:cs typeface="Arial" charset="0"/>
      </a:defRPr>
    </a:lvl8pPr>
    <a:lvl9pPr marL="3657161" algn="l" defTabSz="91429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15" autoAdjust="0"/>
  </p:normalViewPr>
  <p:slideViewPr>
    <p:cSldViewPr>
      <p:cViewPr>
        <p:scale>
          <a:sx n="77" d="100"/>
          <a:sy n="77" d="100"/>
        </p:scale>
        <p:origin x="-30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610"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Juan\Powerpoints\excel\basic%20pensions%20PAG%20201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Juan\Powerpoints\excel\public%20pension%20expenditure%20projections%20PO%2020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Juan\Powerpoints\excel\life%20expectancy%20normal%20pension%20age%20men.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Juan\Projects\Statistics\Newsletter\2012\PensionMarketsInFocus2012Excel.xlsx"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1" Type="http://schemas.openxmlformats.org/officeDocument/2006/relationships/oleObject" Target="file:///C:\Juan\Powerpoints\excel\Inv%20returns%202002-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9633654186635563E-2"/>
          <c:y val="8.085843880565402E-2"/>
          <c:w val="0.95228016683290417"/>
          <c:h val="0.66101459196664047"/>
        </c:manualLayout>
      </c:layout>
      <c:barChart>
        <c:barDir val="col"/>
        <c:grouping val="stacked"/>
        <c:varyColors val="0"/>
        <c:ser>
          <c:idx val="0"/>
          <c:order val="0"/>
          <c:invertIfNegative val="0"/>
          <c:dPt>
            <c:idx val="6"/>
            <c:invertIfNegative val="0"/>
            <c:bubble3D val="0"/>
            <c:spPr>
              <a:solidFill>
                <a:srgbClr val="FF0000"/>
              </a:solidFill>
            </c:spPr>
          </c:dPt>
          <c:dPt>
            <c:idx val="21"/>
            <c:invertIfNegative val="0"/>
            <c:bubble3D val="0"/>
            <c:spPr>
              <a:solidFill>
                <a:schemeClr val="accent1"/>
              </a:solidFill>
            </c:spPr>
          </c:dPt>
          <c:cat>
            <c:strRef>
              <c:f>Assistance!$B$3:$B$33</c:f>
              <c:strCache>
                <c:ptCount val="31"/>
                <c:pt idx="0">
                  <c:v>Korea</c:v>
                </c:pt>
                <c:pt idx="1">
                  <c:v>Turkey</c:v>
                </c:pt>
                <c:pt idx="2">
                  <c:v>Greece</c:v>
                </c:pt>
                <c:pt idx="3">
                  <c:v>Portugal</c:v>
                </c:pt>
                <c:pt idx="4">
                  <c:v>Czech Republic</c:v>
                </c:pt>
                <c:pt idx="5">
                  <c:v>Estonia</c:v>
                </c:pt>
                <c:pt idx="6">
                  <c:v>Chile</c:v>
                </c:pt>
                <c:pt idx="7">
                  <c:v>Sweden</c:v>
                </c:pt>
                <c:pt idx="8">
                  <c:v>Poland</c:v>
                </c:pt>
                <c:pt idx="9">
                  <c:v>Spain</c:v>
                </c:pt>
                <c:pt idx="10">
                  <c:v>Denmark</c:v>
                </c:pt>
                <c:pt idx="11">
                  <c:v>Canada</c:v>
                </c:pt>
                <c:pt idx="12">
                  <c:v>Finland</c:v>
                </c:pt>
                <c:pt idx="13">
                  <c:v>United States</c:v>
                </c:pt>
                <c:pt idx="14">
                  <c:v>United Kingdom</c:v>
                </c:pt>
                <c:pt idx="15">
                  <c:v>Japan</c:v>
                </c:pt>
                <c:pt idx="16">
                  <c:v>Italy</c:v>
                </c:pt>
                <c:pt idx="17">
                  <c:v>Germany</c:v>
                </c:pt>
                <c:pt idx="18">
                  <c:v>Israel</c:v>
                </c:pt>
                <c:pt idx="19">
                  <c:v>France</c:v>
                </c:pt>
                <c:pt idx="20">
                  <c:v>Australia</c:v>
                </c:pt>
                <c:pt idx="21">
                  <c:v>Iceland</c:v>
                </c:pt>
                <c:pt idx="22">
                  <c:v>Switzerland</c:v>
                </c:pt>
                <c:pt idx="23">
                  <c:v>Slovak Republic</c:v>
                </c:pt>
                <c:pt idx="24">
                  <c:v>Belgium</c:v>
                </c:pt>
                <c:pt idx="25">
                  <c:v>Austria</c:v>
                </c:pt>
                <c:pt idx="26">
                  <c:v>Ireland</c:v>
                </c:pt>
                <c:pt idx="27">
                  <c:v>Luxembourg</c:v>
                </c:pt>
                <c:pt idx="28">
                  <c:v>Netherlands</c:v>
                </c:pt>
                <c:pt idx="29">
                  <c:v>Slovenia</c:v>
                </c:pt>
                <c:pt idx="30">
                  <c:v>New Zealand</c:v>
                </c:pt>
              </c:strCache>
            </c:strRef>
          </c:cat>
          <c:val>
            <c:numRef>
              <c:f>Assistance!$C$3:$C$33</c:f>
              <c:numCache>
                <c:formatCode>0.0</c:formatCode>
                <c:ptCount val="31"/>
                <c:pt idx="0">
                  <c:v>3</c:v>
                </c:pt>
                <c:pt idx="1">
                  <c:v>5.9</c:v>
                </c:pt>
                <c:pt idx="2">
                  <c:v>11.5</c:v>
                </c:pt>
                <c:pt idx="3">
                  <c:v>13.6</c:v>
                </c:pt>
                <c:pt idx="4">
                  <c:v>13.7</c:v>
                </c:pt>
                <c:pt idx="5">
                  <c:v>14.2</c:v>
                </c:pt>
                <c:pt idx="6">
                  <c:v>15.4</c:v>
                </c:pt>
                <c:pt idx="7">
                  <c:v>16.3</c:v>
                </c:pt>
                <c:pt idx="8">
                  <c:v>17</c:v>
                </c:pt>
                <c:pt idx="9">
                  <c:v>17</c:v>
                </c:pt>
                <c:pt idx="10">
                  <c:v>17.100000000000001</c:v>
                </c:pt>
                <c:pt idx="11">
                  <c:v>17.899999999999999</c:v>
                </c:pt>
                <c:pt idx="12">
                  <c:v>18</c:v>
                </c:pt>
                <c:pt idx="13">
                  <c:v>19</c:v>
                </c:pt>
                <c:pt idx="14">
                  <c:v>19.2</c:v>
                </c:pt>
                <c:pt idx="15">
                  <c:v>19.399999999999999</c:v>
                </c:pt>
                <c:pt idx="16">
                  <c:v>20.2</c:v>
                </c:pt>
                <c:pt idx="17">
                  <c:v>20.3</c:v>
                </c:pt>
                <c:pt idx="18">
                  <c:v>22.6</c:v>
                </c:pt>
                <c:pt idx="19">
                  <c:v>23.1</c:v>
                </c:pt>
                <c:pt idx="20">
                  <c:v>23.7</c:v>
                </c:pt>
                <c:pt idx="21">
                  <c:v>23.9</c:v>
                </c:pt>
                <c:pt idx="22">
                  <c:v>24.4</c:v>
                </c:pt>
                <c:pt idx="23">
                  <c:v>24.7</c:v>
                </c:pt>
                <c:pt idx="24">
                  <c:v>26.5</c:v>
                </c:pt>
                <c:pt idx="25">
                  <c:v>26.9</c:v>
                </c:pt>
                <c:pt idx="26">
                  <c:v>27.5</c:v>
                </c:pt>
                <c:pt idx="27">
                  <c:v>28.5</c:v>
                </c:pt>
                <c:pt idx="28">
                  <c:v>29.2</c:v>
                </c:pt>
                <c:pt idx="29">
                  <c:v>32.1</c:v>
                </c:pt>
                <c:pt idx="30">
                  <c:v>38.700000000000003</c:v>
                </c:pt>
              </c:numCache>
            </c:numRef>
          </c:val>
        </c:ser>
        <c:dLbls>
          <c:showLegendKey val="0"/>
          <c:showVal val="0"/>
          <c:showCatName val="0"/>
          <c:showSerName val="0"/>
          <c:showPercent val="0"/>
          <c:showBubbleSize val="0"/>
        </c:dLbls>
        <c:gapWidth val="50"/>
        <c:overlap val="100"/>
        <c:axId val="149486976"/>
        <c:axId val="154428544"/>
      </c:barChart>
      <c:catAx>
        <c:axId val="149486976"/>
        <c:scaling>
          <c:orientation val="minMax"/>
        </c:scaling>
        <c:delete val="0"/>
        <c:axPos val="b"/>
        <c:numFmt formatCode="General" sourceLinked="1"/>
        <c:majorTickMark val="out"/>
        <c:minorTickMark val="none"/>
        <c:tickLblPos val="nextTo"/>
        <c:txPr>
          <a:bodyPr rot="-3300000" vert="horz"/>
          <a:lstStyle/>
          <a:p>
            <a:pPr>
              <a:defRPr sz="1400"/>
            </a:pPr>
            <a:endParaRPr lang="es-ES"/>
          </a:p>
        </c:txPr>
        <c:crossAx val="154428544"/>
        <c:crosses val="autoZero"/>
        <c:auto val="1"/>
        <c:lblAlgn val="ctr"/>
        <c:lblOffset val="100"/>
        <c:noMultiLvlLbl val="0"/>
      </c:catAx>
      <c:valAx>
        <c:axId val="154428544"/>
        <c:scaling>
          <c:orientation val="minMax"/>
          <c:max val="40"/>
          <c:min val="0"/>
        </c:scaling>
        <c:delete val="0"/>
        <c:axPos val="l"/>
        <c:majorGridlines/>
        <c:numFmt formatCode="0" sourceLinked="0"/>
        <c:majorTickMark val="out"/>
        <c:minorTickMark val="none"/>
        <c:tickLblPos val="nextTo"/>
        <c:txPr>
          <a:bodyPr rot="0" vert="horz"/>
          <a:lstStyle/>
          <a:p>
            <a:pPr>
              <a:defRPr sz="1400"/>
            </a:pPr>
            <a:endParaRPr lang="es-ES"/>
          </a:p>
        </c:txPr>
        <c:crossAx val="149486976"/>
        <c:crosses val="autoZero"/>
        <c:crossBetween val="between"/>
        <c:majorUnit val="5"/>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22"/>
            <c:invertIfNegative val="0"/>
            <c:bubble3D val="0"/>
            <c:spPr>
              <a:solidFill>
                <a:schemeClr val="accent1"/>
              </a:solidFill>
            </c:spPr>
          </c:dPt>
          <c:cat>
            <c:strRef>
              <c:f>Chart!$G$8:$G$38</c:f>
              <c:strCache>
                <c:ptCount val="31"/>
                <c:pt idx="0">
                  <c:v>Mexico</c:v>
                </c:pt>
                <c:pt idx="1">
                  <c:v>United States</c:v>
                </c:pt>
                <c:pt idx="2">
                  <c:v>Australia</c:v>
                </c:pt>
                <c:pt idx="3">
                  <c:v>Korea</c:v>
                </c:pt>
                <c:pt idx="4">
                  <c:v>Canada</c:v>
                </c:pt>
                <c:pt idx="5">
                  <c:v>Iceland</c:v>
                </c:pt>
                <c:pt idx="6">
                  <c:v>New Zealand</c:v>
                </c:pt>
                <c:pt idx="7">
                  <c:v>Estonia</c:v>
                </c:pt>
                <c:pt idx="8">
                  <c:v>United Kingdom</c:v>
                </c:pt>
                <c:pt idx="9">
                  <c:v>Switzerland</c:v>
                </c:pt>
                <c:pt idx="10">
                  <c:v>Denmark</c:v>
                </c:pt>
                <c:pt idx="11">
                  <c:v>Sweden</c:v>
                </c:pt>
                <c:pt idx="12">
                  <c:v>Poland</c:v>
                </c:pt>
                <c:pt idx="13">
                  <c:v>Netherlands</c:v>
                </c:pt>
                <c:pt idx="14">
                  <c:v>Czech Republic</c:v>
                </c:pt>
                <c:pt idx="15">
                  <c:v>Ireland</c:v>
                </c:pt>
                <c:pt idx="16">
                  <c:v>Turkey</c:v>
                </c:pt>
                <c:pt idx="17">
                  <c:v>Slovak Republic</c:v>
                </c:pt>
                <c:pt idx="18">
                  <c:v>Germany</c:v>
                </c:pt>
                <c:pt idx="19">
                  <c:v>Portugal</c:v>
                </c:pt>
                <c:pt idx="20">
                  <c:v>Hungary</c:v>
                </c:pt>
                <c:pt idx="21">
                  <c:v>Norway</c:v>
                </c:pt>
                <c:pt idx="22">
                  <c:v>Spain</c:v>
                </c:pt>
                <c:pt idx="23">
                  <c:v>Finland</c:v>
                </c:pt>
                <c:pt idx="24">
                  <c:v>France</c:v>
                </c:pt>
                <c:pt idx="25">
                  <c:v>Greece</c:v>
                </c:pt>
                <c:pt idx="26">
                  <c:v>Italy</c:v>
                </c:pt>
                <c:pt idx="27">
                  <c:v>Austria</c:v>
                </c:pt>
                <c:pt idx="28">
                  <c:v>Belgium</c:v>
                </c:pt>
                <c:pt idx="29">
                  <c:v>Slovenia</c:v>
                </c:pt>
                <c:pt idx="30">
                  <c:v>Luxembourg</c:v>
                </c:pt>
              </c:strCache>
            </c:strRef>
          </c:cat>
          <c:val>
            <c:numRef>
              <c:f>Chart!$H$8:$H$38</c:f>
              <c:numCache>
                <c:formatCode>0.0</c:formatCode>
                <c:ptCount val="31"/>
                <c:pt idx="0">
                  <c:v>3.5</c:v>
                </c:pt>
                <c:pt idx="1">
                  <c:v>4.8</c:v>
                </c:pt>
                <c:pt idx="2">
                  <c:v>4.9000000000000004</c:v>
                </c:pt>
                <c:pt idx="3">
                  <c:v>5.5</c:v>
                </c:pt>
                <c:pt idx="4">
                  <c:v>6.3</c:v>
                </c:pt>
                <c:pt idx="5">
                  <c:v>6.9</c:v>
                </c:pt>
                <c:pt idx="6">
                  <c:v>8</c:v>
                </c:pt>
                <c:pt idx="7">
                  <c:v>8.0110077773246466</c:v>
                </c:pt>
                <c:pt idx="8">
                  <c:v>8.1758443182636942</c:v>
                </c:pt>
                <c:pt idx="9">
                  <c:v>8.6</c:v>
                </c:pt>
                <c:pt idx="10">
                  <c:v>9.6217096841745757</c:v>
                </c:pt>
                <c:pt idx="11">
                  <c:v>9.8818892720614269</c:v>
                </c:pt>
                <c:pt idx="12">
                  <c:v>10.037651556422327</c:v>
                </c:pt>
                <c:pt idx="13">
                  <c:v>10.427286387872117</c:v>
                </c:pt>
                <c:pt idx="14">
                  <c:v>11.041219827267742</c:v>
                </c:pt>
                <c:pt idx="15">
                  <c:v>11.381796106511466</c:v>
                </c:pt>
                <c:pt idx="16">
                  <c:v>11.4</c:v>
                </c:pt>
                <c:pt idx="17">
                  <c:v>12.21205164739356</c:v>
                </c:pt>
                <c:pt idx="18">
                  <c:v>12.967892326995702</c:v>
                </c:pt>
                <c:pt idx="19">
                  <c:v>13.094925867654467</c:v>
                </c:pt>
                <c:pt idx="20">
                  <c:v>13.46671215617415</c:v>
                </c:pt>
                <c:pt idx="21">
                  <c:v>13.873748534958146</c:v>
                </c:pt>
                <c:pt idx="22">
                  <c:v>13.953168298892336</c:v>
                </c:pt>
                <c:pt idx="23">
                  <c:v>14.917041023864105</c:v>
                </c:pt>
                <c:pt idx="24">
                  <c:v>15.138938382242351</c:v>
                </c:pt>
                <c:pt idx="25">
                  <c:v>15.430095063445975</c:v>
                </c:pt>
                <c:pt idx="26">
                  <c:v>15.659196523869307</c:v>
                </c:pt>
                <c:pt idx="27">
                  <c:v>16.445617102637939</c:v>
                </c:pt>
                <c:pt idx="28">
                  <c:v>16.701091474407825</c:v>
                </c:pt>
                <c:pt idx="29">
                  <c:v>17.870853828742518</c:v>
                </c:pt>
                <c:pt idx="30">
                  <c:v>18.119284705738114</c:v>
                </c:pt>
              </c:numCache>
            </c:numRef>
          </c:val>
        </c:ser>
        <c:dLbls>
          <c:showLegendKey val="0"/>
          <c:showVal val="0"/>
          <c:showCatName val="0"/>
          <c:showSerName val="0"/>
          <c:showPercent val="0"/>
          <c:showBubbleSize val="0"/>
        </c:dLbls>
        <c:gapWidth val="150"/>
        <c:axId val="153974656"/>
        <c:axId val="153976192"/>
      </c:barChart>
      <c:catAx>
        <c:axId val="153974656"/>
        <c:scaling>
          <c:orientation val="minMax"/>
        </c:scaling>
        <c:delete val="0"/>
        <c:axPos val="b"/>
        <c:majorTickMark val="out"/>
        <c:minorTickMark val="none"/>
        <c:tickLblPos val="nextTo"/>
        <c:txPr>
          <a:bodyPr rot="-4260000"/>
          <a:lstStyle/>
          <a:p>
            <a:pPr>
              <a:defRPr sz="1200"/>
            </a:pPr>
            <a:endParaRPr lang="es-ES"/>
          </a:p>
        </c:txPr>
        <c:crossAx val="153976192"/>
        <c:crosses val="autoZero"/>
        <c:auto val="1"/>
        <c:lblAlgn val="ctr"/>
        <c:lblOffset val="100"/>
        <c:noMultiLvlLbl val="0"/>
      </c:catAx>
      <c:valAx>
        <c:axId val="153976192"/>
        <c:scaling>
          <c:orientation val="minMax"/>
        </c:scaling>
        <c:delete val="0"/>
        <c:axPos val="l"/>
        <c:majorGridlines/>
        <c:numFmt formatCode="0" sourceLinked="0"/>
        <c:majorTickMark val="out"/>
        <c:minorTickMark val="none"/>
        <c:tickLblPos val="nextTo"/>
        <c:txPr>
          <a:bodyPr/>
          <a:lstStyle/>
          <a:p>
            <a:pPr>
              <a:defRPr sz="1200"/>
            </a:pPr>
            <a:endParaRPr lang="es-ES"/>
          </a:p>
        </c:txPr>
        <c:crossAx val="153974656"/>
        <c:crosses val="autoZero"/>
        <c:crossBetween val="between"/>
      </c:val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5920743406451492E-2"/>
          <c:y val="3.1795682229862142E-2"/>
          <c:w val="0.93743880396021451"/>
          <c:h val="0.67937359062511604"/>
        </c:manualLayout>
      </c:layout>
      <c:bar3DChart>
        <c:barDir val="col"/>
        <c:grouping val="clustered"/>
        <c:varyColors val="0"/>
        <c:ser>
          <c:idx val="0"/>
          <c:order val="0"/>
          <c:tx>
            <c:strRef>
              <c:f>'2050'!$G$2</c:f>
              <c:strCache>
                <c:ptCount val="1"/>
                <c:pt idx="0">
                  <c:v>hombres</c:v>
                </c:pt>
              </c:strCache>
            </c:strRef>
          </c:tx>
          <c:invertIfNegative val="0"/>
          <c:cat>
            <c:strRef>
              <c:f>'2050'!$F$3:$F$36</c:f>
              <c:strCache>
                <c:ptCount val="34"/>
                <c:pt idx="0">
                  <c:v>Czech Republic</c:v>
                </c:pt>
                <c:pt idx="1">
                  <c:v>Estonia</c:v>
                </c:pt>
                <c:pt idx="2">
                  <c:v>Turkey</c:v>
                </c:pt>
                <c:pt idx="3">
                  <c:v>Hungary</c:v>
                </c:pt>
                <c:pt idx="4">
                  <c:v>Denmark</c:v>
                </c:pt>
                <c:pt idx="5">
                  <c:v>Poland</c:v>
                </c:pt>
                <c:pt idx="6">
                  <c:v>Italy</c:v>
                </c:pt>
                <c:pt idx="7">
                  <c:v>Ireland</c:v>
                </c:pt>
                <c:pt idx="8">
                  <c:v>United Kingdom</c:v>
                </c:pt>
                <c:pt idx="9">
                  <c:v>Greece</c:v>
                </c:pt>
                <c:pt idx="10">
                  <c:v>United States</c:v>
                </c:pt>
                <c:pt idx="11">
                  <c:v>Germany</c:v>
                </c:pt>
                <c:pt idx="12">
                  <c:v>Slovak Republic</c:v>
                </c:pt>
                <c:pt idx="13">
                  <c:v>Norway</c:v>
                </c:pt>
                <c:pt idx="14">
                  <c:v>Chile</c:v>
                </c:pt>
                <c:pt idx="15">
                  <c:v>Mexico</c:v>
                </c:pt>
                <c:pt idx="16">
                  <c:v>Belgium</c:v>
                </c:pt>
                <c:pt idx="17">
                  <c:v>Portugal</c:v>
                </c:pt>
                <c:pt idx="18">
                  <c:v>Spain</c:v>
                </c:pt>
                <c:pt idx="19">
                  <c:v>Israel</c:v>
                </c:pt>
                <c:pt idx="20">
                  <c:v>Korea</c:v>
                </c:pt>
                <c:pt idx="21">
                  <c:v>Iceland</c:v>
                </c:pt>
                <c:pt idx="22">
                  <c:v>Australia</c:v>
                </c:pt>
                <c:pt idx="23">
                  <c:v>Netherlands</c:v>
                </c:pt>
                <c:pt idx="24">
                  <c:v>Slovenia</c:v>
                </c:pt>
                <c:pt idx="25">
                  <c:v>Finland</c:v>
                </c:pt>
                <c:pt idx="26">
                  <c:v>Austria</c:v>
                </c:pt>
                <c:pt idx="27">
                  <c:v>Canada</c:v>
                </c:pt>
                <c:pt idx="28">
                  <c:v>New Zealand</c:v>
                </c:pt>
                <c:pt idx="29">
                  <c:v>Sweden</c:v>
                </c:pt>
                <c:pt idx="30">
                  <c:v>Switzerland</c:v>
                </c:pt>
                <c:pt idx="31">
                  <c:v>Japan</c:v>
                </c:pt>
                <c:pt idx="32">
                  <c:v>France</c:v>
                </c:pt>
                <c:pt idx="33">
                  <c:v>Luxembourg</c:v>
                </c:pt>
              </c:strCache>
            </c:strRef>
          </c:cat>
          <c:val>
            <c:numRef>
              <c:f>'2050'!$G$3:$G$36</c:f>
              <c:numCache>
                <c:formatCode>0.0</c:formatCode>
                <c:ptCount val="34"/>
                <c:pt idx="0">
                  <c:v>15.9</c:v>
                </c:pt>
                <c:pt idx="1">
                  <c:v>16.600000000000001</c:v>
                </c:pt>
                <c:pt idx="2">
                  <c:v>16.600000000000001</c:v>
                </c:pt>
                <c:pt idx="3">
                  <c:v>16.7</c:v>
                </c:pt>
                <c:pt idx="4">
                  <c:v>16.899999999999999</c:v>
                </c:pt>
                <c:pt idx="5">
                  <c:v>17.3</c:v>
                </c:pt>
                <c:pt idx="6">
                  <c:v>17.899999999999999</c:v>
                </c:pt>
                <c:pt idx="7">
                  <c:v>18</c:v>
                </c:pt>
                <c:pt idx="8">
                  <c:v>18.2</c:v>
                </c:pt>
                <c:pt idx="9">
                  <c:v>18.600000000000001</c:v>
                </c:pt>
                <c:pt idx="10">
                  <c:v>18.8</c:v>
                </c:pt>
                <c:pt idx="11">
                  <c:v>19.100000000000001</c:v>
                </c:pt>
                <c:pt idx="12">
                  <c:v>19.2</c:v>
                </c:pt>
                <c:pt idx="13">
                  <c:v>19.5</c:v>
                </c:pt>
                <c:pt idx="14">
                  <c:v>19.7</c:v>
                </c:pt>
                <c:pt idx="15">
                  <c:v>19.7</c:v>
                </c:pt>
                <c:pt idx="16">
                  <c:v>19.8</c:v>
                </c:pt>
                <c:pt idx="17">
                  <c:v>19.8</c:v>
                </c:pt>
                <c:pt idx="18">
                  <c:v>19.8</c:v>
                </c:pt>
                <c:pt idx="19">
                  <c:v>19.899999999999999</c:v>
                </c:pt>
                <c:pt idx="20">
                  <c:v>19.899999999999999</c:v>
                </c:pt>
                <c:pt idx="21">
                  <c:v>20</c:v>
                </c:pt>
                <c:pt idx="22">
                  <c:v>20.399999999999999</c:v>
                </c:pt>
                <c:pt idx="23">
                  <c:v>20.399999999999999</c:v>
                </c:pt>
                <c:pt idx="24">
                  <c:v>20.7</c:v>
                </c:pt>
                <c:pt idx="25">
                  <c:v>20.8</c:v>
                </c:pt>
                <c:pt idx="26">
                  <c:v>20.9</c:v>
                </c:pt>
                <c:pt idx="27">
                  <c:v>21</c:v>
                </c:pt>
                <c:pt idx="28">
                  <c:v>21.5</c:v>
                </c:pt>
                <c:pt idx="29">
                  <c:v>21.6</c:v>
                </c:pt>
                <c:pt idx="30">
                  <c:v>21.8</c:v>
                </c:pt>
                <c:pt idx="31">
                  <c:v>21.9</c:v>
                </c:pt>
                <c:pt idx="32">
                  <c:v>23.9</c:v>
                </c:pt>
                <c:pt idx="33">
                  <c:v>25.1</c:v>
                </c:pt>
              </c:numCache>
            </c:numRef>
          </c:val>
        </c:ser>
        <c:ser>
          <c:idx val="1"/>
          <c:order val="1"/>
          <c:tx>
            <c:strRef>
              <c:f>'2050'!$H$2</c:f>
              <c:strCache>
                <c:ptCount val="1"/>
                <c:pt idx="0">
                  <c:v>mujeres</c:v>
                </c:pt>
              </c:strCache>
            </c:strRef>
          </c:tx>
          <c:invertIfNegative val="0"/>
          <c:cat>
            <c:strRef>
              <c:f>'2050'!$F$3:$F$36</c:f>
              <c:strCache>
                <c:ptCount val="34"/>
                <c:pt idx="0">
                  <c:v>Czech Republic</c:v>
                </c:pt>
                <c:pt idx="1">
                  <c:v>Estonia</c:v>
                </c:pt>
                <c:pt idx="2">
                  <c:v>Turkey</c:v>
                </c:pt>
                <c:pt idx="3">
                  <c:v>Hungary</c:v>
                </c:pt>
                <c:pt idx="4">
                  <c:v>Denmark</c:v>
                </c:pt>
                <c:pt idx="5">
                  <c:v>Poland</c:v>
                </c:pt>
                <c:pt idx="6">
                  <c:v>Italy</c:v>
                </c:pt>
                <c:pt idx="7">
                  <c:v>Ireland</c:v>
                </c:pt>
                <c:pt idx="8">
                  <c:v>United Kingdom</c:v>
                </c:pt>
                <c:pt idx="9">
                  <c:v>Greece</c:v>
                </c:pt>
                <c:pt idx="10">
                  <c:v>United States</c:v>
                </c:pt>
                <c:pt idx="11">
                  <c:v>Germany</c:v>
                </c:pt>
                <c:pt idx="12">
                  <c:v>Slovak Republic</c:v>
                </c:pt>
                <c:pt idx="13">
                  <c:v>Norway</c:v>
                </c:pt>
                <c:pt idx="14">
                  <c:v>Chile</c:v>
                </c:pt>
                <c:pt idx="15">
                  <c:v>Mexico</c:v>
                </c:pt>
                <c:pt idx="16">
                  <c:v>Belgium</c:v>
                </c:pt>
                <c:pt idx="17">
                  <c:v>Portugal</c:v>
                </c:pt>
                <c:pt idx="18">
                  <c:v>Spain</c:v>
                </c:pt>
                <c:pt idx="19">
                  <c:v>Israel</c:v>
                </c:pt>
                <c:pt idx="20">
                  <c:v>Korea</c:v>
                </c:pt>
                <c:pt idx="21">
                  <c:v>Iceland</c:v>
                </c:pt>
                <c:pt idx="22">
                  <c:v>Australia</c:v>
                </c:pt>
                <c:pt idx="23">
                  <c:v>Netherlands</c:v>
                </c:pt>
                <c:pt idx="24">
                  <c:v>Slovenia</c:v>
                </c:pt>
                <c:pt idx="25">
                  <c:v>Finland</c:v>
                </c:pt>
                <c:pt idx="26">
                  <c:v>Austria</c:v>
                </c:pt>
                <c:pt idx="27">
                  <c:v>Canada</c:v>
                </c:pt>
                <c:pt idx="28">
                  <c:v>New Zealand</c:v>
                </c:pt>
                <c:pt idx="29">
                  <c:v>Sweden</c:v>
                </c:pt>
                <c:pt idx="30">
                  <c:v>Switzerland</c:v>
                </c:pt>
                <c:pt idx="31">
                  <c:v>Japan</c:v>
                </c:pt>
                <c:pt idx="32">
                  <c:v>France</c:v>
                </c:pt>
                <c:pt idx="33">
                  <c:v>Luxembourg</c:v>
                </c:pt>
              </c:strCache>
            </c:strRef>
          </c:cat>
          <c:val>
            <c:numRef>
              <c:f>'2050'!$H$3:$H$36</c:f>
              <c:numCache>
                <c:formatCode>0.0</c:formatCode>
                <c:ptCount val="34"/>
                <c:pt idx="0">
                  <c:v>19.7</c:v>
                </c:pt>
                <c:pt idx="1">
                  <c:v>22</c:v>
                </c:pt>
                <c:pt idx="2">
                  <c:v>20</c:v>
                </c:pt>
                <c:pt idx="3">
                  <c:v>21.4</c:v>
                </c:pt>
                <c:pt idx="4">
                  <c:v>19.8</c:v>
                </c:pt>
                <c:pt idx="5">
                  <c:v>26.6</c:v>
                </c:pt>
                <c:pt idx="6">
                  <c:v>21.4</c:v>
                </c:pt>
                <c:pt idx="7">
                  <c:v>21.2</c:v>
                </c:pt>
                <c:pt idx="8">
                  <c:v>20.9</c:v>
                </c:pt>
                <c:pt idx="9">
                  <c:v>21.2</c:v>
                </c:pt>
                <c:pt idx="10">
                  <c:v>21.7</c:v>
                </c:pt>
                <c:pt idx="11">
                  <c:v>22</c:v>
                </c:pt>
                <c:pt idx="12">
                  <c:v>24</c:v>
                </c:pt>
                <c:pt idx="13">
                  <c:v>22.5</c:v>
                </c:pt>
                <c:pt idx="14">
                  <c:v>27.7</c:v>
                </c:pt>
                <c:pt idx="15">
                  <c:v>22.1</c:v>
                </c:pt>
                <c:pt idx="16">
                  <c:v>28.4</c:v>
                </c:pt>
                <c:pt idx="17">
                  <c:v>23.2</c:v>
                </c:pt>
                <c:pt idx="18">
                  <c:v>23.1</c:v>
                </c:pt>
                <c:pt idx="19">
                  <c:v>26</c:v>
                </c:pt>
                <c:pt idx="20">
                  <c:v>24.4</c:v>
                </c:pt>
                <c:pt idx="21">
                  <c:v>22.6</c:v>
                </c:pt>
                <c:pt idx="22">
                  <c:v>23.1</c:v>
                </c:pt>
                <c:pt idx="23">
                  <c:v>23.6</c:v>
                </c:pt>
                <c:pt idx="24">
                  <c:v>27.4</c:v>
                </c:pt>
                <c:pt idx="25">
                  <c:v>24.3</c:v>
                </c:pt>
                <c:pt idx="26">
                  <c:v>24.2</c:v>
                </c:pt>
                <c:pt idx="27">
                  <c:v>24.3</c:v>
                </c:pt>
                <c:pt idx="28">
                  <c:v>24.1</c:v>
                </c:pt>
                <c:pt idx="29">
                  <c:v>24.4</c:v>
                </c:pt>
                <c:pt idx="30">
                  <c:v>25.9</c:v>
                </c:pt>
                <c:pt idx="31">
                  <c:v>27</c:v>
                </c:pt>
                <c:pt idx="32">
                  <c:v>28.1</c:v>
                </c:pt>
                <c:pt idx="33">
                  <c:v>28.4</c:v>
                </c:pt>
              </c:numCache>
            </c:numRef>
          </c:val>
        </c:ser>
        <c:dLbls>
          <c:showLegendKey val="0"/>
          <c:showVal val="0"/>
          <c:showCatName val="0"/>
          <c:showSerName val="0"/>
          <c:showPercent val="0"/>
          <c:showBubbleSize val="0"/>
        </c:dLbls>
        <c:gapWidth val="150"/>
        <c:shape val="box"/>
        <c:axId val="155089536"/>
        <c:axId val="155091328"/>
        <c:axId val="0"/>
      </c:bar3DChart>
      <c:catAx>
        <c:axId val="155089536"/>
        <c:scaling>
          <c:orientation val="minMax"/>
        </c:scaling>
        <c:delete val="0"/>
        <c:axPos val="b"/>
        <c:majorTickMark val="out"/>
        <c:minorTickMark val="none"/>
        <c:tickLblPos val="nextTo"/>
        <c:txPr>
          <a:bodyPr rot="-4500000"/>
          <a:lstStyle/>
          <a:p>
            <a:pPr>
              <a:defRPr sz="1400"/>
            </a:pPr>
            <a:endParaRPr lang="es-ES"/>
          </a:p>
        </c:txPr>
        <c:crossAx val="155091328"/>
        <c:crosses val="autoZero"/>
        <c:auto val="1"/>
        <c:lblAlgn val="ctr"/>
        <c:lblOffset val="100"/>
        <c:noMultiLvlLbl val="0"/>
      </c:catAx>
      <c:valAx>
        <c:axId val="155091328"/>
        <c:scaling>
          <c:orientation val="minMax"/>
        </c:scaling>
        <c:delete val="0"/>
        <c:axPos val="l"/>
        <c:majorGridlines/>
        <c:numFmt formatCode="0" sourceLinked="0"/>
        <c:majorTickMark val="out"/>
        <c:minorTickMark val="none"/>
        <c:tickLblPos val="nextTo"/>
        <c:txPr>
          <a:bodyPr/>
          <a:lstStyle/>
          <a:p>
            <a:pPr>
              <a:defRPr sz="1400"/>
            </a:pPr>
            <a:endParaRPr lang="es-ES"/>
          </a:p>
        </c:txPr>
        <c:crossAx val="155089536"/>
        <c:crosses val="autoZero"/>
        <c:crossBetween val="between"/>
      </c:valAx>
    </c:plotArea>
    <c:legend>
      <c:legendPos val="r"/>
      <c:layout>
        <c:manualLayout>
          <c:xMode val="edge"/>
          <c:yMode val="edge"/>
          <c:x val="6.2466537884507983E-2"/>
          <c:y val="5.6143395807918405E-2"/>
          <c:w val="0.33811461612130389"/>
          <c:h val="8.4896306975712696E-2"/>
        </c:manualLayout>
      </c:layout>
      <c:overlay val="0"/>
      <c:txPr>
        <a:bodyPr/>
        <a:lstStyle/>
        <a:p>
          <a:pPr>
            <a:defRPr sz="1400"/>
          </a:pPr>
          <a:endParaRPr lang="es-E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'Data F3'!$B$7</c:f>
              <c:strCache>
                <c:ptCount val="1"/>
                <c:pt idx="0">
                  <c:v>Assets</c:v>
                </c:pt>
              </c:strCache>
            </c:strRef>
          </c:tx>
          <c:spPr>
            <a:solidFill>
              <a:schemeClr val="tx2">
                <a:lumMod val="60000"/>
                <a:lumOff val="40000"/>
              </a:schemeClr>
            </a:solidFill>
          </c:spPr>
          <c:invertIfNegative val="0"/>
          <c:dPt>
            <c:idx val="6"/>
            <c:invertIfNegative val="0"/>
            <c:bubble3D val="0"/>
            <c:spPr>
              <a:solidFill>
                <a:schemeClr val="tx2"/>
              </a:solidFill>
            </c:spPr>
          </c:dPt>
          <c:dPt>
            <c:idx val="9"/>
            <c:invertIfNegative val="0"/>
            <c:bubble3D val="0"/>
            <c:spPr>
              <a:solidFill>
                <a:srgbClr val="FF0000"/>
              </a:solidFill>
            </c:spPr>
          </c:dPt>
          <c:dPt>
            <c:idx val="13"/>
            <c:invertIfNegative val="0"/>
            <c:bubble3D val="0"/>
            <c:spPr>
              <a:solidFill>
                <a:schemeClr val="tx2"/>
              </a:solidFill>
            </c:spPr>
          </c:dPt>
          <c:dPt>
            <c:idx val="19"/>
            <c:invertIfNegative val="0"/>
            <c:bubble3D val="0"/>
            <c:spPr>
              <a:solidFill>
                <a:srgbClr val="2D2D8A">
                  <a:lumMod val="60000"/>
                  <a:lumOff val="40000"/>
                </a:srgbClr>
              </a:solidFill>
            </c:spPr>
          </c:dPt>
          <c:dLbls>
            <c:dLbl>
              <c:idx val="0"/>
              <c:layout>
                <c:manualLayout>
                  <c:x val="0"/>
                  <c:y val="0"/>
                </c:manualLayout>
              </c:layout>
              <c:dLblPos val="outEnd"/>
              <c:showLegendKey val="0"/>
              <c:showVal val="1"/>
              <c:showCatName val="0"/>
              <c:showSerName val="0"/>
              <c:showPercent val="0"/>
              <c:showBubbleSize val="0"/>
            </c:dLbl>
            <c:txPr>
              <a:bodyPr/>
              <a:lstStyle/>
              <a:p>
                <a:pPr>
                  <a:defRPr sz="1000" b="0" i="0" u="none" strike="noStrike" baseline="0">
                    <a:solidFill>
                      <a:srgbClr val="000000"/>
                    </a:solidFill>
                    <a:latin typeface="Calibri"/>
                    <a:ea typeface="Calibri"/>
                    <a:cs typeface="Calibri"/>
                  </a:defRPr>
                </a:pPr>
                <a:endParaRPr lang="es-ES"/>
              </a:p>
            </c:txPr>
            <c:showLegendKey val="0"/>
            <c:showVal val="1"/>
            <c:showCatName val="0"/>
            <c:showSerName val="0"/>
            <c:showPercent val="0"/>
            <c:showBubbleSize val="0"/>
            <c:showLeaderLines val="0"/>
          </c:dLbls>
          <c:cat>
            <c:strRef>
              <c:f>'Data F3'!$A$8:$A$42</c:f>
              <c:strCache>
                <c:ptCount val="35"/>
                <c:pt idx="0">
                  <c:v>Netherlands</c:v>
                </c:pt>
                <c:pt idx="1">
                  <c:v>Iceland</c:v>
                </c:pt>
                <c:pt idx="2">
                  <c:v>Switzerland (1)</c:v>
                </c:pt>
                <c:pt idx="3">
                  <c:v>Australia (2)</c:v>
                </c:pt>
                <c:pt idx="4">
                  <c:v>United Kingdom (3)</c:v>
                </c:pt>
                <c:pt idx="5">
                  <c:v>Finland</c:v>
                </c:pt>
                <c:pt idx="6">
                  <c:v>Weighted average</c:v>
                </c:pt>
                <c:pt idx="7">
                  <c:v>United States</c:v>
                </c:pt>
                <c:pt idx="8">
                  <c:v>Canada</c:v>
                </c:pt>
                <c:pt idx="9">
                  <c:v>Chile</c:v>
                </c:pt>
                <c:pt idx="10">
                  <c:v>Denmark</c:v>
                </c:pt>
                <c:pt idx="11">
                  <c:v>Israel</c:v>
                </c:pt>
                <c:pt idx="12">
                  <c:v>Ireland (4)</c:v>
                </c:pt>
                <c:pt idx="13">
                  <c:v>Simple average</c:v>
                </c:pt>
                <c:pt idx="14">
                  <c:v>Japan (5)</c:v>
                </c:pt>
                <c:pt idx="15">
                  <c:v>New Zealand (2)</c:v>
                </c:pt>
                <c:pt idx="16">
                  <c:v>Poland</c:v>
                </c:pt>
                <c:pt idx="17">
                  <c:v>Mexico</c:v>
                </c:pt>
                <c:pt idx="18">
                  <c:v>Slovak Republic</c:v>
                </c:pt>
                <c:pt idx="19">
                  <c:v>Spain</c:v>
                </c:pt>
                <c:pt idx="20">
                  <c:v>Portugal</c:v>
                </c:pt>
                <c:pt idx="21">
                  <c:v>Norway</c:v>
                </c:pt>
                <c:pt idx="22">
                  <c:v>Czech Republic</c:v>
                </c:pt>
                <c:pt idx="23">
                  <c:v>Germany</c:v>
                </c:pt>
                <c:pt idx="24">
                  <c:v>Estonia</c:v>
                </c:pt>
                <c:pt idx="25">
                  <c:v>Austria</c:v>
                </c:pt>
                <c:pt idx="26">
                  <c:v>Italy</c:v>
                </c:pt>
                <c:pt idx="27">
                  <c:v>Korea</c:v>
                </c:pt>
                <c:pt idx="28">
                  <c:v>Belgium</c:v>
                </c:pt>
                <c:pt idx="29">
                  <c:v>Hungary</c:v>
                </c:pt>
                <c:pt idx="30">
                  <c:v>Slovenia (6)</c:v>
                </c:pt>
                <c:pt idx="31">
                  <c:v>Turkey (7)</c:v>
                </c:pt>
                <c:pt idx="32">
                  <c:v>Luxembourg</c:v>
                </c:pt>
                <c:pt idx="33">
                  <c:v>France (8)</c:v>
                </c:pt>
                <c:pt idx="34">
                  <c:v>Greece</c:v>
                </c:pt>
              </c:strCache>
            </c:strRef>
          </c:cat>
          <c:val>
            <c:numRef>
              <c:f>'Data F3'!$B$8:$B$42</c:f>
              <c:numCache>
                <c:formatCode>0.0</c:formatCode>
                <c:ptCount val="35"/>
                <c:pt idx="0">
                  <c:v>138.20247299059133</c:v>
                </c:pt>
                <c:pt idx="1">
                  <c:v>128.69076671358573</c:v>
                </c:pt>
                <c:pt idx="2">
                  <c:v>110.77425302781118</c:v>
                </c:pt>
                <c:pt idx="3">
                  <c:v>92.843632935566319</c:v>
                </c:pt>
                <c:pt idx="4">
                  <c:v>88.167831332893144</c:v>
                </c:pt>
                <c:pt idx="5">
                  <c:v>74.992039504935505</c:v>
                </c:pt>
                <c:pt idx="6">
                  <c:v>72.359383059468797</c:v>
                </c:pt>
                <c:pt idx="7">
                  <c:v>70.509840583572043</c:v>
                </c:pt>
                <c:pt idx="8">
                  <c:v>63.686411413377044</c:v>
                </c:pt>
                <c:pt idx="9">
                  <c:v>58.534388587448568</c:v>
                </c:pt>
                <c:pt idx="10">
                  <c:v>49.701069423227906</c:v>
                </c:pt>
                <c:pt idx="11">
                  <c:v>49.381301901118846</c:v>
                </c:pt>
                <c:pt idx="12">
                  <c:v>46.216392436620261</c:v>
                </c:pt>
                <c:pt idx="13">
                  <c:v>33.899987383982143</c:v>
                </c:pt>
                <c:pt idx="14">
                  <c:v>25.05856510529339</c:v>
                </c:pt>
                <c:pt idx="15">
                  <c:v>15.84435286750298</c:v>
                </c:pt>
                <c:pt idx="16">
                  <c:v>15.02101210710779</c:v>
                </c:pt>
                <c:pt idx="17">
                  <c:v>12.949350954967446</c:v>
                </c:pt>
                <c:pt idx="18">
                  <c:v>8.3964635228804276</c:v>
                </c:pt>
                <c:pt idx="19">
                  <c:v>7.7788235885979198</c:v>
                </c:pt>
                <c:pt idx="20">
                  <c:v>7.7402465963691114</c:v>
                </c:pt>
                <c:pt idx="21">
                  <c:v>7.4040392222162126</c:v>
                </c:pt>
                <c:pt idx="22">
                  <c:v>6.4974613256833127</c:v>
                </c:pt>
                <c:pt idx="23">
                  <c:v>5.4637501944919924</c:v>
                </c:pt>
                <c:pt idx="24">
                  <c:v>5.2504137131546313</c:v>
                </c:pt>
                <c:pt idx="25">
                  <c:v>4.9174007709677046</c:v>
                </c:pt>
                <c:pt idx="26">
                  <c:v>4.8634606120635633</c:v>
                </c:pt>
                <c:pt idx="27">
                  <c:v>4.4541095120533125</c:v>
                </c:pt>
                <c:pt idx="28">
                  <c:v>4.2440245400538679</c:v>
                </c:pt>
                <c:pt idx="29">
                  <c:v>3.7666850593541557</c:v>
                </c:pt>
                <c:pt idx="30">
                  <c:v>2.9432195708696698</c:v>
                </c:pt>
                <c:pt idx="31">
                  <c:v>2.1895785870221802</c:v>
                </c:pt>
                <c:pt idx="32">
                  <c:v>1.9418122120326833</c:v>
                </c:pt>
                <c:pt idx="33">
                  <c:v>0.24041072850706452</c:v>
                </c:pt>
                <c:pt idx="34">
                  <c:v>3.4002029475312653E-2</c:v>
                </c:pt>
              </c:numCache>
            </c:numRef>
          </c:val>
        </c:ser>
        <c:dLbls>
          <c:showLegendKey val="0"/>
          <c:showVal val="0"/>
          <c:showCatName val="0"/>
          <c:showSerName val="0"/>
          <c:showPercent val="0"/>
          <c:showBubbleSize val="0"/>
        </c:dLbls>
        <c:gapWidth val="150"/>
        <c:axId val="155163648"/>
        <c:axId val="155169536"/>
      </c:barChart>
      <c:catAx>
        <c:axId val="155163648"/>
        <c:scaling>
          <c:orientation val="maxMin"/>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s-ES"/>
          </a:p>
        </c:txPr>
        <c:crossAx val="155169536"/>
        <c:crosses val="autoZero"/>
        <c:auto val="0"/>
        <c:lblAlgn val="ctr"/>
        <c:lblOffset val="0"/>
        <c:tickLblSkip val="1"/>
        <c:noMultiLvlLbl val="0"/>
      </c:catAx>
      <c:valAx>
        <c:axId val="155169536"/>
        <c:scaling>
          <c:orientation val="minMax"/>
          <c:max val="140"/>
          <c:min val="0"/>
        </c:scaling>
        <c:delete val="0"/>
        <c:axPos val="b"/>
        <c:majorGridlines/>
        <c:numFmt formatCode="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ES"/>
          </a:p>
        </c:txPr>
        <c:crossAx val="155163648"/>
        <c:crosses val="max"/>
        <c:crossBetween val="between"/>
        <c:majorUnit val="20"/>
        <c:minorUnit val="10"/>
      </c:valAx>
    </c:plotArea>
    <c:plotVisOnly val="1"/>
    <c:dispBlanksAs val="gap"/>
    <c:showDLblsOverMax val="0"/>
  </c:chart>
  <c:spPr>
    <a:solidFill>
      <a:schemeClr val="bg1"/>
    </a:solidFill>
    <a:ln>
      <a:noFill/>
    </a:ln>
  </c:spPr>
  <c:txPr>
    <a:bodyPr/>
    <a:lstStyle/>
    <a:p>
      <a:pPr>
        <a:defRPr sz="1000" b="0" i="0" u="none" strike="noStrike" baseline="0">
          <a:solidFill>
            <a:srgbClr val="000000"/>
          </a:solidFill>
          <a:latin typeface="Calibri"/>
          <a:ea typeface="Calibri"/>
          <a:cs typeface="Calibri"/>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20"/>
            <c:invertIfNegative val="0"/>
            <c:bubble3D val="0"/>
            <c:spPr>
              <a:solidFill>
                <a:srgbClr val="FF0000"/>
              </a:solidFill>
            </c:spPr>
          </c:dPt>
          <c:cat>
            <c:strRef>
              <c:f>'Real-IRR'!$O$11:$O$32</c:f>
              <c:strCache>
                <c:ptCount val="22"/>
                <c:pt idx="0">
                  <c:v>United States</c:v>
                </c:pt>
                <c:pt idx="1">
                  <c:v>Japan</c:v>
                </c:pt>
                <c:pt idx="2">
                  <c:v>Spain</c:v>
                </c:pt>
                <c:pt idx="3">
                  <c:v>United Kingdom</c:v>
                </c:pt>
                <c:pt idx="4">
                  <c:v>Czech Republic</c:v>
                </c:pt>
                <c:pt idx="5">
                  <c:v>Hungary</c:v>
                </c:pt>
                <c:pt idx="6">
                  <c:v>Korea</c:v>
                </c:pt>
                <c:pt idx="7">
                  <c:v>Iceland</c:v>
                </c:pt>
                <c:pt idx="8">
                  <c:v>Austria</c:v>
                </c:pt>
                <c:pt idx="9">
                  <c:v>New Zealand (1)</c:v>
                </c:pt>
                <c:pt idx="10">
                  <c:v>Switzerland</c:v>
                </c:pt>
                <c:pt idx="11">
                  <c:v>Australia</c:v>
                </c:pt>
                <c:pt idx="12">
                  <c:v>Germany</c:v>
                </c:pt>
                <c:pt idx="13">
                  <c:v>Portugal</c:v>
                </c:pt>
                <c:pt idx="14">
                  <c:v>Finland</c:v>
                </c:pt>
                <c:pt idx="15">
                  <c:v>Poland</c:v>
                </c:pt>
                <c:pt idx="16">
                  <c:v>Belgium</c:v>
                </c:pt>
                <c:pt idx="17">
                  <c:v>Netherlands</c:v>
                </c:pt>
                <c:pt idx="18">
                  <c:v>Canada</c:v>
                </c:pt>
                <c:pt idx="19">
                  <c:v>Norway</c:v>
                </c:pt>
                <c:pt idx="20">
                  <c:v>Chile</c:v>
                </c:pt>
                <c:pt idx="21">
                  <c:v>Denmark</c:v>
                </c:pt>
              </c:strCache>
            </c:strRef>
          </c:cat>
          <c:val>
            <c:numRef>
              <c:f>'Real-IRR'!$P$11:$P$32</c:f>
              <c:numCache>
                <c:formatCode>General</c:formatCode>
                <c:ptCount val="22"/>
                <c:pt idx="0">
                  <c:v>-1.0095875656457534</c:v>
                </c:pt>
                <c:pt idx="1">
                  <c:v>-0.63914213423168509</c:v>
                </c:pt>
                <c:pt idx="2">
                  <c:v>-0.40576567616241732</c:v>
                </c:pt>
                <c:pt idx="3">
                  <c:v>-0.24064980204054898</c:v>
                </c:pt>
                <c:pt idx="4">
                  <c:v>0.31072437679426923</c:v>
                </c:pt>
                <c:pt idx="5">
                  <c:v>0.35559597073930865</c:v>
                </c:pt>
                <c:pt idx="6">
                  <c:v>0.84946407889747721</c:v>
                </c:pt>
                <c:pt idx="7">
                  <c:v>1.918645979578782</c:v>
                </c:pt>
                <c:pt idx="8">
                  <c:v>1.9536311576584751</c:v>
                </c:pt>
                <c:pt idx="9">
                  <c:v>2.0278985360503876</c:v>
                </c:pt>
                <c:pt idx="10">
                  <c:v>2.4041932965265693</c:v>
                </c:pt>
                <c:pt idx="11">
                  <c:v>2.4442984300932604</c:v>
                </c:pt>
                <c:pt idx="12">
                  <c:v>3.1425089507632227</c:v>
                </c:pt>
                <c:pt idx="13">
                  <c:v>3.2608034471230951</c:v>
                </c:pt>
                <c:pt idx="14">
                  <c:v>3.3668215259372358</c:v>
                </c:pt>
                <c:pt idx="15">
                  <c:v>3.4775793565057889</c:v>
                </c:pt>
                <c:pt idx="16">
                  <c:v>4.0015736356992404</c:v>
                </c:pt>
                <c:pt idx="17">
                  <c:v>4.3727949029974456</c:v>
                </c:pt>
                <c:pt idx="18">
                  <c:v>5.0420333564763489</c:v>
                </c:pt>
                <c:pt idx="19">
                  <c:v>5.154749790031655</c:v>
                </c:pt>
                <c:pt idx="20">
                  <c:v>5.3012979210104394</c:v>
                </c:pt>
                <c:pt idx="21">
                  <c:v>5.3588078425783827</c:v>
                </c:pt>
              </c:numCache>
            </c:numRef>
          </c:val>
        </c:ser>
        <c:dLbls>
          <c:showLegendKey val="0"/>
          <c:showVal val="0"/>
          <c:showCatName val="0"/>
          <c:showSerName val="0"/>
          <c:showPercent val="0"/>
          <c:showBubbleSize val="0"/>
        </c:dLbls>
        <c:gapWidth val="150"/>
        <c:axId val="156055808"/>
        <c:axId val="156057600"/>
      </c:barChart>
      <c:catAx>
        <c:axId val="156055808"/>
        <c:scaling>
          <c:orientation val="minMax"/>
        </c:scaling>
        <c:delete val="0"/>
        <c:axPos val="b"/>
        <c:majorTickMark val="out"/>
        <c:minorTickMark val="none"/>
        <c:tickLblPos val="nextTo"/>
        <c:txPr>
          <a:bodyPr anchor="ctr" anchorCtr="1"/>
          <a:lstStyle/>
          <a:p>
            <a:pPr>
              <a:defRPr sz="1200"/>
            </a:pPr>
            <a:endParaRPr lang="es-ES"/>
          </a:p>
        </c:txPr>
        <c:crossAx val="156057600"/>
        <c:crosses val="autoZero"/>
        <c:auto val="1"/>
        <c:lblAlgn val="ctr"/>
        <c:lblOffset val="100"/>
        <c:noMultiLvlLbl val="0"/>
      </c:catAx>
      <c:valAx>
        <c:axId val="156057600"/>
        <c:scaling>
          <c:orientation val="minMax"/>
        </c:scaling>
        <c:delete val="0"/>
        <c:axPos val="l"/>
        <c:majorGridlines/>
        <c:numFmt formatCode="General" sourceLinked="1"/>
        <c:majorTickMark val="out"/>
        <c:minorTickMark val="none"/>
        <c:tickLblPos val="nextTo"/>
        <c:txPr>
          <a:bodyPr/>
          <a:lstStyle/>
          <a:p>
            <a:pPr>
              <a:defRPr sz="1200"/>
            </a:pPr>
            <a:endParaRPr lang="es-ES"/>
          </a:p>
        </c:txPr>
        <c:crossAx val="156055808"/>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76313-8F1A-4789-BEE7-D6974B07330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E1D905E8-002B-4CFB-8E54-BC1D3659F61F}">
      <dgm:prSet phldrT="[Text]"/>
      <dgm:spPr/>
      <dgm:t>
        <a:bodyPr/>
        <a:lstStyle/>
        <a:p>
          <a:r>
            <a:rPr lang="en-GB" dirty="0" err="1" smtClean="0"/>
            <a:t>Ahorro</a:t>
          </a:r>
          <a:endParaRPr lang="en-US" dirty="0"/>
        </a:p>
      </dgm:t>
    </dgm:pt>
    <dgm:pt modelId="{15B10381-56BD-4AB4-9D89-D2160B18F0A1}" type="parTrans" cxnId="{7D435CA3-4A43-4AA4-B2D5-014377DC9A9C}">
      <dgm:prSet/>
      <dgm:spPr/>
      <dgm:t>
        <a:bodyPr/>
        <a:lstStyle/>
        <a:p>
          <a:endParaRPr lang="en-US"/>
        </a:p>
      </dgm:t>
    </dgm:pt>
    <dgm:pt modelId="{66035D05-7C3C-4EB9-9CE8-745A1C46CE25}" type="sibTrans" cxnId="{7D435CA3-4A43-4AA4-B2D5-014377DC9A9C}">
      <dgm:prSet/>
      <dgm:spPr/>
      <dgm:t>
        <a:bodyPr/>
        <a:lstStyle/>
        <a:p>
          <a:endParaRPr lang="en-US"/>
        </a:p>
      </dgm:t>
    </dgm:pt>
    <dgm:pt modelId="{1B9765F1-363C-4A08-8A0D-6948923BF11A}">
      <dgm:prSet phldrT="[Text]"/>
      <dgm:spPr/>
      <dgm:t>
        <a:bodyPr/>
        <a:lstStyle/>
        <a:p>
          <a:r>
            <a:rPr lang="en-GB" dirty="0" err="1" smtClean="0"/>
            <a:t>Redistribución</a:t>
          </a:r>
          <a:endParaRPr lang="en-US" dirty="0"/>
        </a:p>
      </dgm:t>
    </dgm:pt>
    <dgm:pt modelId="{DD666F00-57E4-430C-A9BF-5C285323B81A}" type="parTrans" cxnId="{E8A61B8E-1FF0-4138-B197-372211622FFE}">
      <dgm:prSet/>
      <dgm:spPr/>
      <dgm:t>
        <a:bodyPr/>
        <a:lstStyle/>
        <a:p>
          <a:endParaRPr lang="en-US"/>
        </a:p>
      </dgm:t>
    </dgm:pt>
    <dgm:pt modelId="{0519B883-17AB-4299-A1E7-B9C44E588357}" type="sibTrans" cxnId="{E8A61B8E-1FF0-4138-B197-372211622FFE}">
      <dgm:prSet/>
      <dgm:spPr/>
      <dgm:t>
        <a:bodyPr/>
        <a:lstStyle/>
        <a:p>
          <a:endParaRPr lang="en-US"/>
        </a:p>
      </dgm:t>
    </dgm:pt>
    <dgm:pt modelId="{95AF9C04-BD49-4CBF-A1A4-5516C6FD2C3D}">
      <dgm:prSet phldrT="[Text]"/>
      <dgm:spPr/>
      <dgm:t>
        <a:bodyPr/>
        <a:lstStyle/>
        <a:p>
          <a:r>
            <a:rPr lang="en-GB" dirty="0" err="1" smtClean="0"/>
            <a:t>Alivio</a:t>
          </a:r>
          <a:r>
            <a:rPr lang="en-GB" dirty="0" smtClean="0"/>
            <a:t> </a:t>
          </a:r>
          <a:r>
            <a:rPr lang="en-GB" dirty="0" err="1" smtClean="0"/>
            <a:t>pobreza</a:t>
          </a:r>
          <a:endParaRPr lang="en-US" dirty="0"/>
        </a:p>
      </dgm:t>
    </dgm:pt>
    <dgm:pt modelId="{8722828F-93CE-411F-904B-F9BA5BB5BFA1}" type="parTrans" cxnId="{776DEE66-553F-4A7A-9284-D3B391DEE733}">
      <dgm:prSet/>
      <dgm:spPr/>
      <dgm:t>
        <a:bodyPr/>
        <a:lstStyle/>
        <a:p>
          <a:endParaRPr lang="en-US"/>
        </a:p>
      </dgm:t>
    </dgm:pt>
    <dgm:pt modelId="{1895EB99-C78E-411E-9D55-12F63A434EA9}" type="sibTrans" cxnId="{776DEE66-553F-4A7A-9284-D3B391DEE733}">
      <dgm:prSet/>
      <dgm:spPr/>
      <dgm:t>
        <a:bodyPr/>
        <a:lstStyle/>
        <a:p>
          <a:endParaRPr lang="en-US"/>
        </a:p>
      </dgm:t>
    </dgm:pt>
    <dgm:pt modelId="{93111AED-8370-4D48-8083-2D620C70A78D}" type="pres">
      <dgm:prSet presAssocID="{A6676313-8F1A-4789-BEE7-D6974B073302}" presName="Name0" presStyleCnt="0">
        <dgm:presLayoutVars>
          <dgm:dir/>
          <dgm:resizeHandles val="exact"/>
        </dgm:presLayoutVars>
      </dgm:prSet>
      <dgm:spPr/>
      <dgm:t>
        <a:bodyPr/>
        <a:lstStyle/>
        <a:p>
          <a:endParaRPr lang="en-US"/>
        </a:p>
      </dgm:t>
    </dgm:pt>
    <dgm:pt modelId="{9CE82548-B1C3-46B2-AB12-9E9B0B5CB9B9}" type="pres">
      <dgm:prSet presAssocID="{E1D905E8-002B-4CFB-8E54-BC1D3659F61F}" presName="node" presStyleLbl="node1" presStyleIdx="0" presStyleCnt="3">
        <dgm:presLayoutVars>
          <dgm:bulletEnabled val="1"/>
        </dgm:presLayoutVars>
      </dgm:prSet>
      <dgm:spPr/>
      <dgm:t>
        <a:bodyPr/>
        <a:lstStyle/>
        <a:p>
          <a:endParaRPr lang="en-US"/>
        </a:p>
      </dgm:t>
    </dgm:pt>
    <dgm:pt modelId="{CBD730E0-1727-4877-B1EE-3D3142A4CEE0}" type="pres">
      <dgm:prSet presAssocID="{66035D05-7C3C-4EB9-9CE8-745A1C46CE25}" presName="sibTrans" presStyleLbl="sibTrans2D1" presStyleIdx="0" presStyleCnt="3"/>
      <dgm:spPr/>
      <dgm:t>
        <a:bodyPr/>
        <a:lstStyle/>
        <a:p>
          <a:endParaRPr lang="en-US"/>
        </a:p>
      </dgm:t>
    </dgm:pt>
    <dgm:pt modelId="{F0E3AA20-CC25-4195-8ACC-EFDC1A486CC5}" type="pres">
      <dgm:prSet presAssocID="{66035D05-7C3C-4EB9-9CE8-745A1C46CE25}" presName="connectorText" presStyleLbl="sibTrans2D1" presStyleIdx="0" presStyleCnt="3"/>
      <dgm:spPr/>
      <dgm:t>
        <a:bodyPr/>
        <a:lstStyle/>
        <a:p>
          <a:endParaRPr lang="en-US"/>
        </a:p>
      </dgm:t>
    </dgm:pt>
    <dgm:pt modelId="{E0814A81-168F-4904-BED7-7F1A5F934640}" type="pres">
      <dgm:prSet presAssocID="{1B9765F1-363C-4A08-8A0D-6948923BF11A}" presName="node" presStyleLbl="node1" presStyleIdx="1" presStyleCnt="3">
        <dgm:presLayoutVars>
          <dgm:bulletEnabled val="1"/>
        </dgm:presLayoutVars>
      </dgm:prSet>
      <dgm:spPr/>
      <dgm:t>
        <a:bodyPr/>
        <a:lstStyle/>
        <a:p>
          <a:endParaRPr lang="en-US"/>
        </a:p>
      </dgm:t>
    </dgm:pt>
    <dgm:pt modelId="{CBA8951E-A85C-494E-9664-E50ADAB19674}" type="pres">
      <dgm:prSet presAssocID="{0519B883-17AB-4299-A1E7-B9C44E588357}" presName="sibTrans" presStyleLbl="sibTrans2D1" presStyleIdx="1" presStyleCnt="3"/>
      <dgm:spPr/>
      <dgm:t>
        <a:bodyPr/>
        <a:lstStyle/>
        <a:p>
          <a:endParaRPr lang="en-US"/>
        </a:p>
      </dgm:t>
    </dgm:pt>
    <dgm:pt modelId="{EFC4B531-0CF1-47FE-9AFE-7A767B577824}" type="pres">
      <dgm:prSet presAssocID="{0519B883-17AB-4299-A1E7-B9C44E588357}" presName="connectorText" presStyleLbl="sibTrans2D1" presStyleIdx="1" presStyleCnt="3"/>
      <dgm:spPr/>
      <dgm:t>
        <a:bodyPr/>
        <a:lstStyle/>
        <a:p>
          <a:endParaRPr lang="en-US"/>
        </a:p>
      </dgm:t>
    </dgm:pt>
    <dgm:pt modelId="{23FD953E-37D8-463D-8DF3-D9491B2ED937}" type="pres">
      <dgm:prSet presAssocID="{95AF9C04-BD49-4CBF-A1A4-5516C6FD2C3D}" presName="node" presStyleLbl="node1" presStyleIdx="2" presStyleCnt="3">
        <dgm:presLayoutVars>
          <dgm:bulletEnabled val="1"/>
        </dgm:presLayoutVars>
      </dgm:prSet>
      <dgm:spPr/>
      <dgm:t>
        <a:bodyPr/>
        <a:lstStyle/>
        <a:p>
          <a:endParaRPr lang="en-US"/>
        </a:p>
      </dgm:t>
    </dgm:pt>
    <dgm:pt modelId="{B93DCCA6-85A5-4DF5-B530-FF1E02CB5390}" type="pres">
      <dgm:prSet presAssocID="{1895EB99-C78E-411E-9D55-12F63A434EA9}" presName="sibTrans" presStyleLbl="sibTrans2D1" presStyleIdx="2" presStyleCnt="3"/>
      <dgm:spPr/>
      <dgm:t>
        <a:bodyPr/>
        <a:lstStyle/>
        <a:p>
          <a:endParaRPr lang="en-US"/>
        </a:p>
      </dgm:t>
    </dgm:pt>
    <dgm:pt modelId="{0984CE62-65C6-4593-A780-60303BF4770E}" type="pres">
      <dgm:prSet presAssocID="{1895EB99-C78E-411E-9D55-12F63A434EA9}" presName="connectorText" presStyleLbl="sibTrans2D1" presStyleIdx="2" presStyleCnt="3"/>
      <dgm:spPr/>
      <dgm:t>
        <a:bodyPr/>
        <a:lstStyle/>
        <a:p>
          <a:endParaRPr lang="en-US"/>
        </a:p>
      </dgm:t>
    </dgm:pt>
  </dgm:ptLst>
  <dgm:cxnLst>
    <dgm:cxn modelId="{D8143FAE-0BB1-4681-9BC0-61A8F7FA0A1E}" type="presOf" srcId="{E1D905E8-002B-4CFB-8E54-BC1D3659F61F}" destId="{9CE82548-B1C3-46B2-AB12-9E9B0B5CB9B9}" srcOrd="0" destOrd="0" presId="urn:microsoft.com/office/officeart/2005/8/layout/cycle7"/>
    <dgm:cxn modelId="{9083BD5B-E3AC-4311-AD3B-9532D988D112}" type="presOf" srcId="{95AF9C04-BD49-4CBF-A1A4-5516C6FD2C3D}" destId="{23FD953E-37D8-463D-8DF3-D9491B2ED937}" srcOrd="0" destOrd="0" presId="urn:microsoft.com/office/officeart/2005/8/layout/cycle7"/>
    <dgm:cxn modelId="{5C4AB902-2748-4A1E-B6C2-0B317D166EB7}" type="presOf" srcId="{1895EB99-C78E-411E-9D55-12F63A434EA9}" destId="{B93DCCA6-85A5-4DF5-B530-FF1E02CB5390}" srcOrd="0" destOrd="0" presId="urn:microsoft.com/office/officeart/2005/8/layout/cycle7"/>
    <dgm:cxn modelId="{776DEE66-553F-4A7A-9284-D3B391DEE733}" srcId="{A6676313-8F1A-4789-BEE7-D6974B073302}" destId="{95AF9C04-BD49-4CBF-A1A4-5516C6FD2C3D}" srcOrd="2" destOrd="0" parTransId="{8722828F-93CE-411F-904B-F9BA5BB5BFA1}" sibTransId="{1895EB99-C78E-411E-9D55-12F63A434EA9}"/>
    <dgm:cxn modelId="{7D435CA3-4A43-4AA4-B2D5-014377DC9A9C}" srcId="{A6676313-8F1A-4789-BEE7-D6974B073302}" destId="{E1D905E8-002B-4CFB-8E54-BC1D3659F61F}" srcOrd="0" destOrd="0" parTransId="{15B10381-56BD-4AB4-9D89-D2160B18F0A1}" sibTransId="{66035D05-7C3C-4EB9-9CE8-745A1C46CE25}"/>
    <dgm:cxn modelId="{4E405B04-8A42-4A75-9F42-BB5D34B7C5CE}" type="presOf" srcId="{66035D05-7C3C-4EB9-9CE8-745A1C46CE25}" destId="{F0E3AA20-CC25-4195-8ACC-EFDC1A486CC5}" srcOrd="1" destOrd="0" presId="urn:microsoft.com/office/officeart/2005/8/layout/cycle7"/>
    <dgm:cxn modelId="{23CCE60F-BD9E-4E32-A65A-1BC4DA6FBF13}" type="presOf" srcId="{1895EB99-C78E-411E-9D55-12F63A434EA9}" destId="{0984CE62-65C6-4593-A780-60303BF4770E}" srcOrd="1" destOrd="0" presId="urn:microsoft.com/office/officeart/2005/8/layout/cycle7"/>
    <dgm:cxn modelId="{5BBC61EE-69DF-4F87-8CB3-2E270E628EC2}" type="presOf" srcId="{A6676313-8F1A-4789-BEE7-D6974B073302}" destId="{93111AED-8370-4D48-8083-2D620C70A78D}" srcOrd="0" destOrd="0" presId="urn:microsoft.com/office/officeart/2005/8/layout/cycle7"/>
    <dgm:cxn modelId="{E8A61B8E-1FF0-4138-B197-372211622FFE}" srcId="{A6676313-8F1A-4789-BEE7-D6974B073302}" destId="{1B9765F1-363C-4A08-8A0D-6948923BF11A}" srcOrd="1" destOrd="0" parTransId="{DD666F00-57E4-430C-A9BF-5C285323B81A}" sibTransId="{0519B883-17AB-4299-A1E7-B9C44E588357}"/>
    <dgm:cxn modelId="{5A378CB6-1A59-435E-8C58-7EF365034C5F}" type="presOf" srcId="{0519B883-17AB-4299-A1E7-B9C44E588357}" destId="{CBA8951E-A85C-494E-9664-E50ADAB19674}" srcOrd="0" destOrd="0" presId="urn:microsoft.com/office/officeart/2005/8/layout/cycle7"/>
    <dgm:cxn modelId="{168A71FB-4189-4652-B3FE-27A5B637FAE5}" type="presOf" srcId="{66035D05-7C3C-4EB9-9CE8-745A1C46CE25}" destId="{CBD730E0-1727-4877-B1EE-3D3142A4CEE0}" srcOrd="0" destOrd="0" presId="urn:microsoft.com/office/officeart/2005/8/layout/cycle7"/>
    <dgm:cxn modelId="{76B0F4B6-C8FF-4E35-B4FC-D4395273F315}" type="presOf" srcId="{0519B883-17AB-4299-A1E7-B9C44E588357}" destId="{EFC4B531-0CF1-47FE-9AFE-7A767B577824}" srcOrd="1" destOrd="0" presId="urn:microsoft.com/office/officeart/2005/8/layout/cycle7"/>
    <dgm:cxn modelId="{44509CF0-EA49-47A0-BEF5-EC279744F268}" type="presOf" srcId="{1B9765F1-363C-4A08-8A0D-6948923BF11A}" destId="{E0814A81-168F-4904-BED7-7F1A5F934640}" srcOrd="0" destOrd="0" presId="urn:microsoft.com/office/officeart/2005/8/layout/cycle7"/>
    <dgm:cxn modelId="{D79E1383-B63F-4F44-8A5D-C0AE6D621C5F}" type="presParOf" srcId="{93111AED-8370-4D48-8083-2D620C70A78D}" destId="{9CE82548-B1C3-46B2-AB12-9E9B0B5CB9B9}" srcOrd="0" destOrd="0" presId="urn:microsoft.com/office/officeart/2005/8/layout/cycle7"/>
    <dgm:cxn modelId="{FBCA4B35-7838-4837-A4B6-1D9BB48D2A29}" type="presParOf" srcId="{93111AED-8370-4D48-8083-2D620C70A78D}" destId="{CBD730E0-1727-4877-B1EE-3D3142A4CEE0}" srcOrd="1" destOrd="0" presId="urn:microsoft.com/office/officeart/2005/8/layout/cycle7"/>
    <dgm:cxn modelId="{1EBD2A69-4C70-4F7F-BEFA-26166AEA81F6}" type="presParOf" srcId="{CBD730E0-1727-4877-B1EE-3D3142A4CEE0}" destId="{F0E3AA20-CC25-4195-8ACC-EFDC1A486CC5}" srcOrd="0" destOrd="0" presId="urn:microsoft.com/office/officeart/2005/8/layout/cycle7"/>
    <dgm:cxn modelId="{117E4D87-6BBC-4873-929A-C81732948B97}" type="presParOf" srcId="{93111AED-8370-4D48-8083-2D620C70A78D}" destId="{E0814A81-168F-4904-BED7-7F1A5F934640}" srcOrd="2" destOrd="0" presId="urn:microsoft.com/office/officeart/2005/8/layout/cycle7"/>
    <dgm:cxn modelId="{F10A51CE-0DD1-41AD-92EF-29D9913C86BF}" type="presParOf" srcId="{93111AED-8370-4D48-8083-2D620C70A78D}" destId="{CBA8951E-A85C-494E-9664-E50ADAB19674}" srcOrd="3" destOrd="0" presId="urn:microsoft.com/office/officeart/2005/8/layout/cycle7"/>
    <dgm:cxn modelId="{B3299C73-3029-4BFB-9DFE-4717F6DA696D}" type="presParOf" srcId="{CBA8951E-A85C-494E-9664-E50ADAB19674}" destId="{EFC4B531-0CF1-47FE-9AFE-7A767B577824}" srcOrd="0" destOrd="0" presId="urn:microsoft.com/office/officeart/2005/8/layout/cycle7"/>
    <dgm:cxn modelId="{E5F70B75-FC74-4544-9E2B-5C080ED13701}" type="presParOf" srcId="{93111AED-8370-4D48-8083-2D620C70A78D}" destId="{23FD953E-37D8-463D-8DF3-D9491B2ED937}" srcOrd="4" destOrd="0" presId="urn:microsoft.com/office/officeart/2005/8/layout/cycle7"/>
    <dgm:cxn modelId="{1B91B8F9-C115-4AA9-9F8F-8608132FFED8}" type="presParOf" srcId="{93111AED-8370-4D48-8083-2D620C70A78D}" destId="{B93DCCA6-85A5-4DF5-B530-FF1E02CB5390}" srcOrd="5" destOrd="0" presId="urn:microsoft.com/office/officeart/2005/8/layout/cycle7"/>
    <dgm:cxn modelId="{0313C103-0DED-4BCD-8EC3-BA47E8BAB6F8}" type="presParOf" srcId="{B93DCCA6-85A5-4DF5-B530-FF1E02CB5390}" destId="{0984CE62-65C6-4593-A780-60303BF4770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2548-B1C3-46B2-AB12-9E9B0B5CB9B9}">
      <dsp:nvSpPr>
        <dsp:cNvPr id="0" name=""/>
        <dsp:cNvSpPr/>
      </dsp:nvSpPr>
      <dsp:spPr>
        <a:xfrm>
          <a:off x="3126441" y="941"/>
          <a:ext cx="2172053" cy="1086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smtClean="0"/>
            <a:t>Ahorro</a:t>
          </a:r>
          <a:endParaRPr lang="en-US" sz="2300" kern="1200" dirty="0"/>
        </a:p>
      </dsp:txBody>
      <dsp:txXfrm>
        <a:off x="3158250" y="32750"/>
        <a:ext cx="2108435" cy="1022408"/>
      </dsp:txXfrm>
    </dsp:sp>
    <dsp:sp modelId="{CBD730E0-1727-4877-B1EE-3D3142A4CEE0}">
      <dsp:nvSpPr>
        <dsp:cNvPr id="0" name=""/>
        <dsp:cNvSpPr/>
      </dsp:nvSpPr>
      <dsp:spPr>
        <a:xfrm rot="3600000">
          <a:off x="4543603" y="1906065"/>
          <a:ext cx="1130013" cy="380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657636" y="1982087"/>
        <a:ext cx="901947" cy="228065"/>
      </dsp:txXfrm>
    </dsp:sp>
    <dsp:sp modelId="{E0814A81-168F-4904-BED7-7F1A5F934640}">
      <dsp:nvSpPr>
        <dsp:cNvPr id="0" name=""/>
        <dsp:cNvSpPr/>
      </dsp:nvSpPr>
      <dsp:spPr>
        <a:xfrm>
          <a:off x="4918726" y="3105271"/>
          <a:ext cx="2172053" cy="1086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smtClean="0"/>
            <a:t>Redistribución</a:t>
          </a:r>
          <a:endParaRPr lang="en-US" sz="2300" kern="1200" dirty="0"/>
        </a:p>
      </dsp:txBody>
      <dsp:txXfrm>
        <a:off x="4950535" y="3137080"/>
        <a:ext cx="2108435" cy="1022408"/>
      </dsp:txXfrm>
    </dsp:sp>
    <dsp:sp modelId="{CBA8951E-A85C-494E-9664-E50ADAB19674}">
      <dsp:nvSpPr>
        <dsp:cNvPr id="0" name=""/>
        <dsp:cNvSpPr/>
      </dsp:nvSpPr>
      <dsp:spPr>
        <a:xfrm rot="10800000">
          <a:off x="3647461" y="3458230"/>
          <a:ext cx="1130013" cy="380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761494" y="3534252"/>
        <a:ext cx="901947" cy="228065"/>
      </dsp:txXfrm>
    </dsp:sp>
    <dsp:sp modelId="{23FD953E-37D8-463D-8DF3-D9491B2ED937}">
      <dsp:nvSpPr>
        <dsp:cNvPr id="0" name=""/>
        <dsp:cNvSpPr/>
      </dsp:nvSpPr>
      <dsp:spPr>
        <a:xfrm>
          <a:off x="1334155" y="3105271"/>
          <a:ext cx="2172053" cy="1086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smtClean="0"/>
            <a:t>Alivio</a:t>
          </a:r>
          <a:r>
            <a:rPr lang="en-GB" sz="2300" kern="1200" dirty="0" smtClean="0"/>
            <a:t> </a:t>
          </a:r>
          <a:r>
            <a:rPr lang="en-GB" sz="2300" kern="1200" dirty="0" err="1" smtClean="0"/>
            <a:t>pobreza</a:t>
          </a:r>
          <a:endParaRPr lang="en-US" sz="2300" kern="1200" dirty="0"/>
        </a:p>
      </dsp:txBody>
      <dsp:txXfrm>
        <a:off x="1365964" y="3137080"/>
        <a:ext cx="2108435" cy="1022408"/>
      </dsp:txXfrm>
    </dsp:sp>
    <dsp:sp modelId="{B93DCCA6-85A5-4DF5-B530-FF1E02CB5390}">
      <dsp:nvSpPr>
        <dsp:cNvPr id="0" name=""/>
        <dsp:cNvSpPr/>
      </dsp:nvSpPr>
      <dsp:spPr>
        <a:xfrm rot="18000000">
          <a:off x="2751318" y="1906065"/>
          <a:ext cx="1130013" cy="3801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65351" y="1982087"/>
        <a:ext cx="901947" cy="2280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0.36458</cdr:x>
      <cdr:y>0.95687</cdr:y>
    </cdr:from>
    <cdr:to>
      <cdr:x>0.97083</cdr:x>
      <cdr:y>1</cdr:y>
    </cdr:to>
    <cdr:sp macro="" textlink="">
      <cdr:nvSpPr>
        <cdr:cNvPr id="2" name="TextBox 1"/>
        <cdr:cNvSpPr txBox="1"/>
      </cdr:nvSpPr>
      <cdr:spPr>
        <a:xfrm xmlns:a="http://schemas.openxmlformats.org/drawingml/2006/main">
          <a:off x="1666875" y="5705475"/>
          <a:ext cx="27717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0.15702</cdr:x>
      <cdr:y>0</cdr:y>
    </cdr:from>
    <cdr:to>
      <cdr:x>0.98099</cdr:x>
      <cdr:y>0.06822</cdr:y>
    </cdr:to>
    <cdr:sp macro="" textlink="">
      <cdr:nvSpPr>
        <cdr:cNvPr id="3" name="TextBox 2"/>
        <cdr:cNvSpPr txBox="1"/>
      </cdr:nvSpPr>
      <cdr:spPr>
        <a:xfrm xmlns:a="http://schemas.openxmlformats.org/drawingml/2006/main">
          <a:off x="1368152" y="0"/>
          <a:ext cx="7179197"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mn-lt"/>
              <a:ea typeface="+mn-ea"/>
              <a:cs typeface="+mn-cs"/>
            </a:rPr>
            <a:t>Valor</a:t>
          </a:r>
          <a:r>
            <a:rPr lang="en-US" sz="1800" baseline="0" dirty="0">
              <a:latin typeface="+mn-lt"/>
              <a:ea typeface="+mn-ea"/>
              <a:cs typeface="+mn-cs"/>
            </a:rPr>
            <a:t> de la </a:t>
          </a:r>
          <a:r>
            <a:rPr lang="en-US" sz="1800" baseline="0" dirty="0" err="1">
              <a:latin typeface="+mn-lt"/>
              <a:ea typeface="+mn-ea"/>
              <a:cs typeface="+mn-cs"/>
            </a:rPr>
            <a:t>prestación</a:t>
          </a:r>
          <a:r>
            <a:rPr lang="en-US" sz="1800" dirty="0">
              <a:latin typeface="+mn-lt"/>
              <a:ea typeface="+mn-ea"/>
              <a:cs typeface="+mn-cs"/>
            </a:rPr>
            <a:t> </a:t>
          </a:r>
          <a:r>
            <a:rPr lang="en-GB" sz="1800" dirty="0">
              <a:latin typeface="+mn-lt"/>
              <a:ea typeface="+mn-ea"/>
              <a:cs typeface="+mn-cs"/>
            </a:rPr>
            <a:t>(%  del</a:t>
          </a:r>
          <a:r>
            <a:rPr lang="en-GB" sz="1800" baseline="0" dirty="0">
              <a:latin typeface="+mn-lt"/>
              <a:ea typeface="+mn-ea"/>
              <a:cs typeface="+mn-cs"/>
            </a:rPr>
            <a:t> </a:t>
          </a:r>
          <a:r>
            <a:rPr lang="en-GB" sz="1800" baseline="0" dirty="0" err="1">
              <a:latin typeface="+mn-lt"/>
              <a:ea typeface="+mn-ea"/>
              <a:cs typeface="+mn-cs"/>
            </a:rPr>
            <a:t>salario</a:t>
          </a:r>
          <a:r>
            <a:rPr lang="en-GB" sz="1800" baseline="0" dirty="0">
              <a:latin typeface="+mn-lt"/>
              <a:ea typeface="+mn-ea"/>
              <a:cs typeface="+mn-cs"/>
            </a:rPr>
            <a:t> </a:t>
          </a:r>
          <a:r>
            <a:rPr lang="en-GB" sz="1800" baseline="0" dirty="0" err="1" smtClean="0">
              <a:latin typeface="+mn-lt"/>
              <a:ea typeface="+mn-ea"/>
              <a:cs typeface="+mn-cs"/>
            </a:rPr>
            <a:t>medio</a:t>
          </a:r>
          <a:r>
            <a:rPr lang="en-GB" sz="1800" baseline="0" dirty="0" smtClean="0">
              <a:latin typeface="+mn-lt"/>
              <a:ea typeface="+mn-ea"/>
              <a:cs typeface="+mn-cs"/>
            </a:rPr>
            <a:t> en la </a:t>
          </a:r>
          <a:r>
            <a:rPr lang="en-GB" sz="1800" baseline="0" dirty="0" err="1" smtClean="0">
              <a:latin typeface="+mn-lt"/>
              <a:ea typeface="+mn-ea"/>
              <a:cs typeface="+mn-cs"/>
            </a:rPr>
            <a:t>economia</a:t>
          </a:r>
          <a:r>
            <a:rPr lang="en-GB" sz="1800" dirty="0" smtClean="0">
              <a:latin typeface="+mn-lt"/>
              <a:ea typeface="+mn-ea"/>
              <a:cs typeface="+mn-cs"/>
            </a:rPr>
            <a:t>)</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0.05113</cdr:x>
      <cdr:y>0.55128</cdr:y>
    </cdr:from>
    <cdr:to>
      <cdr:x>0.05113</cdr:x>
      <cdr:y>0.76923</cdr:y>
    </cdr:to>
    <cdr:sp macro="" textlink="">
      <cdr:nvSpPr>
        <cdr:cNvPr id="7" name="Straight Arrow Connector 6"/>
        <cdr:cNvSpPr/>
      </cdr:nvSpPr>
      <cdr:spPr bwMode="auto">
        <a:xfrm xmlns:a="http://schemas.openxmlformats.org/drawingml/2006/main">
          <a:off x="467544" y="3096344"/>
          <a:ext cx="0" cy="1224144"/>
        </a:xfrm>
        <a:prstGeom xmlns:a="http://schemas.openxmlformats.org/drawingml/2006/main" prst="straightConnector1">
          <a:avLst/>
        </a:prstGeom>
        <a:solidFill xmlns:a="http://schemas.openxmlformats.org/drawingml/2006/main">
          <a:schemeClr val="accent1"/>
        </a:solidFill>
        <a:ln xmlns:a="http://schemas.openxmlformats.org/drawingml/2006/main" w="28575" cap="flat" cmpd="sng" algn="ctr">
          <a:solidFill>
            <a:srgbClr val="FF0000"/>
          </a:solidFill>
          <a:prstDash val="solid"/>
          <a:miter lim="800000"/>
          <a:headEnd type="none" w="med" len="med"/>
          <a:tailEnd type="arrow"/>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3225" cy="495617"/>
          </a:xfrm>
          <a:prstGeom prst="rect">
            <a:avLst/>
          </a:prstGeom>
        </p:spPr>
        <p:txBody>
          <a:bodyPr vert="horz" lIns="91465" tIns="45732" rIns="91465" bIns="45732"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9" y="1"/>
            <a:ext cx="2943225" cy="495617"/>
          </a:xfrm>
          <a:prstGeom prst="rect">
            <a:avLst/>
          </a:prstGeom>
        </p:spPr>
        <p:txBody>
          <a:bodyPr vert="horz" lIns="91465" tIns="45732" rIns="91465" bIns="45732" rtlCol="0"/>
          <a:lstStyle>
            <a:lvl1pPr algn="r">
              <a:defRPr sz="1200">
                <a:latin typeface="Arial" charset="0"/>
                <a:cs typeface="Arial" charset="0"/>
              </a:defRPr>
            </a:lvl1pPr>
          </a:lstStyle>
          <a:p>
            <a:pPr>
              <a:defRPr/>
            </a:pPr>
            <a:fld id="{1A8614B0-4B30-4B30-A03D-FBECC13DE751}" type="datetimeFigureOut">
              <a:rPr lang="en-US"/>
              <a:pPr>
                <a:defRPr/>
              </a:pPr>
              <a:t>5/9/2013</a:t>
            </a:fld>
            <a:endParaRPr lang="en-US"/>
          </a:p>
        </p:txBody>
      </p:sp>
      <p:sp>
        <p:nvSpPr>
          <p:cNvPr id="4" name="Footer Placeholder 3"/>
          <p:cNvSpPr>
            <a:spLocks noGrp="1"/>
          </p:cNvSpPr>
          <p:nvPr>
            <p:ph type="ftr" sz="quarter" idx="2"/>
          </p:nvPr>
        </p:nvSpPr>
        <p:spPr>
          <a:xfrm>
            <a:off x="0" y="9408800"/>
            <a:ext cx="2943225" cy="495617"/>
          </a:xfrm>
          <a:prstGeom prst="rect">
            <a:avLst/>
          </a:prstGeom>
        </p:spPr>
        <p:txBody>
          <a:bodyPr vert="horz" lIns="91465" tIns="45732" rIns="91465" bIns="45732"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9" y="9408800"/>
            <a:ext cx="2943225" cy="495617"/>
          </a:xfrm>
          <a:prstGeom prst="rect">
            <a:avLst/>
          </a:prstGeom>
        </p:spPr>
        <p:txBody>
          <a:bodyPr vert="horz" lIns="91465" tIns="45732" rIns="91465" bIns="45732" rtlCol="0" anchor="b"/>
          <a:lstStyle>
            <a:lvl1pPr algn="r">
              <a:defRPr sz="1200">
                <a:latin typeface="Arial" charset="0"/>
                <a:cs typeface="Arial" charset="0"/>
              </a:defRPr>
            </a:lvl1pPr>
          </a:lstStyle>
          <a:p>
            <a:pPr>
              <a:defRPr/>
            </a:pPr>
            <a:fld id="{B00798B2-E24B-47C7-91A5-B203A83F9CB5}" type="slidenum">
              <a:rPr lang="en-US"/>
              <a:pPr>
                <a:defRPr/>
              </a:pPr>
              <a:t>‹Nº›</a:t>
            </a:fld>
            <a:endParaRPr lang="en-US"/>
          </a:p>
        </p:txBody>
      </p:sp>
    </p:spTree>
    <p:extLst>
      <p:ext uri="{BB962C8B-B14F-4D97-AF65-F5344CB8AC3E}">
        <p14:creationId xmlns:p14="http://schemas.microsoft.com/office/powerpoint/2010/main" val="297848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3225" cy="495617"/>
          </a:xfrm>
          <a:prstGeom prst="rect">
            <a:avLst/>
          </a:prstGeom>
        </p:spPr>
        <p:txBody>
          <a:bodyPr vert="horz" lIns="91777" tIns="45890" rIns="91777" bIns="4589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49689" y="1"/>
            <a:ext cx="2943225" cy="495617"/>
          </a:xfrm>
          <a:prstGeom prst="rect">
            <a:avLst/>
          </a:prstGeom>
        </p:spPr>
        <p:txBody>
          <a:bodyPr vert="horz" lIns="91777" tIns="45890" rIns="91777" bIns="45890" rtlCol="0"/>
          <a:lstStyle>
            <a:lvl1pPr algn="r">
              <a:defRPr sz="1200">
                <a:latin typeface="Arial" charset="0"/>
                <a:cs typeface="Arial" charset="0"/>
              </a:defRPr>
            </a:lvl1pPr>
          </a:lstStyle>
          <a:p>
            <a:pPr>
              <a:defRPr/>
            </a:pPr>
            <a:fld id="{B1DE8F48-D105-4778-8F76-288285F300B5}" type="datetimeFigureOut">
              <a:rPr lang="en-US"/>
              <a:pPr>
                <a:defRPr/>
              </a:pPr>
              <a:t>5/9/2013</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777" tIns="45890" rIns="91777" bIns="45890" rtlCol="0" anchor="ctr"/>
          <a:lstStyle/>
          <a:p>
            <a:pPr lvl="0"/>
            <a:endParaRPr lang="en-US" noProof="0" smtClean="0"/>
          </a:p>
        </p:txBody>
      </p:sp>
      <p:sp>
        <p:nvSpPr>
          <p:cNvPr id="5" name="Notes Placeholder 4"/>
          <p:cNvSpPr>
            <a:spLocks noGrp="1"/>
          </p:cNvSpPr>
          <p:nvPr>
            <p:ph type="body" sz="quarter" idx="3"/>
          </p:nvPr>
        </p:nvSpPr>
        <p:spPr>
          <a:xfrm>
            <a:off x="679450" y="4704401"/>
            <a:ext cx="5435600" cy="4458967"/>
          </a:xfrm>
          <a:prstGeom prst="rect">
            <a:avLst/>
          </a:prstGeom>
        </p:spPr>
        <p:txBody>
          <a:bodyPr vert="horz" lIns="91777" tIns="45890" rIns="91777" bIns="458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8800"/>
            <a:ext cx="2943225" cy="495617"/>
          </a:xfrm>
          <a:prstGeom prst="rect">
            <a:avLst/>
          </a:prstGeom>
        </p:spPr>
        <p:txBody>
          <a:bodyPr vert="horz" lIns="91777" tIns="45890" rIns="91777" bIns="4589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9689" y="9408800"/>
            <a:ext cx="2943225" cy="495617"/>
          </a:xfrm>
          <a:prstGeom prst="rect">
            <a:avLst/>
          </a:prstGeom>
        </p:spPr>
        <p:txBody>
          <a:bodyPr vert="horz" lIns="91777" tIns="45890" rIns="91777" bIns="45890" rtlCol="0" anchor="b"/>
          <a:lstStyle>
            <a:lvl1pPr algn="r">
              <a:defRPr sz="1200">
                <a:latin typeface="Arial" charset="0"/>
                <a:cs typeface="Arial" charset="0"/>
              </a:defRPr>
            </a:lvl1pPr>
          </a:lstStyle>
          <a:p>
            <a:pPr>
              <a:defRPr/>
            </a:pPr>
            <a:fld id="{F7D9FF82-0EB0-42E2-B629-913B9C3C8371}" type="slidenum">
              <a:rPr lang="en-US"/>
              <a:pPr>
                <a:defRPr/>
              </a:pPr>
              <a:t>‹Nº›</a:t>
            </a:fld>
            <a:endParaRPr lang="en-US"/>
          </a:p>
        </p:txBody>
      </p:sp>
    </p:spTree>
    <p:extLst>
      <p:ext uri="{BB962C8B-B14F-4D97-AF65-F5344CB8AC3E}">
        <p14:creationId xmlns:p14="http://schemas.microsoft.com/office/powerpoint/2010/main" val="2629307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5" algn="l" rtl="0" eaLnBrk="0" fontAlgn="base" hangingPunct="0">
      <a:spcBef>
        <a:spcPct val="30000"/>
      </a:spcBef>
      <a:spcAft>
        <a:spcPct val="0"/>
      </a:spcAft>
      <a:defRPr sz="1200" kern="1200">
        <a:solidFill>
          <a:schemeClr val="tx1"/>
        </a:solidFill>
        <a:latin typeface="+mn-lt"/>
        <a:ea typeface="+mn-ea"/>
        <a:cs typeface="+mn-cs"/>
      </a:defRPr>
    </a:lvl2pPr>
    <a:lvl3pPr marL="914290" algn="l" rtl="0" eaLnBrk="0" fontAlgn="base" hangingPunct="0">
      <a:spcBef>
        <a:spcPct val="30000"/>
      </a:spcBef>
      <a:spcAft>
        <a:spcPct val="0"/>
      </a:spcAft>
      <a:defRPr sz="1200" kern="1200">
        <a:solidFill>
          <a:schemeClr val="tx1"/>
        </a:solidFill>
        <a:latin typeface="+mn-lt"/>
        <a:ea typeface="+mn-ea"/>
        <a:cs typeface="+mn-cs"/>
      </a:defRPr>
    </a:lvl3pPr>
    <a:lvl4pPr marL="1371435" algn="l" rtl="0" eaLnBrk="0" fontAlgn="base" hangingPunct="0">
      <a:spcBef>
        <a:spcPct val="30000"/>
      </a:spcBef>
      <a:spcAft>
        <a:spcPct val="0"/>
      </a:spcAft>
      <a:defRPr sz="1200" kern="1200">
        <a:solidFill>
          <a:schemeClr val="tx1"/>
        </a:solidFill>
        <a:latin typeface="+mn-lt"/>
        <a:ea typeface="+mn-ea"/>
        <a:cs typeface="+mn-cs"/>
      </a:defRPr>
    </a:lvl4pPr>
    <a:lvl5pPr marL="1828581"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Most countries are at or will reach 65.  A smaller number going beyond or already there (ISL, NOR, USA).  Others have firm govt proposals to go beyond 65: Spain, Netherlands, Ireland, New Zealand.  Only a few below 65, and Estonia and Slovenia recently proposed to go to 65.  </a:t>
            </a:r>
            <a:endParaRPr lang="fr-FR"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AB9FB-B1CC-49D5-921C-03D216BC8CCC}" type="slidenum">
              <a:rPr lang="fr-FR"/>
              <a:pPr fontAlgn="base">
                <a:spcBef>
                  <a:spcPct val="0"/>
                </a:spcBef>
                <a:spcAft>
                  <a:spcPct val="0"/>
                </a:spcAft>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wrap="square"/>
          <a:lstStyle/>
          <a:p>
            <a:endParaRPr lang="en-US" smtClean="0"/>
          </a:p>
        </p:txBody>
      </p:sp>
      <p:sp>
        <p:nvSpPr>
          <p:cNvPr id="47108" name="Slide Number Placeholder 3"/>
          <p:cNvSpPr>
            <a:spLocks noGrp="1"/>
          </p:cNvSpPr>
          <p:nvPr>
            <p:ph type="sldNum" sz="quarter" idx="5"/>
          </p:nvPr>
        </p:nvSpPr>
        <p:spPr>
          <a:noFill/>
        </p:spPr>
        <p:txBody>
          <a:bodyPr/>
          <a:lstStyle/>
          <a:p>
            <a:fld id="{F9746A17-13BC-495F-81F4-EB6E260A95EA}" type="slidenum">
              <a:rPr lang="en-GB"/>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354676" y="4561471"/>
            <a:ext cx="6226701" cy="4458019"/>
          </a:xfrm>
          <a:noFill/>
          <a:ln/>
        </p:spPr>
        <p:txBody>
          <a:bodyPr wrap="square"/>
          <a:lstStyle/>
          <a:p>
            <a:pPr>
              <a:spcBef>
                <a:spcPts val="200"/>
              </a:spcBef>
            </a:pPr>
            <a:r>
              <a:rPr lang="en-US" sz="900" dirty="0" smtClean="0">
                <a:latin typeface="Arial" pitchFamily="34" charset="0"/>
                <a:cs typeface="Arial" pitchFamily="34" charset="0"/>
              </a:rPr>
              <a:t>You can see the global expansion of DC plans in this world map. Mandatory defined contribution arrangements – in dark blue - are most prevalent in Latin America, Central and Eastern Europe.  But there are also some countries in Africa, as well as Australia and Sweden with mandatory DC systems. </a:t>
            </a:r>
          </a:p>
          <a:p>
            <a:pPr>
              <a:spcBef>
                <a:spcPts val="200"/>
              </a:spcBef>
            </a:pPr>
            <a:r>
              <a:rPr lang="en-US" sz="900" dirty="0" smtClean="0">
                <a:latin typeface="Arial" pitchFamily="34" charset="0"/>
                <a:cs typeface="Arial" pitchFamily="34" charset="0"/>
              </a:rPr>
              <a:t>There are also some countries where private pensions are also mandatory, but have kept more of a hybrid or even in some cases, a defined benefit type. These countries are primarily in northern Europe, Switzerland, Singapore and Malaysia.  </a:t>
            </a:r>
          </a:p>
          <a:p>
            <a:pPr>
              <a:spcBef>
                <a:spcPts val="200"/>
              </a:spcBef>
            </a:pPr>
            <a:r>
              <a:rPr lang="en-US" sz="900" dirty="0" smtClean="0">
                <a:latin typeface="Arial" pitchFamily="34" charset="0"/>
                <a:cs typeface="Arial" pitchFamily="34" charset="0"/>
              </a:rPr>
              <a:t>Another group of countries has emerged in recent years that have introduced auto-enrollment at the national level to DC plans. The first two countries to try this were New Zealand and Italy with very different effects; in New Zealand, the national auto-enrollment policy called the </a:t>
            </a:r>
            <a:r>
              <a:rPr lang="en-US" sz="900" dirty="0" err="1" smtClean="0">
                <a:latin typeface="Arial" pitchFamily="34" charset="0"/>
                <a:cs typeface="Arial" pitchFamily="34" charset="0"/>
              </a:rPr>
              <a:t>KiwiSaver</a:t>
            </a:r>
            <a:r>
              <a:rPr lang="en-US" sz="900" dirty="0" smtClean="0">
                <a:latin typeface="Arial" pitchFamily="34" charset="0"/>
                <a:cs typeface="Arial" pitchFamily="34" charset="0"/>
              </a:rPr>
              <a:t> was very effective at raising the coverage rate of DC pension plans, to 60 percent. In Italy on the other problems in design and implementation meant a relatively low take-up of less than 20%. The U.K. is introducing a national </a:t>
            </a:r>
            <a:r>
              <a:rPr lang="en-US" sz="900" dirty="0" err="1" smtClean="0">
                <a:latin typeface="Arial" pitchFamily="34" charset="0"/>
                <a:cs typeface="Arial" pitchFamily="34" charset="0"/>
              </a:rPr>
              <a:t>autoenrolment</a:t>
            </a:r>
            <a:r>
              <a:rPr lang="en-US" sz="900" dirty="0" smtClean="0">
                <a:latin typeface="Arial" pitchFamily="34" charset="0"/>
                <a:cs typeface="Arial" pitchFamily="34" charset="0"/>
              </a:rPr>
              <a:t> system from this year. The goal of the national auto-enrollment scheme in the U.K.  is to reach out to lower income employees who currently have very little or no savings complimentary to the Social Security system.  The reform in the U.K. is also expected to lead to high coverage rates – as in New Zealand - and recently, the polls showed that only a third of those auto-enrolled are likely to opt out or at least have said that they will opt out.  We’ll see what actually happens in practice. </a:t>
            </a:r>
          </a:p>
          <a:p>
            <a:pPr>
              <a:spcBef>
                <a:spcPts val="200"/>
              </a:spcBef>
            </a:pPr>
            <a:endParaRPr lang="en-US" sz="900" dirty="0" smtClean="0">
              <a:latin typeface="Arial" pitchFamily="34" charset="0"/>
              <a:cs typeface="Arial" pitchFamily="34" charset="0"/>
            </a:endParaRPr>
          </a:p>
          <a:p>
            <a:pPr>
              <a:spcBef>
                <a:spcPts val="200"/>
              </a:spcBef>
            </a:pPr>
            <a:r>
              <a:rPr lang="en-US" sz="900" dirty="0" smtClean="0">
                <a:latin typeface="Arial" pitchFamily="34" charset="0"/>
                <a:cs typeface="Arial" pitchFamily="34" charset="0"/>
              </a:rPr>
              <a:t>Other countries have only voluntary private pensions, increasingly of the DC type.  But as the effect of pension reform and higher longevity bites into retirement incomes, we may expect governments to wake up and move either towards the mandatory or at least the auto-enrollment setup.</a:t>
            </a:r>
          </a:p>
          <a:p>
            <a:pPr eaLnBrk="1" hangingPunct="1">
              <a:spcBef>
                <a:spcPts val="200"/>
              </a:spcBef>
            </a:pPr>
            <a:endParaRPr lang="en-US" sz="900" dirty="0" smtClean="0">
              <a:latin typeface="Arial Narrow" pitchFamily="34" charset="0"/>
            </a:endParaRPr>
          </a:p>
        </p:txBody>
      </p:sp>
      <p:sp>
        <p:nvSpPr>
          <p:cNvPr id="66564" name="Slide Number Placeholder 3"/>
          <p:cNvSpPr txBox="1">
            <a:spLocks noGrp="1"/>
          </p:cNvSpPr>
          <p:nvPr/>
        </p:nvSpPr>
        <p:spPr bwMode="auto">
          <a:xfrm>
            <a:off x="3847354" y="9409427"/>
            <a:ext cx="2945556" cy="494982"/>
          </a:xfrm>
          <a:prstGeom prst="rect">
            <a:avLst/>
          </a:prstGeom>
          <a:noFill/>
          <a:ln w="9525">
            <a:noFill/>
            <a:miter lim="800000"/>
            <a:headEnd/>
            <a:tailEnd/>
          </a:ln>
        </p:spPr>
        <p:txBody>
          <a:bodyPr lIns="93359" tIns="46679" rIns="93359" bIns="46679" anchor="b"/>
          <a:lstStyle/>
          <a:p>
            <a:pPr algn="r" defTabSz="666626" eaLnBrk="0" hangingPunct="0"/>
            <a:fld id="{A7A4DD1A-9240-4DF2-A4A3-4FED7B493BE6}" type="slidenum">
              <a:rPr lang="en-US" sz="1200"/>
              <a:pPr algn="r" defTabSz="666626" eaLnBrk="0" hangingPunct="0"/>
              <a:t>13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998EC297-F2A7-4026-B63B-941F90DEF8E1}" type="slidenum">
              <a:rPr lang="en-GB"/>
              <a:pPr/>
              <a:t>17</a:t>
            </a:fld>
            <a:endParaRPr lang="en-GB"/>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8"/>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chemeClr val="tx1"/>
                </a:solidFill>
              </a:defRPr>
            </a:lvl1pPr>
          </a:lstStyle>
          <a:p>
            <a:pPr>
              <a:defRPr/>
            </a:pPr>
            <a:fld id="{2762FB34-ED6A-4AC5-AA69-15EC0566B4CA}" type="datetimeFigureOut">
              <a:rPr lang="en-US" smtClean="0"/>
              <a:pPr>
                <a:defRPr/>
              </a:pPr>
              <a:t>5/9/2013</a:t>
            </a:fld>
            <a:endParaRPr lang="en-US"/>
          </a:p>
        </p:txBody>
      </p:sp>
      <p:sp>
        <p:nvSpPr>
          <p:cNvPr id="443397" name="Rectangle 5"/>
          <p:cNvSpPr>
            <a:spLocks noGrp="1" noChangeArrowheads="1"/>
          </p:cNvSpPr>
          <p:nvPr>
            <p:ph type="ftr" sz="quarter" idx="3"/>
          </p:nvPr>
        </p:nvSpPr>
        <p:spPr/>
        <p:txBody>
          <a:bodyPr/>
          <a:lstStyle>
            <a:lvl1pPr>
              <a:defRPr>
                <a:solidFill>
                  <a:schemeClr val="tx1"/>
                </a:solidFill>
              </a:defRPr>
            </a:lvl1pPr>
          </a:lstStyle>
          <a:p>
            <a:pPr>
              <a:defRPr/>
            </a:pPr>
            <a:endParaRPr lang="en-US"/>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pPr>
              <a:defRPr/>
            </a:pPr>
            <a:fld id="{66A98007-2E1B-486C-94B5-BD4D8ACDAE0E}" type="slidenum">
              <a:rPr lang="en-US" smtClean="0"/>
              <a:pPr>
                <a:defRPr/>
              </a:pPr>
              <a:t>‹Nº›</a:t>
            </a:fld>
            <a:endParaRPr lang="en-US"/>
          </a:p>
        </p:txBody>
      </p:sp>
      <p:pic>
        <p:nvPicPr>
          <p:cNvPr id="9" name="Picture 8" descr="OECD_TEXT_10cm.png"/>
          <p:cNvPicPr>
            <a:picLocks noChangeAspect="1"/>
          </p:cNvPicPr>
          <p:nvPr/>
        </p:nvPicPr>
        <p:blipFill>
          <a:blip r:embed="rId3" cstate="print"/>
          <a:stretch>
            <a:fillRect/>
          </a:stretch>
        </p:blipFill>
        <p:spPr>
          <a:xfrm>
            <a:off x="251716" y="208403"/>
            <a:ext cx="1970073" cy="104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E1C0DE-F432-4C8D-9AA8-BA0F2CA913EC}"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21D2F-95FF-465A-BA04-AE8A83031969}"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B78FB3-73D9-4145-9D76-6CBCE542B670}"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12E33-D3AD-4B4E-99FF-F9A99BDEAB09}" type="slidenum">
              <a:rPr lang="en-US" smtClean="0"/>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8229600" cy="1143000"/>
          </a:xfrm>
        </p:spPr>
        <p:txBody>
          <a:bodyPr/>
          <a:lstStyle/>
          <a:p>
            <a:r>
              <a:rPr lang="en-US" smtClean="0"/>
              <a:t>Click to edit Master title style</a:t>
            </a:r>
            <a:endParaRPr lang="en-US"/>
          </a:p>
        </p:txBody>
      </p:sp>
      <p:sp>
        <p:nvSpPr>
          <p:cNvPr id="3" name="2 Marcador de gráfico"/>
          <p:cNvSpPr>
            <a:spLocks noGrp="1"/>
          </p:cNvSpPr>
          <p:nvPr>
            <p:ph type="chart" idx="1"/>
          </p:nvPr>
        </p:nvSpPr>
        <p:spPr>
          <a:xfrm>
            <a:off x="539750" y="1412876"/>
            <a:ext cx="8135938" cy="4683125"/>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A515B496-8E35-4B7B-961D-C23A3A9DBF4E}" type="datetimeFigureOut">
              <a:rPr lang="en-US"/>
              <a:pPr>
                <a:defRPr/>
              </a:pPr>
              <a:t>5/9/2013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2227CD6-0176-45C8-9C45-A2DA9EA42749}"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9751" y="1628776"/>
            <a:ext cx="3990975" cy="446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3126" y="1628776"/>
            <a:ext cx="3992563" cy="215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26" y="3938588"/>
            <a:ext cx="3992563" cy="2157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ln/>
        </p:spPr>
        <p:txBody>
          <a:bodyPr/>
          <a:lstStyle>
            <a:lvl1pPr>
              <a:defRPr/>
            </a:lvl1pPr>
          </a:lstStyle>
          <a:p>
            <a:pPr>
              <a:defRPr/>
            </a:pPr>
            <a:endParaRPr lang="en-GB"/>
          </a:p>
        </p:txBody>
      </p:sp>
      <p:sp>
        <p:nvSpPr>
          <p:cNvPr id="7" name="Rectangle 4"/>
          <p:cNvSpPr>
            <a:spLocks noGrp="1" noChangeArrowheads="1"/>
          </p:cNvSpPr>
          <p:nvPr>
            <p:ph type="ftr" sz="quarter" idx="11"/>
          </p:nvPr>
        </p:nvSpPr>
        <p:spPr>
          <a:ln/>
        </p:spPr>
        <p:txBody>
          <a:bodyPr/>
          <a:lstStyle>
            <a:lvl1pPr>
              <a:defRPr/>
            </a:lvl1pPr>
          </a:lstStyle>
          <a:p>
            <a:pPr>
              <a:defRPr/>
            </a:pPr>
            <a:endParaRPr lang="en-GB"/>
          </a:p>
        </p:txBody>
      </p:sp>
      <p:sp>
        <p:nvSpPr>
          <p:cNvPr id="8"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chemeClr val="tx1"/>
                </a:solidFill>
              </a:defRPr>
            </a:lvl1pPr>
          </a:lstStyle>
          <a:p>
            <a:pPr>
              <a:defRPr/>
            </a:pPr>
            <a:fld id="{2762FB34-ED6A-4AC5-AA69-15EC0566B4CA}" type="datetimeFigureOut">
              <a:rPr lang="en-US" smtClean="0"/>
              <a:pPr>
                <a:defRPr/>
              </a:pPr>
              <a:t>5/9/2013</a:t>
            </a:fld>
            <a:endParaRPr lang="en-US"/>
          </a:p>
        </p:txBody>
      </p:sp>
      <p:sp>
        <p:nvSpPr>
          <p:cNvPr id="443397" name="Rectangle 5"/>
          <p:cNvSpPr>
            <a:spLocks noGrp="1" noChangeArrowheads="1"/>
          </p:cNvSpPr>
          <p:nvPr>
            <p:ph type="ftr" sz="quarter" idx="3"/>
          </p:nvPr>
        </p:nvSpPr>
        <p:spPr/>
        <p:txBody>
          <a:bodyPr/>
          <a:lstStyle>
            <a:lvl1pPr>
              <a:defRPr>
                <a:solidFill>
                  <a:schemeClr val="tx1"/>
                </a:solidFill>
              </a:defRPr>
            </a:lvl1pPr>
          </a:lstStyle>
          <a:p>
            <a:pPr>
              <a:defRPr/>
            </a:pPr>
            <a:endParaRPr lang="en-US"/>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pPr>
              <a:defRPr/>
            </a:pPr>
            <a:fld id="{66A98007-2E1B-486C-94B5-BD4D8ACDAE0E}" type="slidenum">
              <a:rPr lang="en-US" smtClean="0"/>
              <a:pPr>
                <a:defRPr/>
              </a:pPr>
              <a:t>‹Nº›</a:t>
            </a:fld>
            <a:endParaRPr lang="en-US"/>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D27C5E48-AAFD-4A8B-8396-C30255156CEE}"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2EE9F-BB48-45E2-B011-3978DC67B92F}" type="slidenum">
              <a:rPr lang="en-US" smtClean="0"/>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9BCC7C-8A7A-48F5-8455-125E3CEC1A63}"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528FB-F82E-4871-82A8-1BBF56D0634B}" type="slidenum">
              <a:rPr lang="en-US" smtClean="0"/>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5B18EE9-7C51-4B3E-8B0D-92848CC30B50}"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C7BF338-1D6C-408E-A610-57158C4699BD}" type="slidenum">
              <a:rPr lang="en-US" smtClean="0"/>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C0D31D07-8586-4E39-A4EF-6C817FECF65F}" type="datetimeFigureOut">
              <a:rPr lang="en-US" smtClean="0"/>
              <a:pPr>
                <a:defRPr/>
              </a:pPr>
              <a:t>5/9/2013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F3EF59-7FF5-41BB-B655-B50BE20981C9}" type="slidenum">
              <a:rPr lang="en-US" smtClean="0"/>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6B76F82D-0FD6-486A-A0EF-9EAD2682EA87}" type="datetimeFigureOut">
              <a:rPr lang="en-US" smtClean="0"/>
              <a:pPr>
                <a:defRPr/>
              </a:pPr>
              <a:t>5/9/2013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4D65D14-F37C-41DF-8524-C28568D48886}"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D27C5E48-AAFD-4A8B-8396-C30255156CEE}"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2EE9F-BB48-45E2-B011-3978DC67B92F}" type="slidenum">
              <a:rPr lang="en-US" smtClean="0"/>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69EADF3-B765-4FC6-9EF1-373A31F970B7}" type="datetimeFigureOut">
              <a:rPr lang="en-US" smtClean="0"/>
              <a:pPr>
                <a:defRPr/>
              </a:pPr>
              <a:t>5/9/2013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2B3BE7-97ED-4291-B39C-66954BE3BA0D}" type="slidenum">
              <a:rPr lang="en-US" smtClean="0"/>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922142A-EE47-4628-87B2-E0049B62720D}"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0142B9-6D08-46E1-B527-9FB61BF4C621}" type="slidenum">
              <a:rPr lang="en-US" smtClean="0"/>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2ECB00A-B583-46FB-B5ED-D0D230F4EB02}"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9A16D1-0EEF-4CCC-8847-5DB79E1DF081}" type="slidenum">
              <a:rPr lang="en-US" smtClean="0"/>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E1C0DE-F432-4C8D-9AA8-BA0F2CA913EC}"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21D2F-95FF-465A-BA04-AE8A83031969}" type="slidenum">
              <a:rPr lang="en-US" smtClean="0"/>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B78FB3-73D9-4145-9D76-6CBCE542B670}"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12E33-D3AD-4B4E-99FF-F9A99BDEAB09}" type="slidenum">
              <a:rPr lang="en-US" smtClean="0"/>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8229600" cy="1143000"/>
          </a:xfrm>
        </p:spPr>
        <p:txBody>
          <a:bodyPr/>
          <a:lstStyle/>
          <a:p>
            <a:r>
              <a:rPr lang="en-US" smtClean="0"/>
              <a:t>Click to edit Master title style</a:t>
            </a:r>
            <a:endParaRPr lang="en-US"/>
          </a:p>
        </p:txBody>
      </p:sp>
      <p:sp>
        <p:nvSpPr>
          <p:cNvPr id="3" name="2 Marcador de gráfico"/>
          <p:cNvSpPr>
            <a:spLocks noGrp="1"/>
          </p:cNvSpPr>
          <p:nvPr>
            <p:ph type="chart" idx="1"/>
          </p:nvPr>
        </p:nvSpPr>
        <p:spPr>
          <a:xfrm>
            <a:off x="539750" y="1412876"/>
            <a:ext cx="8135938" cy="4683125"/>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A515B496-8E35-4B7B-961D-C23A3A9DBF4E}" type="datetimeFigureOut">
              <a:rPr lang="en-US"/>
              <a:pPr>
                <a:defRPr/>
              </a:pPr>
              <a:t>5/9/2013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2227CD6-0176-45C8-9C45-A2DA9EA42749}"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PPT_fondcouv_32couleurs.png"/>
          <p:cNvPicPr>
            <a:picLocks noChangeAspect="1"/>
          </p:cNvPicPr>
          <p:nvPr/>
        </p:nvPicPr>
        <p:blipFill>
          <a:blip r:embed="rId2" cstate="print"/>
          <a:stretch>
            <a:fillRect/>
          </a:stretch>
        </p:blipFill>
        <p:spPr>
          <a:xfrm>
            <a:off x="0" y="0"/>
            <a:ext cx="9144000" cy="6858000"/>
          </a:xfrm>
          <a:prstGeom prst="rect">
            <a:avLst/>
          </a:prstGeom>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004B78"/>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86455"/>
                </a:solidFill>
              </a:defRPr>
            </a:lvl1pPr>
          </a:lstStyle>
          <a:p>
            <a:pPr>
              <a:defRPr/>
            </a:pPr>
            <a:fld id="{2762FB34-ED6A-4AC5-AA69-15EC0566B4CA}" type="datetimeFigureOut">
              <a:rPr lang="en-US" smtClean="0"/>
              <a:pPr>
                <a:defRPr/>
              </a:pPr>
              <a:t>5/9/2013</a:t>
            </a:fld>
            <a:endParaRPr lang="en-US"/>
          </a:p>
        </p:txBody>
      </p:sp>
      <p:sp>
        <p:nvSpPr>
          <p:cNvPr id="443397" name="Rectangle 5"/>
          <p:cNvSpPr>
            <a:spLocks noGrp="1" noChangeArrowheads="1"/>
          </p:cNvSpPr>
          <p:nvPr>
            <p:ph type="ftr" sz="quarter" idx="3"/>
          </p:nvPr>
        </p:nvSpPr>
        <p:spPr/>
        <p:txBody>
          <a:bodyPr/>
          <a:lstStyle>
            <a:lvl1pPr>
              <a:defRPr>
                <a:solidFill>
                  <a:srgbClr val="786455"/>
                </a:solidFill>
              </a:defRPr>
            </a:lvl1pPr>
          </a:lstStyle>
          <a:p>
            <a:pPr>
              <a:defRPr/>
            </a:pPr>
            <a:endParaRPr lang="en-US"/>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86455"/>
                </a:solidFill>
              </a:defRPr>
            </a:lvl1pPr>
          </a:lstStyle>
          <a:p>
            <a:pPr>
              <a:defRPr/>
            </a:pPr>
            <a:fld id="{66A98007-2E1B-486C-94B5-BD4D8ACDAE0E}" type="slidenum">
              <a:rPr lang="en-US" smtClean="0"/>
              <a:pPr>
                <a:defRPr/>
              </a:pPr>
              <a:t>‹Nº›</a:t>
            </a:fld>
            <a:endParaRPr lang="en-US"/>
          </a:p>
        </p:txBody>
      </p:sp>
      <p:pic>
        <p:nvPicPr>
          <p:cNvPr id="9" name="Picture 8" descr="OECD_TEXT_10cm.png"/>
          <p:cNvPicPr>
            <a:picLocks noChangeAspect="1"/>
          </p:cNvPicPr>
          <p:nvPr/>
        </p:nvPicPr>
        <p:blipFill>
          <a:blip r:embed="rId3" cstate="print"/>
          <a:stretch>
            <a:fillRect/>
          </a:stretch>
        </p:blipFill>
        <p:spPr>
          <a:xfrm>
            <a:off x="251520" y="208403"/>
            <a:ext cx="1970464" cy="1044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D27C5E48-AAFD-4A8B-8396-C30255156CEE}"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2EE9F-BB48-45E2-B011-3978DC67B92F}" type="slidenum">
              <a:rPr lang="en-US" smtClean="0"/>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9BCC7C-8A7A-48F5-8455-125E3CEC1A63}"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528FB-F82E-4871-82A8-1BBF56D0634B}" type="slidenum">
              <a:rPr lang="en-US" smtClean="0"/>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5B18EE9-7C51-4B3E-8B0D-92848CC30B50}"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C7BF338-1D6C-408E-A610-57158C4699BD}"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6" indent="0">
              <a:buNone/>
              <a:defRPr sz="1400"/>
            </a:lvl6pPr>
            <a:lvl7pPr marL="2742871" indent="0">
              <a:buNone/>
              <a:defRPr sz="1400"/>
            </a:lvl7pPr>
            <a:lvl8pPr marL="3200016" indent="0">
              <a:buNone/>
              <a:defRPr sz="1400"/>
            </a:lvl8pPr>
            <a:lvl9pPr marL="3657161"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9BCC7C-8A7A-48F5-8455-125E3CEC1A63}"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528FB-F82E-4871-82A8-1BBF56D0634B}" type="slidenum">
              <a:rPr lang="en-US" smtClean="0"/>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C0D31D07-8586-4E39-A4EF-6C817FECF65F}" type="datetimeFigureOut">
              <a:rPr lang="en-US" smtClean="0"/>
              <a:pPr>
                <a:defRPr/>
              </a:pPr>
              <a:t>5/9/2013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F3EF59-7FF5-41BB-B655-B50BE20981C9}" type="slidenum">
              <a:rPr lang="en-US" smtClean="0"/>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6B76F82D-0FD6-486A-A0EF-9EAD2682EA87}" type="datetimeFigureOut">
              <a:rPr lang="en-US" smtClean="0"/>
              <a:pPr>
                <a:defRPr/>
              </a:pPr>
              <a:t>5/9/2013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4D65D14-F37C-41DF-8524-C28568D48886}" type="slidenum">
              <a:rPr lang="en-US" smtClean="0"/>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69EADF3-B765-4FC6-9EF1-373A31F970B7}" type="datetimeFigureOut">
              <a:rPr lang="en-US" smtClean="0"/>
              <a:pPr>
                <a:defRPr/>
              </a:pPr>
              <a:t>5/9/2013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2B3BE7-97ED-4291-B39C-66954BE3BA0D}" type="slidenum">
              <a:rPr lang="en-US" smtClean="0"/>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922142A-EE47-4628-87B2-E0049B62720D}"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0142B9-6D08-46E1-B527-9FB61BF4C621}" type="slidenum">
              <a:rPr lang="en-US" smtClean="0"/>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2ECB00A-B583-46FB-B5ED-D0D230F4EB02}"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9A16D1-0EEF-4CCC-8847-5DB79E1DF081}" type="slidenum">
              <a:rPr lang="en-US" smtClean="0"/>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E1C0DE-F432-4C8D-9AA8-BA0F2CA913EC}"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21D2F-95FF-465A-BA04-AE8A83031969}" type="slidenum">
              <a:rPr lang="en-US" smtClean="0"/>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B78FB3-73D9-4145-9D76-6CBCE542B670}"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12E33-D3AD-4B4E-99FF-F9A99BDEAB09}" type="slidenum">
              <a:rPr lang="en-US" smtClean="0"/>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PPT_fondcouv_32couleurs.png"/>
          <p:cNvPicPr>
            <a:picLocks noChangeAspect="1"/>
          </p:cNvPicPr>
          <p:nvPr/>
        </p:nvPicPr>
        <p:blipFill>
          <a:blip r:embed="rId2" cstate="print"/>
          <a:stretch>
            <a:fillRect/>
          </a:stretch>
        </p:blipFill>
        <p:spPr>
          <a:xfrm>
            <a:off x="0" y="0"/>
            <a:ext cx="9144000" cy="6858000"/>
          </a:xfrm>
          <a:prstGeom prst="rect">
            <a:avLst/>
          </a:prstGeom>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004B78"/>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86455"/>
                </a:solidFill>
              </a:defRPr>
            </a:lvl1pPr>
          </a:lstStyle>
          <a:p>
            <a:pPr>
              <a:defRPr/>
            </a:pPr>
            <a:fld id="{2762FB34-ED6A-4AC5-AA69-15EC0566B4CA}" type="datetimeFigureOut">
              <a:rPr lang="en-US" smtClean="0"/>
              <a:pPr>
                <a:defRPr/>
              </a:pPr>
              <a:t>5/9/2013</a:t>
            </a:fld>
            <a:endParaRPr lang="en-US"/>
          </a:p>
        </p:txBody>
      </p:sp>
      <p:sp>
        <p:nvSpPr>
          <p:cNvPr id="443397" name="Rectangle 5"/>
          <p:cNvSpPr>
            <a:spLocks noGrp="1" noChangeArrowheads="1"/>
          </p:cNvSpPr>
          <p:nvPr>
            <p:ph type="ftr" sz="quarter" idx="3"/>
          </p:nvPr>
        </p:nvSpPr>
        <p:spPr/>
        <p:txBody>
          <a:bodyPr/>
          <a:lstStyle>
            <a:lvl1pPr>
              <a:defRPr>
                <a:solidFill>
                  <a:srgbClr val="786455"/>
                </a:solidFill>
              </a:defRPr>
            </a:lvl1pPr>
          </a:lstStyle>
          <a:p>
            <a:pPr>
              <a:defRPr/>
            </a:pPr>
            <a:endParaRPr lang="en-US"/>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86455"/>
                </a:solidFill>
              </a:defRPr>
            </a:lvl1pPr>
          </a:lstStyle>
          <a:p>
            <a:pPr>
              <a:defRPr/>
            </a:pPr>
            <a:fld id="{66A98007-2E1B-486C-94B5-BD4D8ACDAE0E}" type="slidenum">
              <a:rPr lang="en-US" smtClean="0"/>
              <a:pPr>
                <a:defRPr/>
              </a:pPr>
              <a:t>‹Nº›</a:t>
            </a:fld>
            <a:endParaRPr lang="en-US"/>
          </a:p>
        </p:txBody>
      </p:sp>
      <p:pic>
        <p:nvPicPr>
          <p:cNvPr id="9" name="Picture 8" descr="OECD_TEXT_10cm.png"/>
          <p:cNvPicPr>
            <a:picLocks noChangeAspect="1"/>
          </p:cNvPicPr>
          <p:nvPr/>
        </p:nvPicPr>
        <p:blipFill>
          <a:blip r:embed="rId3" cstate="print"/>
          <a:stretch>
            <a:fillRect/>
          </a:stretch>
        </p:blipFill>
        <p:spPr>
          <a:xfrm>
            <a:off x="251520" y="208403"/>
            <a:ext cx="1970464" cy="10440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D27C5E48-AAFD-4A8B-8396-C30255156CEE}"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2EE9F-BB48-45E2-B011-3978DC67B92F}" type="slidenum">
              <a:rPr lang="en-US" smtClean="0"/>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9BCC7C-8A7A-48F5-8455-125E3CEC1A63}"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528FB-F82E-4871-82A8-1BBF56D0634B}"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1"/>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4" y="1600201"/>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5B18EE9-7C51-4B3E-8B0D-92848CC30B50}"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C7BF338-1D6C-408E-A610-57158C4699BD}" type="slidenum">
              <a:rPr lang="en-US" smtClean="0"/>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5B18EE9-7C51-4B3E-8B0D-92848CC30B50}"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C7BF338-1D6C-408E-A610-57158C4699BD}" type="slidenum">
              <a:rPr lang="en-US" smtClean="0"/>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C0D31D07-8586-4E39-A4EF-6C817FECF65F}" type="datetimeFigureOut">
              <a:rPr lang="en-US" smtClean="0"/>
              <a:pPr>
                <a:defRPr/>
              </a:pPr>
              <a:t>5/9/2013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F3EF59-7FF5-41BB-B655-B50BE20981C9}" type="slidenum">
              <a:rPr lang="en-US" smtClean="0"/>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6B76F82D-0FD6-486A-A0EF-9EAD2682EA87}" type="datetimeFigureOut">
              <a:rPr lang="en-US" smtClean="0"/>
              <a:pPr>
                <a:defRPr/>
              </a:pPr>
              <a:t>5/9/2013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4D65D14-F37C-41DF-8524-C28568D48886}" type="slidenum">
              <a:rPr lang="en-US" smtClean="0"/>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69EADF3-B765-4FC6-9EF1-373A31F970B7}" type="datetimeFigureOut">
              <a:rPr lang="en-US" smtClean="0"/>
              <a:pPr>
                <a:defRPr/>
              </a:pPr>
              <a:t>5/9/2013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2B3BE7-97ED-4291-B39C-66954BE3BA0D}" type="slidenum">
              <a:rPr lang="en-US" smtClean="0"/>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922142A-EE47-4628-87B2-E0049B62720D}"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0142B9-6D08-46E1-B527-9FB61BF4C621}" type="slidenum">
              <a:rPr lang="en-US" smtClean="0"/>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2ECB00A-B583-46FB-B5ED-D0D230F4EB02}"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9A16D1-0EEF-4CCC-8847-5DB79E1DF081}" type="slidenum">
              <a:rPr lang="en-US" smtClean="0"/>
              <a:pPr>
                <a:defRPr/>
              </a:pPr>
              <a:t>‹Nº›</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E1C0DE-F432-4C8D-9AA8-BA0F2CA913EC}"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21D2F-95FF-465A-BA04-AE8A83031969}" type="slidenum">
              <a:rPr lang="en-US" smtClean="0"/>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B78FB3-73D9-4145-9D76-6CBCE542B670}"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12E33-D3AD-4B4E-99FF-F9A99BDEAB09}" type="slidenum">
              <a:rPr lang="en-US" smtClean="0"/>
              <a:pPr>
                <a:defRPr/>
              </a:pPr>
              <a:t>‹Nº›</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pPr>
              <a:defRPr/>
            </a:pPr>
            <a:fld id="{2762FB34-ED6A-4AC5-AA69-15EC0566B4CA}" type="datetimeFigureOut">
              <a:rPr lang="en-US" smtClean="0"/>
              <a:pPr>
                <a:defRPr/>
              </a:pPr>
              <a:t>5/9/2013</a:t>
            </a:fld>
            <a:endParaRPr lang="en-US"/>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pPr>
              <a:defRPr/>
            </a:pPr>
            <a:endParaRPr lang="en-US"/>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pPr>
              <a:defRPr/>
            </a:pPr>
            <a:fld id="{66A98007-2E1B-486C-94B5-BD4D8ACDAE0E}" type="slidenum">
              <a:rPr lang="en-US" smtClean="0"/>
              <a:pPr>
                <a:defRPr/>
              </a:pPr>
              <a:t>‹Nº›</a:t>
            </a:fld>
            <a:endParaRPr lang="en-US"/>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D27C5E48-AAFD-4A8B-8396-C30255156CEE}"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2EE9F-BB48-45E2-B011-3978DC67B92F}"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C0D31D07-8586-4E39-A4EF-6C817FECF65F}" type="datetimeFigureOut">
              <a:rPr lang="en-US" smtClean="0"/>
              <a:pPr>
                <a:defRPr/>
              </a:pPr>
              <a:t>5/9/2013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F3EF59-7FF5-41BB-B655-B50BE20981C9}" type="slidenum">
              <a:rPr lang="en-US" smtClean="0"/>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9BCC7C-8A7A-48F5-8455-125E3CEC1A63}"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528FB-F82E-4871-82A8-1BBF56D0634B}" type="slidenum">
              <a:rPr lang="en-US" smtClean="0"/>
              <a:pPr>
                <a:defRPr/>
              </a:pPr>
              <a:t>‹Nº›</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5B18EE9-7C51-4B3E-8B0D-92848CC30B50}"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C7BF338-1D6C-408E-A610-57158C4699BD}" type="slidenum">
              <a:rPr lang="en-US" smtClean="0"/>
              <a:pPr>
                <a:defRPr/>
              </a:pPr>
              <a:t>‹Nº›</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C0D31D07-8586-4E39-A4EF-6C817FECF65F}" type="datetimeFigureOut">
              <a:rPr lang="en-US" smtClean="0"/>
              <a:pPr>
                <a:defRPr/>
              </a:pPr>
              <a:t>5/9/2013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F3EF59-7FF5-41BB-B655-B50BE20981C9}" type="slidenum">
              <a:rPr lang="en-US" smtClean="0"/>
              <a:pPr>
                <a:defRPr/>
              </a:pPr>
              <a:t>‹Nº›</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6B76F82D-0FD6-486A-A0EF-9EAD2682EA87}" type="datetimeFigureOut">
              <a:rPr lang="en-US" smtClean="0"/>
              <a:pPr>
                <a:defRPr/>
              </a:pPr>
              <a:t>5/9/2013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4D65D14-F37C-41DF-8524-C28568D48886}" type="slidenum">
              <a:rPr lang="en-US" smtClean="0"/>
              <a:pPr>
                <a:defRPr/>
              </a:pPr>
              <a:t>‹Nº›</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69EADF3-B765-4FC6-9EF1-373A31F970B7}" type="datetimeFigureOut">
              <a:rPr lang="en-US" smtClean="0"/>
              <a:pPr>
                <a:defRPr/>
              </a:pPr>
              <a:t>5/9/2013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2B3BE7-97ED-4291-B39C-66954BE3BA0D}" type="slidenum">
              <a:rPr lang="en-US" smtClean="0"/>
              <a:pPr>
                <a:defRPr/>
              </a:pPr>
              <a:t>‹Nº›</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922142A-EE47-4628-87B2-E0049B62720D}"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0142B9-6D08-46E1-B527-9FB61BF4C621}" type="slidenum">
              <a:rPr lang="en-US" smtClean="0"/>
              <a:pPr>
                <a:defRPr/>
              </a:pPr>
              <a:t>‹Nº›</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2ECB00A-B583-46FB-B5ED-D0D230F4EB02}"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9A16D1-0EEF-4CCC-8847-5DB79E1DF081}" type="slidenum">
              <a:rPr lang="en-US" smtClean="0"/>
              <a:pPr>
                <a:defRPr/>
              </a:pPr>
              <a:t>‹Nº›</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E1C0DE-F432-4C8D-9AA8-BA0F2CA913EC}"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21D2F-95FF-465A-BA04-AE8A83031969}" type="slidenum">
              <a:rPr lang="en-US" smtClean="0"/>
              <a:pPr>
                <a:defRPr/>
              </a:pPr>
              <a:t>‹Nº›</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B78FB3-73D9-4145-9D76-6CBCE542B670}" type="datetimeFigureOut">
              <a:rPr lang="en-US" smtClean="0"/>
              <a:pPr>
                <a:defRPr/>
              </a:pPr>
              <a:t>5/9/2013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12E33-D3AD-4B4E-99FF-F9A99BDEAB09}" type="slidenum">
              <a:rPr lang="en-US" smtClean="0"/>
              <a:pPr>
                <a:defRPr/>
              </a:pPr>
              <a:t>‹Nº›</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8229600" cy="1143000"/>
          </a:xfrm>
        </p:spPr>
        <p:txBody>
          <a:bodyPr/>
          <a:lstStyle/>
          <a:p>
            <a:r>
              <a:rPr lang="en-US" smtClean="0"/>
              <a:t>Click to edit Master title style</a:t>
            </a:r>
            <a:endParaRPr lang="en-US"/>
          </a:p>
        </p:txBody>
      </p:sp>
      <p:sp>
        <p:nvSpPr>
          <p:cNvPr id="3" name="2 Marcador de gráfico"/>
          <p:cNvSpPr>
            <a:spLocks noGrp="1"/>
          </p:cNvSpPr>
          <p:nvPr>
            <p:ph type="chart" idx="1"/>
          </p:nvPr>
        </p:nvSpPr>
        <p:spPr>
          <a:xfrm>
            <a:off x="539750" y="1412876"/>
            <a:ext cx="8135938" cy="4683125"/>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A515B496-8E35-4B7B-961D-C23A3A9DBF4E}" type="datetimeFigureOut">
              <a:rPr lang="en-US"/>
              <a:pPr>
                <a:defRPr/>
              </a:pPr>
              <a:t>5/9/2013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2227CD6-0176-45C8-9C45-A2DA9EA42749}"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6B76F82D-0FD6-486A-A0EF-9EAD2682EA87}" type="datetimeFigureOut">
              <a:rPr lang="en-US" smtClean="0"/>
              <a:pPr>
                <a:defRPr/>
              </a:pPr>
              <a:t>5/9/2013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4D65D14-F37C-41DF-8524-C28568D48886}" type="slidenum">
              <a:rPr lang="en-US" smtClean="0"/>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3" name="Straight Connector 2"/>
          <p:cNvCxnSpPr/>
          <p:nvPr userDrawn="1"/>
        </p:nvCxnSpPr>
        <p:spPr>
          <a:xfrm>
            <a:off x="285750" y="1219200"/>
            <a:ext cx="8574088" cy="0"/>
          </a:xfrm>
          <a:prstGeom prst="line">
            <a:avLst/>
          </a:prstGeom>
          <a:ln w="12700">
            <a:solidFill>
              <a:srgbClr val="6A737B"/>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
          <p:cNvSpPr>
            <a:spLocks noGrp="1"/>
          </p:cNvSpPr>
          <p:nvPr>
            <p:ph type="title"/>
          </p:nvPr>
        </p:nvSpPr>
        <p:spPr>
          <a:xfrm>
            <a:off x="285750" y="0"/>
            <a:ext cx="8573492" cy="1133830"/>
          </a:xfrm>
          <a:prstGeom prst="rect">
            <a:avLst/>
          </a:prstGeom>
        </p:spPr>
        <p:txBody>
          <a:bodyPr lIns="91435" tIns="45718" rIns="91435" bIns="45718" rtlCol="0">
            <a:normAutofit/>
          </a:bodyPr>
          <a:lstStyle>
            <a:lvl1pPr>
              <a:defRPr>
                <a:solidFill>
                  <a:srgbClr val="002B82"/>
                </a:solidFill>
              </a:defRPr>
            </a:lvl1pPr>
          </a:lstStyle>
          <a:p>
            <a:r>
              <a:rPr lang="en-US" dirty="0" smtClean="0"/>
              <a:t>Click to edit Master title style</a:t>
            </a:r>
            <a:endParaRPr lang="en-US" dirty="0"/>
          </a:p>
        </p:txBody>
      </p:sp>
      <p:sp>
        <p:nvSpPr>
          <p:cNvPr id="4" name="Slide Number Placeholder 2"/>
          <p:cNvSpPr>
            <a:spLocks noGrp="1"/>
          </p:cNvSpPr>
          <p:nvPr>
            <p:ph type="sldNum" sz="quarter" idx="10"/>
          </p:nvPr>
        </p:nvSpPr>
        <p:spPr>
          <a:xfrm>
            <a:off x="188913" y="6402388"/>
            <a:ext cx="344487" cy="350837"/>
          </a:xfrm>
        </p:spPr>
        <p:txBody>
          <a:bodyPr/>
          <a:lstStyle>
            <a:lvl1pPr algn="ctr">
              <a:defRPr/>
            </a:lvl1pPr>
          </a:lstStyle>
          <a:p>
            <a:pPr>
              <a:defRPr/>
            </a:pPr>
            <a:fld id="{DF71FEDA-BAE6-45E7-9E6E-CE2C41CB875F}"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69EADF3-B765-4FC6-9EF1-373A31F970B7}" type="datetimeFigureOut">
              <a:rPr lang="en-US" smtClean="0"/>
              <a:pPr>
                <a:defRPr/>
              </a:pPr>
              <a:t>5/9/2013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2B3BE7-97ED-4291-B39C-66954BE3BA0D}"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922142A-EE47-4628-87B2-E0049B62720D}"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0142B9-6D08-46E1-B527-9FB61BF4C621}"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2ECB00A-B583-46FB-B5ED-D0D230F4EB02}" type="datetimeFigureOut">
              <a:rPr lang="en-US" smtClean="0"/>
              <a:pPr>
                <a:defRPr/>
              </a:pPr>
              <a:t>5/9/2013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9A16D1-0EEF-4CCC-8847-5DB79E1DF081}"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0.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9.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5"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4" y="1600201"/>
            <a:ext cx="8218487" cy="4525963"/>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400">
                <a:solidFill>
                  <a:schemeClr val="bg1"/>
                </a:solidFill>
              </a:defRPr>
            </a:lvl1pPr>
          </a:lstStyle>
          <a:p>
            <a:pPr>
              <a:defRPr/>
            </a:pPr>
            <a:fld id="{9BB1DF1D-359C-4E46-BF11-BE0E9A5104EA}" type="datetimeFigureOut">
              <a:rPr lang="en-US" smtClean="0"/>
              <a:pPr>
                <a:defRPr/>
              </a:pPr>
              <a:t>5/9/2013</a:t>
            </a:fld>
            <a:endParaRPr lang="en-US"/>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400">
                <a:solidFill>
                  <a:schemeClr val="bg1"/>
                </a:solidFill>
              </a:defRPr>
            </a:lvl1pPr>
          </a:lstStyle>
          <a:p>
            <a:pPr>
              <a:defRPr/>
            </a:pPr>
            <a:endParaRPr lang="en-US"/>
          </a:p>
        </p:txBody>
      </p:sp>
      <p:sp>
        <p:nvSpPr>
          <p:cNvPr id="439302" name="Rectangle 6"/>
          <p:cNvSpPr>
            <a:spLocks noGrp="1" noChangeArrowheads="1"/>
          </p:cNvSpPr>
          <p:nvPr>
            <p:ph type="sldNum" sz="quarter" idx="4"/>
          </p:nvPr>
        </p:nvSpPr>
        <p:spPr bwMode="auto">
          <a:xfrm>
            <a:off x="7596337" y="6245225"/>
            <a:ext cx="1114425"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400">
                <a:solidFill>
                  <a:schemeClr val="bg1"/>
                </a:solidFill>
              </a:defRPr>
            </a:lvl1pPr>
          </a:lstStyle>
          <a:p>
            <a:pPr>
              <a:defRPr/>
            </a:pPr>
            <a:fld id="{06C1FE7A-EF0D-4FED-84DA-1199FA452846}" type="slidenum">
              <a:rPr lang="en-US" smtClean="0"/>
              <a:pPr>
                <a:defRPr/>
              </a:pPr>
              <a:t>‹Nº›</a:t>
            </a:fld>
            <a:endParaRPr lang="en-US"/>
          </a:p>
        </p:txBody>
      </p:sp>
      <p:pic>
        <p:nvPicPr>
          <p:cNvPr id="12" name="Picture 11" descr="OECD_10cm.png"/>
          <p:cNvPicPr>
            <a:picLocks noChangeAspect="1"/>
          </p:cNvPicPr>
          <p:nvPr/>
        </p:nvPicPr>
        <p:blipFill>
          <a:blip r:embed="rId16" cstate="print"/>
          <a:stretch>
            <a:fillRect/>
          </a:stretch>
        </p:blipFill>
        <p:spPr>
          <a:xfrm>
            <a:off x="468773" y="6171747"/>
            <a:ext cx="1210089" cy="561600"/>
          </a:xfrm>
          <a:prstGeom prst="rect">
            <a:avLst/>
          </a:prstGeom>
        </p:spPr>
      </p:pic>
    </p:spTree>
  </p:cSld>
  <p:clrMap bg1="lt1" tx1="dk1" bg2="lt2" tx2="dk2" accent1="accent1" accent2="accent2" accent3="accent3" accent4="accent4" accent5="accent5" accent6="accent6" hlink="hlink" folHlink="folHlink"/>
  <p:sldLayoutIdLst>
    <p:sldLayoutId id="2147485335" r:id="rId1"/>
    <p:sldLayoutId id="2147485336" r:id="rId2"/>
    <p:sldLayoutId id="2147485337" r:id="rId3"/>
    <p:sldLayoutId id="2147485338" r:id="rId4"/>
    <p:sldLayoutId id="2147485339" r:id="rId5"/>
    <p:sldLayoutId id="2147485340" r:id="rId6"/>
    <p:sldLayoutId id="2147485341" r:id="rId7"/>
    <p:sldLayoutId id="2147485342" r:id="rId8"/>
    <p:sldLayoutId id="2147485343" r:id="rId9"/>
    <p:sldLayoutId id="2147485344" r:id="rId10"/>
    <p:sldLayoutId id="2147485345" r:id="rId11"/>
    <p:sldLayoutId id="2147485346" r:id="rId12"/>
    <p:sldLayoutId id="2147485347" r:id="rId13"/>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145" algn="ctr" rtl="0" eaLnBrk="1" fontAlgn="base" hangingPunct="1">
        <a:spcBef>
          <a:spcPct val="0"/>
        </a:spcBef>
        <a:spcAft>
          <a:spcPct val="0"/>
        </a:spcAft>
        <a:defRPr sz="4400">
          <a:solidFill>
            <a:schemeClr val="bg2"/>
          </a:solidFill>
          <a:latin typeface="Helvetica" pitchFamily="34" charset="0"/>
          <a:cs typeface="Arial" charset="0"/>
        </a:defRPr>
      </a:lvl6pPr>
      <a:lvl7pPr marL="914290" algn="ctr" rtl="0" eaLnBrk="1" fontAlgn="base" hangingPunct="1">
        <a:spcBef>
          <a:spcPct val="0"/>
        </a:spcBef>
        <a:spcAft>
          <a:spcPct val="0"/>
        </a:spcAft>
        <a:defRPr sz="4400">
          <a:solidFill>
            <a:schemeClr val="bg2"/>
          </a:solidFill>
          <a:latin typeface="Helvetica" pitchFamily="34" charset="0"/>
          <a:cs typeface="Arial" charset="0"/>
        </a:defRPr>
      </a:lvl7pPr>
      <a:lvl8pPr marL="1371435" algn="ctr" rtl="0" eaLnBrk="1" fontAlgn="base" hangingPunct="1">
        <a:spcBef>
          <a:spcPct val="0"/>
        </a:spcBef>
        <a:spcAft>
          <a:spcPct val="0"/>
        </a:spcAft>
        <a:defRPr sz="4400">
          <a:solidFill>
            <a:schemeClr val="bg2"/>
          </a:solidFill>
          <a:latin typeface="Helvetica" pitchFamily="34" charset="0"/>
          <a:cs typeface="Arial" charset="0"/>
        </a:defRPr>
      </a:lvl8pPr>
      <a:lvl9pPr marL="1828581"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859" indent="-342859" algn="l" rtl="0" eaLnBrk="1" fontAlgn="base" hangingPunct="1">
        <a:spcBef>
          <a:spcPct val="20000"/>
        </a:spcBef>
        <a:spcAft>
          <a:spcPct val="0"/>
        </a:spcAft>
        <a:buChar char="•"/>
        <a:defRPr sz="3200">
          <a:solidFill>
            <a:schemeClr val="bg1"/>
          </a:solidFill>
          <a:latin typeface="+mn-lt"/>
          <a:ea typeface="+mn-ea"/>
          <a:cs typeface="+mn-cs"/>
        </a:defRPr>
      </a:lvl1pPr>
      <a:lvl2pPr marL="742861" indent="-285716" algn="l" rtl="0" eaLnBrk="1" fontAlgn="base" hangingPunct="1">
        <a:spcBef>
          <a:spcPct val="20000"/>
        </a:spcBef>
        <a:spcAft>
          <a:spcPct val="0"/>
        </a:spcAft>
        <a:buChar char="–"/>
        <a:defRPr sz="2800">
          <a:solidFill>
            <a:schemeClr val="bg1"/>
          </a:solidFill>
          <a:latin typeface="+mn-lt"/>
          <a:cs typeface="+mn-cs"/>
        </a:defRPr>
      </a:lvl2pPr>
      <a:lvl3pPr marL="1142863" indent="-228573" algn="l" rtl="0" eaLnBrk="1" fontAlgn="base" hangingPunct="1">
        <a:spcBef>
          <a:spcPct val="20000"/>
        </a:spcBef>
        <a:spcAft>
          <a:spcPct val="0"/>
        </a:spcAft>
        <a:buChar char="•"/>
        <a:defRPr sz="2400">
          <a:solidFill>
            <a:schemeClr val="bg1"/>
          </a:solidFill>
          <a:latin typeface="+mn-lt"/>
          <a:cs typeface="+mn-cs"/>
        </a:defRPr>
      </a:lvl3pPr>
      <a:lvl4pPr marL="1600008" indent="-228573" algn="l" rtl="0" eaLnBrk="1" fontAlgn="base" hangingPunct="1">
        <a:spcBef>
          <a:spcPct val="20000"/>
        </a:spcBef>
        <a:spcAft>
          <a:spcPct val="0"/>
        </a:spcAft>
        <a:buChar char="–"/>
        <a:defRPr sz="2000">
          <a:solidFill>
            <a:schemeClr val="bg1"/>
          </a:solidFill>
          <a:latin typeface="+mn-lt"/>
          <a:cs typeface="+mn-cs"/>
        </a:defRPr>
      </a:lvl4pPr>
      <a:lvl5pPr marL="2057153" indent="-228573" algn="l" rtl="0" eaLnBrk="1" fontAlgn="base" hangingPunct="1">
        <a:spcBef>
          <a:spcPct val="20000"/>
        </a:spcBef>
        <a:spcAft>
          <a:spcPct val="0"/>
        </a:spcAft>
        <a:buChar char="»"/>
        <a:defRPr sz="2000">
          <a:solidFill>
            <a:schemeClr val="bg1"/>
          </a:solidFill>
          <a:latin typeface="+mn-lt"/>
          <a:cs typeface="+mn-cs"/>
        </a:defRPr>
      </a:lvl5pPr>
      <a:lvl6pPr marL="2514298" indent="-228573" algn="l" rtl="0" eaLnBrk="1" fontAlgn="base" hangingPunct="1">
        <a:spcBef>
          <a:spcPct val="20000"/>
        </a:spcBef>
        <a:spcAft>
          <a:spcPct val="0"/>
        </a:spcAft>
        <a:buChar char="»"/>
        <a:defRPr sz="2000">
          <a:solidFill>
            <a:srgbClr val="0073CF"/>
          </a:solidFill>
          <a:latin typeface="+mn-lt"/>
          <a:cs typeface="+mn-cs"/>
        </a:defRPr>
      </a:lvl6pPr>
      <a:lvl7pPr marL="2971443" indent="-228573" algn="l" rtl="0" eaLnBrk="1" fontAlgn="base" hangingPunct="1">
        <a:spcBef>
          <a:spcPct val="20000"/>
        </a:spcBef>
        <a:spcAft>
          <a:spcPct val="0"/>
        </a:spcAft>
        <a:buChar char="»"/>
        <a:defRPr sz="2000">
          <a:solidFill>
            <a:srgbClr val="0073CF"/>
          </a:solidFill>
          <a:latin typeface="+mn-lt"/>
          <a:cs typeface="+mn-cs"/>
        </a:defRPr>
      </a:lvl7pPr>
      <a:lvl8pPr marL="3428589" indent="-228573" algn="l" rtl="0" eaLnBrk="1" fontAlgn="base" hangingPunct="1">
        <a:spcBef>
          <a:spcPct val="20000"/>
        </a:spcBef>
        <a:spcAft>
          <a:spcPct val="0"/>
        </a:spcAft>
        <a:buChar char="»"/>
        <a:defRPr sz="2000">
          <a:solidFill>
            <a:srgbClr val="0073CF"/>
          </a:solidFill>
          <a:latin typeface="+mn-lt"/>
          <a:cs typeface="+mn-cs"/>
        </a:defRPr>
      </a:lvl8pPr>
      <a:lvl9pPr marL="3885734" indent="-228573"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4"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9BB1DF1D-359C-4E46-BF11-BE0E9A5104EA}" type="datetimeFigureOut">
              <a:rPr lang="en-US" smtClean="0"/>
              <a:pPr>
                <a:defRPr/>
              </a:pPr>
              <a:t>5/9/2013</a:t>
            </a:fld>
            <a:endParaRPr lang="en-US"/>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06C1FE7A-EF0D-4FED-84DA-1199FA452846}" type="slidenum">
              <a:rPr lang="en-US" smtClean="0"/>
              <a:pPr>
                <a:defRPr/>
              </a:pPr>
              <a:t>‹Nº›</a:t>
            </a:fld>
            <a:endParaRPr lang="en-US"/>
          </a:p>
        </p:txBody>
      </p:sp>
      <p:pic>
        <p:nvPicPr>
          <p:cNvPr id="12" name="Picture 11" descr="OECD_10cm.png"/>
          <p:cNvPicPr>
            <a:picLocks noChangeAspect="1"/>
          </p:cNvPicPr>
          <p:nvPr/>
        </p:nvPicPr>
        <p:blipFill>
          <a:blip r:embed="rId15" cstate="print"/>
          <a:stretch>
            <a:fillRect/>
          </a:stretch>
        </p:blipFill>
        <p:spPr>
          <a:xfrm>
            <a:off x="468772" y="6171747"/>
            <a:ext cx="1210089" cy="561600"/>
          </a:xfrm>
          <a:prstGeom prst="rect">
            <a:avLst/>
          </a:prstGeom>
        </p:spPr>
      </p:pic>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 id="2147485352" r:id="rId4"/>
    <p:sldLayoutId id="2147485353" r:id="rId5"/>
    <p:sldLayoutId id="2147485354" r:id="rId6"/>
    <p:sldLayoutId id="2147485355" r:id="rId7"/>
    <p:sldLayoutId id="2147485356" r:id="rId8"/>
    <p:sldLayoutId id="2147485357" r:id="rId9"/>
    <p:sldLayoutId id="2147485358" r:id="rId10"/>
    <p:sldLayoutId id="2147485359" r:id="rId11"/>
    <p:sldLayoutId id="2147485360" r:id="rId12"/>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_fondslide_32couleurs.png"/>
          <p:cNvPicPr>
            <a:picLocks noChangeAspect="1"/>
          </p:cNvPicPr>
          <p:nvPr/>
        </p:nvPicPr>
        <p:blipFill>
          <a:blip r:embed="rId13" cstate="print"/>
          <a:stretch>
            <a:fillRect/>
          </a:stretch>
        </p:blipFill>
        <p:spPr>
          <a:xfrm>
            <a:off x="-17850" y="-609"/>
            <a:ext cx="9144000" cy="6858000"/>
          </a:xfrm>
          <a:prstGeom prst="rect">
            <a:avLst/>
          </a:prstGeom>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9BB1DF1D-359C-4E46-BF11-BE0E9A5104EA}" type="datetimeFigureOut">
              <a:rPr lang="en-US" smtClean="0"/>
              <a:pPr>
                <a:defRPr/>
              </a:pPr>
              <a:t>5/9/2013</a:t>
            </a:fld>
            <a:endParaRPr lang="en-US"/>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06C1FE7A-EF0D-4FED-84DA-1199FA452846}" type="slidenum">
              <a:rPr lang="en-US" smtClean="0"/>
              <a:pPr>
                <a:defRPr/>
              </a:pPr>
              <a:t>‹Nº›</a:t>
            </a:fld>
            <a:endParaRPr lang="en-US"/>
          </a:p>
        </p:txBody>
      </p:sp>
      <p:pic>
        <p:nvPicPr>
          <p:cNvPr id="11" name="Picture 10" descr="OECD_10cm.png"/>
          <p:cNvPicPr>
            <a:picLocks noChangeAspect="1"/>
          </p:cNvPicPr>
          <p:nvPr/>
        </p:nvPicPr>
        <p:blipFill>
          <a:blip r:embed="rId14" cstate="print"/>
          <a:stretch>
            <a:fillRect/>
          </a:stretch>
        </p:blipFill>
        <p:spPr>
          <a:xfrm>
            <a:off x="467544" y="6171747"/>
            <a:ext cx="1212546" cy="561600"/>
          </a:xfrm>
          <a:prstGeom prst="rect">
            <a:avLst/>
          </a:prstGeom>
        </p:spPr>
      </p:pic>
    </p:spTree>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 id="2147485368" r:id="rId6"/>
    <p:sldLayoutId id="2147485369" r:id="rId7"/>
    <p:sldLayoutId id="2147485370" r:id="rId8"/>
    <p:sldLayoutId id="2147485371" r:id="rId9"/>
    <p:sldLayoutId id="2147485372" r:id="rId10"/>
    <p:sldLayoutId id="2147485373"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_fondslide_32couleurs.png"/>
          <p:cNvPicPr>
            <a:picLocks noChangeAspect="1"/>
          </p:cNvPicPr>
          <p:nvPr/>
        </p:nvPicPr>
        <p:blipFill>
          <a:blip r:embed="rId13" cstate="print"/>
          <a:stretch>
            <a:fillRect/>
          </a:stretch>
        </p:blipFill>
        <p:spPr>
          <a:xfrm>
            <a:off x="-17850" y="-609"/>
            <a:ext cx="9144000" cy="6858000"/>
          </a:xfrm>
          <a:prstGeom prst="rect">
            <a:avLst/>
          </a:prstGeom>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9BB1DF1D-359C-4E46-BF11-BE0E9A5104EA}" type="datetimeFigureOut">
              <a:rPr lang="en-US" smtClean="0"/>
              <a:pPr>
                <a:defRPr/>
              </a:pPr>
              <a:t>5/9/2013</a:t>
            </a:fld>
            <a:endParaRPr lang="en-US"/>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06C1FE7A-EF0D-4FED-84DA-1199FA452846}" type="slidenum">
              <a:rPr lang="en-US" smtClean="0"/>
              <a:pPr>
                <a:defRPr/>
              </a:pPr>
              <a:t>‹Nº›</a:t>
            </a:fld>
            <a:endParaRPr lang="en-US"/>
          </a:p>
        </p:txBody>
      </p:sp>
      <p:pic>
        <p:nvPicPr>
          <p:cNvPr id="11" name="Picture 10" descr="OECD_10cm.png"/>
          <p:cNvPicPr>
            <a:picLocks noChangeAspect="1"/>
          </p:cNvPicPr>
          <p:nvPr/>
        </p:nvPicPr>
        <p:blipFill>
          <a:blip r:embed="rId14" cstate="print"/>
          <a:stretch>
            <a:fillRect/>
          </a:stretch>
        </p:blipFill>
        <p:spPr>
          <a:xfrm>
            <a:off x="467544" y="6171747"/>
            <a:ext cx="1212546" cy="561600"/>
          </a:xfrm>
          <a:prstGeom prst="rect">
            <a:avLst/>
          </a:prstGeom>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78" r:id="rId4"/>
    <p:sldLayoutId id="2147485379" r:id="rId5"/>
    <p:sldLayoutId id="2147485380" r:id="rId6"/>
    <p:sldLayoutId id="2147485381" r:id="rId7"/>
    <p:sldLayoutId id="2147485382" r:id="rId8"/>
    <p:sldLayoutId id="2147485383" r:id="rId9"/>
    <p:sldLayoutId id="2147485384" r:id="rId10"/>
    <p:sldLayoutId id="2147485385" r:id="rId11"/>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5"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9BB1DF1D-359C-4E46-BF11-BE0E9A5104EA}" type="datetimeFigureOut">
              <a:rPr lang="en-US" smtClean="0"/>
              <a:pPr>
                <a:defRPr/>
              </a:pPr>
              <a:t>5/9/2013</a:t>
            </a:fld>
            <a:endParaRPr lang="en-US"/>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en-US"/>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06C1FE7A-EF0D-4FED-84DA-1199FA452846}" type="slidenum">
              <a:rPr lang="en-US" smtClean="0"/>
              <a:pPr>
                <a:defRPr/>
              </a:pPr>
              <a:t>‹Nº›</a:t>
            </a:fld>
            <a:endParaRPr lang="en-US"/>
          </a:p>
        </p:txBody>
      </p:sp>
      <p:pic>
        <p:nvPicPr>
          <p:cNvPr id="11" name="Picture 10" descr="OECD_10cm.png"/>
          <p:cNvPicPr>
            <a:picLocks noChangeAspect="1"/>
          </p:cNvPicPr>
          <p:nvPr/>
        </p:nvPicPr>
        <p:blipFill>
          <a:blip r:embed="rId16"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 id="2147485398" r:id="rId12"/>
    <p:sldLayoutId id="2147485399" r:id="rId13"/>
  </p:sldLayoutIdLst>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49.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59.xml"/><Relationship Id="rId1" Type="http://schemas.openxmlformats.org/officeDocument/2006/relationships/themeOverride" Target="../theme/themeOverride4.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59.xml"/><Relationship Id="rId1" Type="http://schemas.openxmlformats.org/officeDocument/2006/relationships/themeOverride" Target="../theme/themeOverride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9.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9.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899592" y="1916832"/>
            <a:ext cx="7632848" cy="3024336"/>
          </a:xfrm>
        </p:spPr>
        <p:txBody>
          <a:bodyPr/>
          <a:lstStyle/>
          <a:p>
            <a:pPr algn="ctr"/>
            <a:r>
              <a:rPr lang="es-ES" sz="5400" dirty="0" smtClean="0"/>
              <a:t>Los sistemas de pensiones en la OCDE</a:t>
            </a:r>
          </a:p>
        </p:txBody>
      </p:sp>
      <p:sp>
        <p:nvSpPr>
          <p:cNvPr id="7171" name="Subtitle 2"/>
          <p:cNvSpPr>
            <a:spLocks noGrp="1"/>
          </p:cNvSpPr>
          <p:nvPr>
            <p:ph type="subTitle" idx="1"/>
          </p:nvPr>
        </p:nvSpPr>
        <p:spPr>
          <a:xfrm>
            <a:off x="395536" y="5229201"/>
            <a:ext cx="8496944" cy="1414489"/>
          </a:xfrm>
        </p:spPr>
        <p:txBody>
          <a:bodyPr/>
          <a:lstStyle/>
          <a:p>
            <a:pPr algn="ctr" eaLnBrk="1" hangingPunct="1"/>
            <a:r>
              <a:rPr lang="es-ES" sz="2400" dirty="0" smtClean="0"/>
              <a:t>Juan Yermo, </a:t>
            </a:r>
          </a:p>
          <a:p>
            <a:pPr algn="ctr" eaLnBrk="1" hangingPunct="1"/>
            <a:r>
              <a:rPr lang="es-ES" sz="2400" dirty="0" smtClean="0"/>
              <a:t>Jefe Adjunto, División de Asuntos Financieros, OCDE</a:t>
            </a:r>
          </a:p>
          <a:p>
            <a:pPr algn="ctr"/>
            <a:r>
              <a:rPr lang="es-ES" sz="2400" dirty="0" smtClean="0"/>
              <a:t>Santiago de Chile, 8 de mayo 2013</a:t>
            </a:r>
          </a:p>
        </p:txBody>
      </p:sp>
      <p:pic>
        <p:nvPicPr>
          <p:cNvPr id="4"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93676"/>
            <a:ext cx="4032449" cy="1213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4"/>
          <p:cNvSpPr>
            <a:spLocks noChangeArrowheads="1"/>
          </p:cNvSpPr>
          <p:nvPr/>
        </p:nvSpPr>
        <p:spPr bwMode="auto">
          <a:xfrm>
            <a:off x="6203950" y="6035675"/>
            <a:ext cx="811213" cy="179388"/>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339" name="Line 9"/>
          <p:cNvSpPr>
            <a:spLocks noChangeShapeType="1"/>
          </p:cNvSpPr>
          <p:nvPr/>
        </p:nvSpPr>
        <p:spPr bwMode="auto">
          <a:xfrm>
            <a:off x="790575" y="5310188"/>
            <a:ext cx="7961313" cy="1587"/>
          </a:xfrm>
          <a:prstGeom prst="line">
            <a:avLst/>
          </a:prstGeom>
          <a:noFill/>
          <a:ln w="7">
            <a:solidFill>
              <a:srgbClr val="D0D0D0"/>
            </a:solidFill>
            <a:round/>
            <a:headEnd/>
            <a:tailEnd/>
          </a:ln>
        </p:spPr>
        <p:txBody>
          <a:bodyPr/>
          <a:lstStyle/>
          <a:p>
            <a:endParaRPr lang="fr-FR"/>
          </a:p>
        </p:txBody>
      </p:sp>
      <p:sp>
        <p:nvSpPr>
          <p:cNvPr id="149" name="Rectangle 14"/>
          <p:cNvSpPr>
            <a:spLocks noChangeArrowheads="1"/>
          </p:cNvSpPr>
          <p:nvPr/>
        </p:nvSpPr>
        <p:spPr bwMode="auto">
          <a:xfrm>
            <a:off x="7024420" y="5851189"/>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50" name="Rectangle 14"/>
          <p:cNvSpPr>
            <a:spLocks noChangeArrowheads="1"/>
          </p:cNvSpPr>
          <p:nvPr/>
        </p:nvSpPr>
        <p:spPr bwMode="auto">
          <a:xfrm>
            <a:off x="5397500" y="4732822"/>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4" name="Rectangle 14"/>
          <p:cNvSpPr>
            <a:spLocks noChangeArrowheads="1"/>
          </p:cNvSpPr>
          <p:nvPr/>
        </p:nvSpPr>
        <p:spPr bwMode="auto">
          <a:xfrm>
            <a:off x="5397500" y="6032500"/>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5" name="Rectangle 14"/>
          <p:cNvSpPr>
            <a:spLocks noChangeArrowheads="1"/>
          </p:cNvSpPr>
          <p:nvPr/>
        </p:nvSpPr>
        <p:spPr bwMode="auto">
          <a:xfrm>
            <a:off x="5397500" y="5669392"/>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6" name="Rectangle 14"/>
          <p:cNvSpPr>
            <a:spLocks noChangeArrowheads="1"/>
          </p:cNvSpPr>
          <p:nvPr/>
        </p:nvSpPr>
        <p:spPr bwMode="auto">
          <a:xfrm>
            <a:off x="5397500" y="5461484"/>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7" name="Rectangle 14"/>
          <p:cNvSpPr>
            <a:spLocks noChangeArrowheads="1"/>
          </p:cNvSpPr>
          <p:nvPr/>
        </p:nvSpPr>
        <p:spPr bwMode="auto">
          <a:xfrm>
            <a:off x="5397500" y="5277334"/>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8" name="Rectangle 14"/>
          <p:cNvSpPr>
            <a:spLocks noChangeArrowheads="1"/>
          </p:cNvSpPr>
          <p:nvPr/>
        </p:nvSpPr>
        <p:spPr bwMode="auto">
          <a:xfrm>
            <a:off x="5397500" y="4907184"/>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2" name="Rectangle 14"/>
          <p:cNvSpPr>
            <a:spLocks noChangeArrowheads="1"/>
          </p:cNvSpPr>
          <p:nvPr/>
        </p:nvSpPr>
        <p:spPr bwMode="auto">
          <a:xfrm>
            <a:off x="2135122" y="6030837"/>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3" name="Rectangle 14"/>
          <p:cNvSpPr>
            <a:spLocks noChangeArrowheads="1"/>
          </p:cNvSpPr>
          <p:nvPr/>
        </p:nvSpPr>
        <p:spPr bwMode="auto">
          <a:xfrm>
            <a:off x="3754019" y="3662993"/>
            <a:ext cx="811213" cy="185737"/>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38" name="Rectangle 14"/>
          <p:cNvSpPr>
            <a:spLocks noChangeArrowheads="1"/>
          </p:cNvSpPr>
          <p:nvPr/>
        </p:nvSpPr>
        <p:spPr bwMode="auto">
          <a:xfrm>
            <a:off x="1311275" y="6032500"/>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39" name="Rectangle 14"/>
          <p:cNvSpPr>
            <a:spLocks noChangeArrowheads="1"/>
          </p:cNvSpPr>
          <p:nvPr/>
        </p:nvSpPr>
        <p:spPr bwMode="auto">
          <a:xfrm>
            <a:off x="1311275" y="5842000"/>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2" name="Title 1"/>
          <p:cNvSpPr>
            <a:spLocks noGrp="1"/>
          </p:cNvSpPr>
          <p:nvPr>
            <p:ph type="title"/>
          </p:nvPr>
        </p:nvSpPr>
        <p:spPr>
          <a:xfrm>
            <a:off x="0" y="11113"/>
            <a:ext cx="9144000" cy="1143000"/>
          </a:xfrm>
        </p:spPr>
        <p:txBody>
          <a:bodyPr rtlCol="0">
            <a:normAutofit/>
          </a:bodyPr>
          <a:lstStyle/>
          <a:p>
            <a:pPr fontAlgn="auto">
              <a:spcAft>
                <a:spcPts val="0"/>
              </a:spcAft>
              <a:defRPr/>
            </a:pPr>
            <a:r>
              <a:rPr lang="en-GB" dirty="0" err="1" smtClean="0"/>
              <a:t>Edad</a:t>
            </a:r>
            <a:r>
              <a:rPr lang="en-GB" dirty="0" smtClean="0"/>
              <a:t> de </a:t>
            </a:r>
            <a:r>
              <a:rPr lang="en-GB" dirty="0" err="1" smtClean="0"/>
              <a:t>jubilación</a:t>
            </a:r>
            <a:r>
              <a:rPr lang="en-GB" dirty="0" smtClean="0"/>
              <a:t>: </a:t>
            </a:r>
            <a:r>
              <a:rPr lang="en-GB" dirty="0" err="1" smtClean="0"/>
              <a:t>norma</a:t>
            </a:r>
            <a:r>
              <a:rPr lang="en-GB" dirty="0" smtClean="0"/>
              <a:t> </a:t>
            </a:r>
            <a:r>
              <a:rPr lang="en-GB" dirty="0" err="1" smtClean="0"/>
              <a:t>futura</a:t>
            </a:r>
            <a:endParaRPr lang="fr-FR" dirty="0"/>
          </a:p>
        </p:txBody>
      </p:sp>
      <p:sp>
        <p:nvSpPr>
          <p:cNvPr id="14352" name="Line 8"/>
          <p:cNvSpPr>
            <a:spLocks noChangeShapeType="1"/>
          </p:cNvSpPr>
          <p:nvPr/>
        </p:nvSpPr>
        <p:spPr bwMode="auto">
          <a:xfrm>
            <a:off x="790575" y="6216650"/>
            <a:ext cx="7961313" cy="1588"/>
          </a:xfrm>
          <a:prstGeom prst="line">
            <a:avLst/>
          </a:prstGeom>
          <a:noFill/>
          <a:ln w="7">
            <a:solidFill>
              <a:srgbClr val="D0D0D0"/>
            </a:solidFill>
            <a:round/>
            <a:headEnd/>
            <a:tailEnd/>
          </a:ln>
        </p:spPr>
        <p:txBody>
          <a:bodyPr/>
          <a:lstStyle/>
          <a:p>
            <a:endParaRPr lang="fr-FR"/>
          </a:p>
        </p:txBody>
      </p:sp>
      <p:sp>
        <p:nvSpPr>
          <p:cNvPr id="14353" name="Line 10"/>
          <p:cNvSpPr>
            <a:spLocks noChangeShapeType="1"/>
          </p:cNvSpPr>
          <p:nvPr/>
        </p:nvSpPr>
        <p:spPr bwMode="auto">
          <a:xfrm>
            <a:off x="790575" y="4403725"/>
            <a:ext cx="7961313" cy="1588"/>
          </a:xfrm>
          <a:prstGeom prst="line">
            <a:avLst/>
          </a:prstGeom>
          <a:noFill/>
          <a:ln w="7">
            <a:solidFill>
              <a:srgbClr val="D0D0D0"/>
            </a:solidFill>
            <a:round/>
            <a:headEnd/>
            <a:tailEnd/>
          </a:ln>
        </p:spPr>
        <p:txBody>
          <a:bodyPr/>
          <a:lstStyle/>
          <a:p>
            <a:endParaRPr lang="fr-FR"/>
          </a:p>
        </p:txBody>
      </p:sp>
      <p:sp>
        <p:nvSpPr>
          <p:cNvPr id="14354" name="Line 11"/>
          <p:cNvSpPr>
            <a:spLocks noChangeShapeType="1"/>
          </p:cNvSpPr>
          <p:nvPr/>
        </p:nvSpPr>
        <p:spPr bwMode="auto">
          <a:xfrm>
            <a:off x="790575" y="3497263"/>
            <a:ext cx="7961313" cy="1587"/>
          </a:xfrm>
          <a:prstGeom prst="line">
            <a:avLst/>
          </a:prstGeom>
          <a:noFill/>
          <a:ln w="7">
            <a:solidFill>
              <a:srgbClr val="D0D0D0"/>
            </a:solidFill>
            <a:round/>
            <a:headEnd/>
            <a:tailEnd/>
          </a:ln>
        </p:spPr>
        <p:txBody>
          <a:bodyPr/>
          <a:lstStyle/>
          <a:p>
            <a:endParaRPr lang="fr-FR"/>
          </a:p>
        </p:txBody>
      </p:sp>
      <p:sp>
        <p:nvSpPr>
          <p:cNvPr id="14355" name="Line 12"/>
          <p:cNvSpPr>
            <a:spLocks noChangeShapeType="1"/>
          </p:cNvSpPr>
          <p:nvPr/>
        </p:nvSpPr>
        <p:spPr bwMode="auto">
          <a:xfrm>
            <a:off x="790575" y="2589213"/>
            <a:ext cx="7961313" cy="1587"/>
          </a:xfrm>
          <a:prstGeom prst="line">
            <a:avLst/>
          </a:prstGeom>
          <a:noFill/>
          <a:ln w="7">
            <a:solidFill>
              <a:srgbClr val="D0D0D0"/>
            </a:solidFill>
            <a:round/>
            <a:headEnd/>
            <a:tailEnd/>
          </a:ln>
        </p:spPr>
        <p:txBody>
          <a:bodyPr/>
          <a:lstStyle/>
          <a:p>
            <a:endParaRPr lang="fr-FR"/>
          </a:p>
        </p:txBody>
      </p:sp>
      <p:sp>
        <p:nvSpPr>
          <p:cNvPr id="14356" name="Line 13"/>
          <p:cNvSpPr>
            <a:spLocks noChangeShapeType="1"/>
          </p:cNvSpPr>
          <p:nvPr/>
        </p:nvSpPr>
        <p:spPr bwMode="auto">
          <a:xfrm>
            <a:off x="790575" y="1682750"/>
            <a:ext cx="7961313" cy="1588"/>
          </a:xfrm>
          <a:prstGeom prst="line">
            <a:avLst/>
          </a:prstGeom>
          <a:noFill/>
          <a:ln w="7">
            <a:solidFill>
              <a:srgbClr val="D0D0D0"/>
            </a:solidFill>
            <a:round/>
            <a:headEnd/>
            <a:tailEnd/>
          </a:ln>
        </p:spPr>
        <p:txBody>
          <a:bodyPr/>
          <a:lstStyle/>
          <a:p>
            <a:endParaRPr lang="fr-FR"/>
          </a:p>
        </p:txBody>
      </p:sp>
      <p:sp>
        <p:nvSpPr>
          <p:cNvPr id="14357" name="Rectangle 20"/>
          <p:cNvSpPr>
            <a:spLocks noChangeArrowheads="1"/>
          </p:cNvSpPr>
          <p:nvPr/>
        </p:nvSpPr>
        <p:spPr bwMode="auto">
          <a:xfrm>
            <a:off x="587375" y="6102350"/>
            <a:ext cx="225425" cy="306388"/>
          </a:xfrm>
          <a:prstGeom prst="rect">
            <a:avLst/>
          </a:prstGeom>
          <a:noFill/>
          <a:ln w="9525">
            <a:noFill/>
            <a:miter lim="800000"/>
            <a:headEnd/>
            <a:tailEnd/>
          </a:ln>
        </p:spPr>
        <p:txBody>
          <a:bodyPr wrap="none" lIns="0" tIns="0" rIns="0" bIns="0">
            <a:spAutoFit/>
          </a:bodyPr>
          <a:lstStyle/>
          <a:p>
            <a:r>
              <a:rPr lang="fr-FR" sz="1700">
                <a:solidFill>
                  <a:srgbClr val="000000"/>
                </a:solidFill>
              </a:rPr>
              <a:t>0</a:t>
            </a:r>
            <a:endParaRPr lang="fr-FR"/>
          </a:p>
        </p:txBody>
      </p:sp>
      <p:sp>
        <p:nvSpPr>
          <p:cNvPr id="14358" name="Rectangle 21"/>
          <p:cNvSpPr>
            <a:spLocks noChangeArrowheads="1"/>
          </p:cNvSpPr>
          <p:nvPr/>
        </p:nvSpPr>
        <p:spPr bwMode="auto">
          <a:xfrm>
            <a:off x="587375" y="5195888"/>
            <a:ext cx="225425" cy="306387"/>
          </a:xfrm>
          <a:prstGeom prst="rect">
            <a:avLst/>
          </a:prstGeom>
          <a:noFill/>
          <a:ln w="9525">
            <a:noFill/>
            <a:miter lim="800000"/>
            <a:headEnd/>
            <a:tailEnd/>
          </a:ln>
        </p:spPr>
        <p:txBody>
          <a:bodyPr wrap="none" lIns="0" tIns="0" rIns="0" bIns="0">
            <a:spAutoFit/>
          </a:bodyPr>
          <a:lstStyle/>
          <a:p>
            <a:r>
              <a:rPr lang="fr-FR" sz="1700">
                <a:solidFill>
                  <a:srgbClr val="000000"/>
                </a:solidFill>
              </a:rPr>
              <a:t>5</a:t>
            </a:r>
            <a:endParaRPr lang="fr-FR"/>
          </a:p>
        </p:txBody>
      </p:sp>
      <p:sp>
        <p:nvSpPr>
          <p:cNvPr id="14359" name="Rectangle 22"/>
          <p:cNvSpPr>
            <a:spLocks noChangeArrowheads="1"/>
          </p:cNvSpPr>
          <p:nvPr/>
        </p:nvSpPr>
        <p:spPr bwMode="auto">
          <a:xfrm>
            <a:off x="465138" y="4287838"/>
            <a:ext cx="352425" cy="306387"/>
          </a:xfrm>
          <a:prstGeom prst="rect">
            <a:avLst/>
          </a:prstGeom>
          <a:noFill/>
          <a:ln w="9525">
            <a:noFill/>
            <a:miter lim="800000"/>
            <a:headEnd/>
            <a:tailEnd/>
          </a:ln>
        </p:spPr>
        <p:txBody>
          <a:bodyPr wrap="none" lIns="0" tIns="0" rIns="0" bIns="0">
            <a:spAutoFit/>
          </a:bodyPr>
          <a:lstStyle/>
          <a:p>
            <a:r>
              <a:rPr lang="fr-FR" sz="1700">
                <a:solidFill>
                  <a:srgbClr val="000000"/>
                </a:solidFill>
              </a:rPr>
              <a:t>10</a:t>
            </a:r>
            <a:endParaRPr lang="fr-FR"/>
          </a:p>
        </p:txBody>
      </p:sp>
      <p:sp>
        <p:nvSpPr>
          <p:cNvPr id="14360" name="Rectangle 23"/>
          <p:cNvSpPr>
            <a:spLocks noChangeArrowheads="1"/>
          </p:cNvSpPr>
          <p:nvPr/>
        </p:nvSpPr>
        <p:spPr bwMode="auto">
          <a:xfrm>
            <a:off x="465138" y="3381375"/>
            <a:ext cx="352425" cy="306388"/>
          </a:xfrm>
          <a:prstGeom prst="rect">
            <a:avLst/>
          </a:prstGeom>
          <a:noFill/>
          <a:ln w="9525">
            <a:noFill/>
            <a:miter lim="800000"/>
            <a:headEnd/>
            <a:tailEnd/>
          </a:ln>
        </p:spPr>
        <p:txBody>
          <a:bodyPr wrap="none" lIns="0" tIns="0" rIns="0" bIns="0">
            <a:spAutoFit/>
          </a:bodyPr>
          <a:lstStyle/>
          <a:p>
            <a:r>
              <a:rPr lang="fr-FR" sz="1700">
                <a:solidFill>
                  <a:srgbClr val="000000"/>
                </a:solidFill>
              </a:rPr>
              <a:t>15</a:t>
            </a:r>
            <a:endParaRPr lang="fr-FR"/>
          </a:p>
        </p:txBody>
      </p:sp>
      <p:sp>
        <p:nvSpPr>
          <p:cNvPr id="14361" name="Rectangle 24"/>
          <p:cNvSpPr>
            <a:spLocks noChangeArrowheads="1"/>
          </p:cNvSpPr>
          <p:nvPr/>
        </p:nvSpPr>
        <p:spPr bwMode="auto">
          <a:xfrm>
            <a:off x="465138" y="2474913"/>
            <a:ext cx="352425" cy="306387"/>
          </a:xfrm>
          <a:prstGeom prst="rect">
            <a:avLst/>
          </a:prstGeom>
          <a:noFill/>
          <a:ln w="9525">
            <a:noFill/>
            <a:miter lim="800000"/>
            <a:headEnd/>
            <a:tailEnd/>
          </a:ln>
        </p:spPr>
        <p:txBody>
          <a:bodyPr wrap="none" lIns="0" tIns="0" rIns="0" bIns="0">
            <a:spAutoFit/>
          </a:bodyPr>
          <a:lstStyle/>
          <a:p>
            <a:r>
              <a:rPr lang="fr-FR" sz="1700">
                <a:solidFill>
                  <a:srgbClr val="000000"/>
                </a:solidFill>
              </a:rPr>
              <a:t>20</a:t>
            </a:r>
            <a:endParaRPr lang="fr-FR"/>
          </a:p>
        </p:txBody>
      </p:sp>
      <p:sp>
        <p:nvSpPr>
          <p:cNvPr id="14362" name="Rectangle 25"/>
          <p:cNvSpPr>
            <a:spLocks noChangeArrowheads="1"/>
          </p:cNvSpPr>
          <p:nvPr/>
        </p:nvSpPr>
        <p:spPr bwMode="auto">
          <a:xfrm>
            <a:off x="465138" y="1568450"/>
            <a:ext cx="352425" cy="306388"/>
          </a:xfrm>
          <a:prstGeom prst="rect">
            <a:avLst/>
          </a:prstGeom>
          <a:noFill/>
          <a:ln w="9525">
            <a:noFill/>
            <a:miter lim="800000"/>
            <a:headEnd/>
            <a:tailEnd/>
          </a:ln>
        </p:spPr>
        <p:txBody>
          <a:bodyPr wrap="none" lIns="0" tIns="0" rIns="0" bIns="0">
            <a:spAutoFit/>
          </a:bodyPr>
          <a:lstStyle/>
          <a:p>
            <a:r>
              <a:rPr lang="fr-FR" sz="1700">
                <a:solidFill>
                  <a:srgbClr val="000000"/>
                </a:solidFill>
              </a:rPr>
              <a:t>25</a:t>
            </a:r>
            <a:endParaRPr lang="fr-FR"/>
          </a:p>
        </p:txBody>
      </p:sp>
      <p:sp>
        <p:nvSpPr>
          <p:cNvPr id="14363" name="Line 27"/>
          <p:cNvSpPr>
            <a:spLocks noChangeShapeType="1"/>
          </p:cNvSpPr>
          <p:nvPr/>
        </p:nvSpPr>
        <p:spPr bwMode="auto">
          <a:xfrm>
            <a:off x="790575" y="6216650"/>
            <a:ext cx="7961313" cy="1588"/>
          </a:xfrm>
          <a:prstGeom prst="line">
            <a:avLst/>
          </a:prstGeom>
          <a:noFill/>
          <a:ln w="7">
            <a:solidFill>
              <a:srgbClr val="000000"/>
            </a:solidFill>
            <a:round/>
            <a:headEnd/>
            <a:tailEnd/>
          </a:ln>
        </p:spPr>
        <p:txBody>
          <a:bodyPr/>
          <a:lstStyle/>
          <a:p>
            <a:endParaRPr lang="fr-FR"/>
          </a:p>
        </p:txBody>
      </p:sp>
      <p:sp>
        <p:nvSpPr>
          <p:cNvPr id="14364" name="Line 28"/>
          <p:cNvSpPr>
            <a:spLocks noChangeShapeType="1"/>
          </p:cNvSpPr>
          <p:nvPr/>
        </p:nvSpPr>
        <p:spPr bwMode="auto">
          <a:xfrm>
            <a:off x="1728788" y="6213475"/>
            <a:ext cx="1587" cy="79375"/>
          </a:xfrm>
          <a:prstGeom prst="line">
            <a:avLst/>
          </a:prstGeom>
          <a:noFill/>
          <a:ln w="7">
            <a:solidFill>
              <a:srgbClr val="000000"/>
            </a:solidFill>
            <a:round/>
            <a:headEnd/>
            <a:tailEnd/>
          </a:ln>
        </p:spPr>
        <p:txBody>
          <a:bodyPr/>
          <a:lstStyle/>
          <a:p>
            <a:endParaRPr lang="fr-FR"/>
          </a:p>
        </p:txBody>
      </p:sp>
      <p:sp>
        <p:nvSpPr>
          <p:cNvPr id="14365" name="Rectangle 29"/>
          <p:cNvSpPr>
            <a:spLocks noChangeArrowheads="1"/>
          </p:cNvSpPr>
          <p:nvPr/>
        </p:nvSpPr>
        <p:spPr bwMode="auto">
          <a:xfrm>
            <a:off x="1614488" y="6296025"/>
            <a:ext cx="242887" cy="261938"/>
          </a:xfrm>
          <a:prstGeom prst="rect">
            <a:avLst/>
          </a:prstGeom>
          <a:noFill/>
          <a:ln w="9525">
            <a:noFill/>
            <a:miter lim="800000"/>
            <a:headEnd/>
            <a:tailEnd/>
          </a:ln>
        </p:spPr>
        <p:txBody>
          <a:bodyPr wrap="none" lIns="0" tIns="0" rIns="0" bIns="0">
            <a:spAutoFit/>
          </a:bodyPr>
          <a:lstStyle/>
          <a:p>
            <a:r>
              <a:rPr lang="fr-FR" sz="1700">
                <a:solidFill>
                  <a:srgbClr val="000000"/>
                </a:solidFill>
              </a:rPr>
              <a:t>62</a:t>
            </a:r>
            <a:endParaRPr lang="fr-FR"/>
          </a:p>
        </p:txBody>
      </p:sp>
      <p:sp>
        <p:nvSpPr>
          <p:cNvPr id="14366" name="Rectangle 31"/>
          <p:cNvSpPr>
            <a:spLocks noChangeArrowheads="1"/>
          </p:cNvSpPr>
          <p:nvPr/>
        </p:nvSpPr>
        <p:spPr bwMode="auto">
          <a:xfrm>
            <a:off x="2481263" y="6296025"/>
            <a:ext cx="242887" cy="261938"/>
          </a:xfrm>
          <a:prstGeom prst="rect">
            <a:avLst/>
          </a:prstGeom>
          <a:noFill/>
          <a:ln w="9525">
            <a:noFill/>
            <a:miter lim="800000"/>
            <a:headEnd/>
            <a:tailEnd/>
          </a:ln>
        </p:spPr>
        <p:txBody>
          <a:bodyPr wrap="none" lIns="0" tIns="0" rIns="0" bIns="0">
            <a:spAutoFit/>
          </a:bodyPr>
          <a:lstStyle/>
          <a:p>
            <a:r>
              <a:rPr lang="fr-FR" sz="1700">
                <a:solidFill>
                  <a:srgbClr val="000000"/>
                </a:solidFill>
              </a:rPr>
              <a:t>63</a:t>
            </a:r>
            <a:endParaRPr lang="fr-FR"/>
          </a:p>
        </p:txBody>
      </p:sp>
      <p:sp>
        <p:nvSpPr>
          <p:cNvPr id="14367" name="Rectangle 33"/>
          <p:cNvSpPr>
            <a:spLocks noChangeArrowheads="1"/>
          </p:cNvSpPr>
          <p:nvPr/>
        </p:nvSpPr>
        <p:spPr bwMode="auto">
          <a:xfrm>
            <a:off x="4859338" y="6296025"/>
            <a:ext cx="242887" cy="261938"/>
          </a:xfrm>
          <a:prstGeom prst="rect">
            <a:avLst/>
          </a:prstGeom>
          <a:noFill/>
          <a:ln w="9525">
            <a:noFill/>
            <a:miter lim="800000"/>
            <a:headEnd/>
            <a:tailEnd/>
          </a:ln>
        </p:spPr>
        <p:txBody>
          <a:bodyPr wrap="none" lIns="0" tIns="0" rIns="0" bIns="0">
            <a:spAutoFit/>
          </a:bodyPr>
          <a:lstStyle/>
          <a:p>
            <a:r>
              <a:rPr lang="fr-FR" sz="1700">
                <a:solidFill>
                  <a:srgbClr val="000000"/>
                </a:solidFill>
              </a:rPr>
              <a:t>66</a:t>
            </a:r>
            <a:endParaRPr lang="fr-FR"/>
          </a:p>
        </p:txBody>
      </p:sp>
      <p:sp>
        <p:nvSpPr>
          <p:cNvPr id="14368" name="Line 34"/>
          <p:cNvSpPr>
            <a:spLocks noChangeShapeType="1"/>
          </p:cNvSpPr>
          <p:nvPr/>
        </p:nvSpPr>
        <p:spPr bwMode="auto">
          <a:xfrm>
            <a:off x="6594475" y="6213475"/>
            <a:ext cx="1588" cy="79375"/>
          </a:xfrm>
          <a:prstGeom prst="line">
            <a:avLst/>
          </a:prstGeom>
          <a:noFill/>
          <a:ln w="7">
            <a:solidFill>
              <a:srgbClr val="000000"/>
            </a:solidFill>
            <a:round/>
            <a:headEnd/>
            <a:tailEnd/>
          </a:ln>
        </p:spPr>
        <p:txBody>
          <a:bodyPr/>
          <a:lstStyle/>
          <a:p>
            <a:endParaRPr lang="fr-FR"/>
          </a:p>
        </p:txBody>
      </p:sp>
      <p:sp>
        <p:nvSpPr>
          <p:cNvPr id="14369" name="Rectangle 35"/>
          <p:cNvSpPr>
            <a:spLocks noChangeArrowheads="1"/>
          </p:cNvSpPr>
          <p:nvPr/>
        </p:nvSpPr>
        <p:spPr bwMode="auto">
          <a:xfrm>
            <a:off x="6481763" y="6296025"/>
            <a:ext cx="242887" cy="261938"/>
          </a:xfrm>
          <a:prstGeom prst="rect">
            <a:avLst/>
          </a:prstGeom>
          <a:noFill/>
          <a:ln w="9525">
            <a:noFill/>
            <a:miter lim="800000"/>
            <a:headEnd/>
            <a:tailEnd/>
          </a:ln>
        </p:spPr>
        <p:txBody>
          <a:bodyPr wrap="none" lIns="0" tIns="0" rIns="0" bIns="0">
            <a:spAutoFit/>
          </a:bodyPr>
          <a:lstStyle/>
          <a:p>
            <a:r>
              <a:rPr lang="fr-FR" sz="1700">
                <a:solidFill>
                  <a:srgbClr val="000000"/>
                </a:solidFill>
              </a:rPr>
              <a:t>68</a:t>
            </a:r>
            <a:endParaRPr lang="fr-FR"/>
          </a:p>
        </p:txBody>
      </p:sp>
      <p:sp>
        <p:nvSpPr>
          <p:cNvPr id="14370" name="Line 36"/>
          <p:cNvSpPr>
            <a:spLocks noChangeShapeType="1"/>
          </p:cNvSpPr>
          <p:nvPr/>
        </p:nvSpPr>
        <p:spPr bwMode="auto">
          <a:xfrm>
            <a:off x="8216900" y="6213475"/>
            <a:ext cx="1588" cy="79375"/>
          </a:xfrm>
          <a:prstGeom prst="line">
            <a:avLst/>
          </a:prstGeom>
          <a:noFill/>
          <a:ln w="7">
            <a:solidFill>
              <a:srgbClr val="000000"/>
            </a:solidFill>
            <a:round/>
            <a:headEnd/>
            <a:tailEnd/>
          </a:ln>
        </p:spPr>
        <p:txBody>
          <a:bodyPr/>
          <a:lstStyle/>
          <a:p>
            <a:endParaRPr lang="fr-FR"/>
          </a:p>
        </p:txBody>
      </p:sp>
      <p:sp>
        <p:nvSpPr>
          <p:cNvPr id="14371" name="Rectangle 37"/>
          <p:cNvSpPr>
            <a:spLocks noChangeArrowheads="1"/>
          </p:cNvSpPr>
          <p:nvPr/>
        </p:nvSpPr>
        <p:spPr bwMode="auto">
          <a:xfrm>
            <a:off x="8104188" y="6296025"/>
            <a:ext cx="242887" cy="261938"/>
          </a:xfrm>
          <a:prstGeom prst="rect">
            <a:avLst/>
          </a:prstGeom>
          <a:noFill/>
          <a:ln w="9525">
            <a:noFill/>
            <a:miter lim="800000"/>
            <a:headEnd/>
            <a:tailEnd/>
          </a:ln>
        </p:spPr>
        <p:txBody>
          <a:bodyPr wrap="none" lIns="0" tIns="0" rIns="0" bIns="0">
            <a:spAutoFit/>
          </a:bodyPr>
          <a:lstStyle/>
          <a:p>
            <a:r>
              <a:rPr lang="fr-FR" sz="1700">
                <a:solidFill>
                  <a:srgbClr val="000000"/>
                </a:solidFill>
              </a:rPr>
              <a:t>70</a:t>
            </a:r>
            <a:endParaRPr lang="fr-FR"/>
          </a:p>
        </p:txBody>
      </p:sp>
      <p:sp>
        <p:nvSpPr>
          <p:cNvPr id="14372" name="TextBox 39"/>
          <p:cNvSpPr txBox="1">
            <a:spLocks noChangeArrowheads="1"/>
          </p:cNvSpPr>
          <p:nvPr/>
        </p:nvSpPr>
        <p:spPr bwMode="auto">
          <a:xfrm>
            <a:off x="1484313" y="5999163"/>
            <a:ext cx="403225" cy="261937"/>
          </a:xfrm>
          <a:prstGeom prst="rect">
            <a:avLst/>
          </a:prstGeom>
          <a:noFill/>
          <a:ln w="9525">
            <a:noFill/>
            <a:miter lim="800000"/>
            <a:headEnd/>
            <a:tailEnd/>
          </a:ln>
        </p:spPr>
        <p:txBody>
          <a:bodyPr wrap="none">
            <a:spAutoFit/>
          </a:bodyPr>
          <a:lstStyle/>
          <a:p>
            <a:r>
              <a:rPr lang="en-GB" sz="1100">
                <a:latin typeface="Calibri" pitchFamily="34" charset="0"/>
              </a:rPr>
              <a:t>SVK</a:t>
            </a:r>
            <a:endParaRPr lang="fr-FR" sz="1100">
              <a:latin typeface="Calibri" pitchFamily="34" charset="0"/>
            </a:endParaRPr>
          </a:p>
        </p:txBody>
      </p:sp>
      <p:sp>
        <p:nvSpPr>
          <p:cNvPr id="14373" name="Line 28"/>
          <p:cNvSpPr>
            <a:spLocks noChangeShapeType="1"/>
          </p:cNvSpPr>
          <p:nvPr/>
        </p:nvSpPr>
        <p:spPr bwMode="auto">
          <a:xfrm>
            <a:off x="958850" y="6223000"/>
            <a:ext cx="1588" cy="79375"/>
          </a:xfrm>
          <a:prstGeom prst="line">
            <a:avLst/>
          </a:prstGeom>
          <a:noFill/>
          <a:ln w="7">
            <a:solidFill>
              <a:srgbClr val="000000"/>
            </a:solidFill>
            <a:round/>
            <a:headEnd/>
            <a:tailEnd/>
          </a:ln>
        </p:spPr>
        <p:txBody>
          <a:bodyPr/>
          <a:lstStyle/>
          <a:p>
            <a:endParaRPr lang="fr-FR"/>
          </a:p>
        </p:txBody>
      </p:sp>
      <p:sp>
        <p:nvSpPr>
          <p:cNvPr id="14374" name="Line 30"/>
          <p:cNvSpPr>
            <a:spLocks noChangeShapeType="1"/>
          </p:cNvSpPr>
          <p:nvPr/>
        </p:nvSpPr>
        <p:spPr bwMode="auto">
          <a:xfrm>
            <a:off x="2597150" y="6230938"/>
            <a:ext cx="1588" cy="79375"/>
          </a:xfrm>
          <a:prstGeom prst="line">
            <a:avLst/>
          </a:prstGeom>
          <a:noFill/>
          <a:ln w="7">
            <a:solidFill>
              <a:srgbClr val="000000"/>
            </a:solidFill>
            <a:round/>
            <a:headEnd/>
            <a:tailEnd/>
          </a:ln>
        </p:spPr>
        <p:txBody>
          <a:bodyPr/>
          <a:lstStyle/>
          <a:p>
            <a:endParaRPr lang="fr-FR"/>
          </a:p>
        </p:txBody>
      </p:sp>
      <p:sp>
        <p:nvSpPr>
          <p:cNvPr id="14375" name="Line 34"/>
          <p:cNvSpPr>
            <a:spLocks noChangeShapeType="1"/>
          </p:cNvSpPr>
          <p:nvPr/>
        </p:nvSpPr>
        <p:spPr bwMode="auto">
          <a:xfrm>
            <a:off x="5824538" y="6223000"/>
            <a:ext cx="1587" cy="79375"/>
          </a:xfrm>
          <a:prstGeom prst="line">
            <a:avLst/>
          </a:prstGeom>
          <a:noFill/>
          <a:ln w="7">
            <a:solidFill>
              <a:srgbClr val="000000"/>
            </a:solidFill>
            <a:round/>
            <a:headEnd/>
            <a:tailEnd/>
          </a:ln>
        </p:spPr>
        <p:txBody>
          <a:bodyPr/>
          <a:lstStyle/>
          <a:p>
            <a:endParaRPr lang="fr-FR"/>
          </a:p>
        </p:txBody>
      </p:sp>
      <p:sp>
        <p:nvSpPr>
          <p:cNvPr id="14376" name="Line 36"/>
          <p:cNvSpPr>
            <a:spLocks noChangeShapeType="1"/>
          </p:cNvSpPr>
          <p:nvPr/>
        </p:nvSpPr>
        <p:spPr bwMode="auto">
          <a:xfrm>
            <a:off x="7446963" y="6223000"/>
            <a:ext cx="1587" cy="79375"/>
          </a:xfrm>
          <a:prstGeom prst="line">
            <a:avLst/>
          </a:prstGeom>
          <a:noFill/>
          <a:ln w="7">
            <a:solidFill>
              <a:srgbClr val="000000"/>
            </a:solidFill>
            <a:round/>
            <a:headEnd/>
            <a:tailEnd/>
          </a:ln>
        </p:spPr>
        <p:txBody>
          <a:bodyPr/>
          <a:lstStyle/>
          <a:p>
            <a:endParaRPr lang="fr-FR"/>
          </a:p>
        </p:txBody>
      </p:sp>
      <p:sp>
        <p:nvSpPr>
          <p:cNvPr id="14377" name="Rectangle 29"/>
          <p:cNvSpPr>
            <a:spLocks noChangeArrowheads="1"/>
          </p:cNvSpPr>
          <p:nvPr/>
        </p:nvSpPr>
        <p:spPr bwMode="auto">
          <a:xfrm>
            <a:off x="835025" y="6296025"/>
            <a:ext cx="244475" cy="261938"/>
          </a:xfrm>
          <a:prstGeom prst="rect">
            <a:avLst/>
          </a:prstGeom>
          <a:noFill/>
          <a:ln w="9525">
            <a:noFill/>
            <a:miter lim="800000"/>
            <a:headEnd/>
            <a:tailEnd/>
          </a:ln>
        </p:spPr>
        <p:txBody>
          <a:bodyPr wrap="none" lIns="0" tIns="0" rIns="0" bIns="0">
            <a:spAutoFit/>
          </a:bodyPr>
          <a:lstStyle/>
          <a:p>
            <a:r>
              <a:rPr lang="fr-FR" sz="1700">
                <a:solidFill>
                  <a:srgbClr val="000000"/>
                </a:solidFill>
              </a:rPr>
              <a:t>61</a:t>
            </a:r>
          </a:p>
        </p:txBody>
      </p:sp>
      <p:sp>
        <p:nvSpPr>
          <p:cNvPr id="14378" name="Rectangle 31"/>
          <p:cNvSpPr>
            <a:spLocks noChangeArrowheads="1"/>
          </p:cNvSpPr>
          <p:nvPr/>
        </p:nvSpPr>
        <p:spPr bwMode="auto">
          <a:xfrm>
            <a:off x="3236913" y="6296025"/>
            <a:ext cx="244475" cy="261938"/>
          </a:xfrm>
          <a:prstGeom prst="rect">
            <a:avLst/>
          </a:prstGeom>
          <a:noFill/>
          <a:ln w="9525">
            <a:noFill/>
            <a:miter lim="800000"/>
            <a:headEnd/>
            <a:tailEnd/>
          </a:ln>
        </p:spPr>
        <p:txBody>
          <a:bodyPr wrap="none" lIns="0" tIns="0" rIns="0" bIns="0">
            <a:spAutoFit/>
          </a:bodyPr>
          <a:lstStyle/>
          <a:p>
            <a:r>
              <a:rPr lang="fr-FR" sz="1700">
                <a:solidFill>
                  <a:srgbClr val="000000"/>
                </a:solidFill>
              </a:rPr>
              <a:t>64</a:t>
            </a:r>
            <a:endParaRPr lang="fr-FR"/>
          </a:p>
        </p:txBody>
      </p:sp>
      <p:sp>
        <p:nvSpPr>
          <p:cNvPr id="14379" name="Rectangle 31"/>
          <p:cNvSpPr>
            <a:spLocks noChangeArrowheads="1"/>
          </p:cNvSpPr>
          <p:nvPr/>
        </p:nvSpPr>
        <p:spPr bwMode="auto">
          <a:xfrm>
            <a:off x="4094163" y="6296025"/>
            <a:ext cx="244475" cy="261938"/>
          </a:xfrm>
          <a:prstGeom prst="rect">
            <a:avLst/>
          </a:prstGeom>
          <a:noFill/>
          <a:ln w="9525">
            <a:noFill/>
            <a:miter lim="800000"/>
            <a:headEnd/>
            <a:tailEnd/>
          </a:ln>
        </p:spPr>
        <p:txBody>
          <a:bodyPr wrap="none" lIns="0" tIns="0" rIns="0" bIns="0">
            <a:spAutoFit/>
          </a:bodyPr>
          <a:lstStyle/>
          <a:p>
            <a:r>
              <a:rPr lang="fr-FR" sz="1700">
                <a:solidFill>
                  <a:srgbClr val="000000"/>
                </a:solidFill>
              </a:rPr>
              <a:t>65</a:t>
            </a:r>
            <a:endParaRPr lang="fr-FR"/>
          </a:p>
        </p:txBody>
      </p:sp>
      <p:sp>
        <p:nvSpPr>
          <p:cNvPr id="14380" name="Rectangle 31"/>
          <p:cNvSpPr>
            <a:spLocks noChangeArrowheads="1"/>
          </p:cNvSpPr>
          <p:nvPr/>
        </p:nvSpPr>
        <p:spPr bwMode="auto">
          <a:xfrm>
            <a:off x="5715000" y="6296025"/>
            <a:ext cx="244475" cy="261938"/>
          </a:xfrm>
          <a:prstGeom prst="rect">
            <a:avLst/>
          </a:prstGeom>
          <a:noFill/>
          <a:ln w="9525">
            <a:noFill/>
            <a:miter lim="800000"/>
            <a:headEnd/>
            <a:tailEnd/>
          </a:ln>
        </p:spPr>
        <p:txBody>
          <a:bodyPr wrap="none" lIns="0" tIns="0" rIns="0" bIns="0">
            <a:spAutoFit/>
          </a:bodyPr>
          <a:lstStyle/>
          <a:p>
            <a:r>
              <a:rPr lang="fr-FR" sz="1700">
                <a:solidFill>
                  <a:srgbClr val="000000"/>
                </a:solidFill>
              </a:rPr>
              <a:t>67</a:t>
            </a:r>
            <a:endParaRPr lang="fr-FR"/>
          </a:p>
        </p:txBody>
      </p:sp>
      <p:sp>
        <p:nvSpPr>
          <p:cNvPr id="14381" name="Rectangle 31"/>
          <p:cNvSpPr>
            <a:spLocks noChangeArrowheads="1"/>
          </p:cNvSpPr>
          <p:nvPr/>
        </p:nvSpPr>
        <p:spPr bwMode="auto">
          <a:xfrm>
            <a:off x="7335838" y="6296025"/>
            <a:ext cx="242887" cy="261938"/>
          </a:xfrm>
          <a:prstGeom prst="rect">
            <a:avLst/>
          </a:prstGeom>
          <a:noFill/>
          <a:ln w="9525">
            <a:noFill/>
            <a:miter lim="800000"/>
            <a:headEnd/>
            <a:tailEnd/>
          </a:ln>
        </p:spPr>
        <p:txBody>
          <a:bodyPr wrap="none" lIns="0" tIns="0" rIns="0" bIns="0">
            <a:spAutoFit/>
          </a:bodyPr>
          <a:lstStyle/>
          <a:p>
            <a:r>
              <a:rPr lang="fr-FR" sz="1700">
                <a:solidFill>
                  <a:srgbClr val="000000"/>
                </a:solidFill>
              </a:rPr>
              <a:t>69</a:t>
            </a:r>
            <a:endParaRPr lang="fr-FR"/>
          </a:p>
        </p:txBody>
      </p:sp>
      <p:pic>
        <p:nvPicPr>
          <p:cNvPr id="14382" name="Picture 3" descr="France_small"/>
          <p:cNvPicPr>
            <a:picLocks noChangeAspect="1" noChangeArrowheads="1"/>
          </p:cNvPicPr>
          <p:nvPr/>
        </p:nvPicPr>
        <p:blipFill>
          <a:blip r:embed="rId3" cstate="print"/>
          <a:srcRect/>
          <a:stretch>
            <a:fillRect/>
          </a:stretch>
        </p:blipFill>
        <p:spPr bwMode="auto">
          <a:xfrm>
            <a:off x="1355725" y="5891213"/>
            <a:ext cx="161925" cy="92075"/>
          </a:xfrm>
          <a:prstGeom prst="rect">
            <a:avLst/>
          </a:prstGeom>
          <a:noFill/>
          <a:ln w="9525">
            <a:noFill/>
            <a:miter lim="800000"/>
            <a:headEnd/>
            <a:tailEnd/>
          </a:ln>
        </p:spPr>
      </p:pic>
      <p:pic>
        <p:nvPicPr>
          <p:cNvPr id="67" name="Picture 18" descr="SVKA0001"/>
          <p:cNvPicPr>
            <a:picLocks noChangeArrowheads="1"/>
          </p:cNvPicPr>
          <p:nvPr/>
        </p:nvPicPr>
        <p:blipFill>
          <a:blip r:embed="rId4" cstate="print"/>
          <a:srcRect/>
          <a:stretch>
            <a:fillRect/>
          </a:stretch>
        </p:blipFill>
        <p:spPr bwMode="auto">
          <a:xfrm>
            <a:off x="1355725" y="6075363"/>
            <a:ext cx="161925" cy="107950"/>
          </a:xfrm>
          <a:prstGeom prst="rect">
            <a:avLst/>
          </a:prstGeom>
          <a:noFill/>
          <a:ln w="3175">
            <a:solidFill>
              <a:schemeClr val="bg1">
                <a:lumMod val="75000"/>
              </a:schemeClr>
            </a:solidFill>
            <a:miter lim="800000"/>
            <a:headEnd/>
            <a:tailEnd/>
          </a:ln>
        </p:spPr>
      </p:pic>
      <p:pic>
        <p:nvPicPr>
          <p:cNvPr id="14384" name="Picture 35" descr="United%20Kingdom_small"/>
          <p:cNvPicPr>
            <a:picLocks noChangeArrowheads="1"/>
          </p:cNvPicPr>
          <p:nvPr/>
        </p:nvPicPr>
        <p:blipFill>
          <a:blip r:embed="rId5" cstate="print"/>
          <a:srcRect/>
          <a:stretch>
            <a:fillRect/>
          </a:stretch>
        </p:blipFill>
        <p:spPr bwMode="auto">
          <a:xfrm>
            <a:off x="6256588" y="6075363"/>
            <a:ext cx="161925" cy="107950"/>
          </a:xfrm>
          <a:prstGeom prst="rect">
            <a:avLst/>
          </a:prstGeom>
          <a:noFill/>
          <a:ln w="9525">
            <a:noFill/>
            <a:miter lim="800000"/>
            <a:headEnd/>
            <a:tailEnd/>
          </a:ln>
        </p:spPr>
      </p:pic>
      <p:sp>
        <p:nvSpPr>
          <p:cNvPr id="14385" name="TextBox 88"/>
          <p:cNvSpPr txBox="1">
            <a:spLocks noChangeArrowheads="1"/>
          </p:cNvSpPr>
          <p:nvPr/>
        </p:nvSpPr>
        <p:spPr bwMode="auto">
          <a:xfrm>
            <a:off x="1484313" y="5813425"/>
            <a:ext cx="407987" cy="261938"/>
          </a:xfrm>
          <a:prstGeom prst="rect">
            <a:avLst/>
          </a:prstGeom>
          <a:noFill/>
          <a:ln w="9525">
            <a:noFill/>
            <a:miter lim="800000"/>
            <a:headEnd/>
            <a:tailEnd/>
          </a:ln>
        </p:spPr>
        <p:txBody>
          <a:bodyPr wrap="none">
            <a:spAutoFit/>
          </a:bodyPr>
          <a:lstStyle/>
          <a:p>
            <a:r>
              <a:rPr lang="en-GB" sz="1100">
                <a:latin typeface="Calibri" pitchFamily="34" charset="0"/>
              </a:rPr>
              <a:t>FRA</a:t>
            </a:r>
            <a:endParaRPr lang="fr-FR" sz="1100">
              <a:latin typeface="Calibri" pitchFamily="34" charset="0"/>
            </a:endParaRPr>
          </a:p>
        </p:txBody>
      </p:sp>
      <p:pic>
        <p:nvPicPr>
          <p:cNvPr id="59" name="Picture 9" descr="ESTN0001"/>
          <p:cNvPicPr>
            <a:picLocks noChangeArrowheads="1"/>
          </p:cNvPicPr>
          <p:nvPr/>
        </p:nvPicPr>
        <p:blipFill>
          <a:blip r:embed="rId6" cstate="print"/>
          <a:srcRect/>
          <a:stretch>
            <a:fillRect/>
          </a:stretch>
        </p:blipFill>
        <p:spPr bwMode="auto">
          <a:xfrm>
            <a:off x="3794125" y="3718555"/>
            <a:ext cx="161925" cy="107950"/>
          </a:xfrm>
          <a:prstGeom prst="rect">
            <a:avLst/>
          </a:prstGeom>
          <a:noFill/>
          <a:ln w="3175">
            <a:solidFill>
              <a:schemeClr val="bg1">
                <a:lumMod val="75000"/>
              </a:schemeClr>
            </a:solidFill>
            <a:miter lim="800000"/>
            <a:headEnd/>
            <a:tailEnd/>
          </a:ln>
        </p:spPr>
      </p:pic>
      <p:sp>
        <p:nvSpPr>
          <p:cNvPr id="14387" name="TextBox 89"/>
          <p:cNvSpPr txBox="1">
            <a:spLocks noChangeArrowheads="1"/>
          </p:cNvSpPr>
          <p:nvPr/>
        </p:nvSpPr>
        <p:spPr bwMode="auto">
          <a:xfrm>
            <a:off x="2308243" y="6003850"/>
            <a:ext cx="747320" cy="261610"/>
          </a:xfrm>
          <a:prstGeom prst="rect">
            <a:avLst/>
          </a:prstGeom>
          <a:noFill/>
          <a:ln w="9525">
            <a:noFill/>
            <a:miter lim="800000"/>
            <a:headEnd/>
            <a:tailEnd/>
          </a:ln>
        </p:spPr>
        <p:txBody>
          <a:bodyPr wrap="none">
            <a:spAutoFit/>
          </a:bodyPr>
          <a:lstStyle/>
          <a:p>
            <a:r>
              <a:rPr lang="en-GB" sz="1100" dirty="0" smtClean="0">
                <a:latin typeface="Calibri" pitchFamily="34" charset="0"/>
              </a:rPr>
              <a:t>SVN</a:t>
            </a:r>
            <a:r>
              <a:rPr lang="en-GB" sz="1050" dirty="0" smtClean="0">
                <a:latin typeface="Calibri" pitchFamily="34" charset="0"/>
              </a:rPr>
              <a:t> (61F)</a:t>
            </a:r>
            <a:endParaRPr lang="fr-FR" sz="1050" dirty="0">
              <a:latin typeface="Calibri" pitchFamily="34" charset="0"/>
            </a:endParaRPr>
          </a:p>
        </p:txBody>
      </p:sp>
      <p:sp>
        <p:nvSpPr>
          <p:cNvPr id="14388" name="TextBox 90"/>
          <p:cNvSpPr txBox="1">
            <a:spLocks noChangeArrowheads="1"/>
          </p:cNvSpPr>
          <p:nvPr/>
        </p:nvSpPr>
        <p:spPr bwMode="auto">
          <a:xfrm>
            <a:off x="6401051" y="5999163"/>
            <a:ext cx="428625" cy="261937"/>
          </a:xfrm>
          <a:prstGeom prst="rect">
            <a:avLst/>
          </a:prstGeom>
          <a:noFill/>
          <a:ln w="9525">
            <a:noFill/>
            <a:miter lim="800000"/>
            <a:headEnd/>
            <a:tailEnd/>
          </a:ln>
        </p:spPr>
        <p:txBody>
          <a:bodyPr wrap="none">
            <a:spAutoFit/>
          </a:bodyPr>
          <a:lstStyle/>
          <a:p>
            <a:r>
              <a:rPr lang="en-GB" sz="1100" dirty="0">
                <a:latin typeface="Calibri" pitchFamily="34" charset="0"/>
              </a:rPr>
              <a:t>GBR</a:t>
            </a:r>
            <a:endParaRPr lang="fr-FR" sz="1100" dirty="0">
              <a:latin typeface="Calibri" pitchFamily="34" charset="0"/>
            </a:endParaRPr>
          </a:p>
        </p:txBody>
      </p:sp>
      <p:sp>
        <p:nvSpPr>
          <p:cNvPr id="14389" name="TextBox 40"/>
          <p:cNvSpPr txBox="1">
            <a:spLocks noChangeArrowheads="1"/>
          </p:cNvSpPr>
          <p:nvPr/>
        </p:nvSpPr>
        <p:spPr bwMode="auto">
          <a:xfrm>
            <a:off x="3938588" y="3632830"/>
            <a:ext cx="387350" cy="261938"/>
          </a:xfrm>
          <a:prstGeom prst="rect">
            <a:avLst/>
          </a:prstGeom>
          <a:noFill/>
          <a:ln w="9525">
            <a:noFill/>
            <a:miter lim="800000"/>
            <a:headEnd/>
            <a:tailEnd/>
          </a:ln>
        </p:spPr>
        <p:txBody>
          <a:bodyPr wrap="none">
            <a:spAutoFit/>
          </a:bodyPr>
          <a:lstStyle/>
          <a:p>
            <a:r>
              <a:rPr lang="en-GB" sz="1100">
                <a:latin typeface="Calibri" pitchFamily="34" charset="0"/>
              </a:rPr>
              <a:t>EST</a:t>
            </a:r>
            <a:endParaRPr lang="fr-FR" sz="1100">
              <a:latin typeface="Calibri" pitchFamily="34" charset="0"/>
            </a:endParaRPr>
          </a:p>
        </p:txBody>
      </p:sp>
      <p:pic>
        <p:nvPicPr>
          <p:cNvPr id="66" name="Picture 17" descr="SLVA0001"/>
          <p:cNvPicPr>
            <a:picLocks noChangeArrowheads="1"/>
          </p:cNvPicPr>
          <p:nvPr/>
        </p:nvPicPr>
        <p:blipFill>
          <a:blip r:embed="rId7" cstate="print"/>
          <a:srcRect/>
          <a:stretch>
            <a:fillRect/>
          </a:stretch>
        </p:blipFill>
        <p:spPr bwMode="auto">
          <a:xfrm>
            <a:off x="2167206" y="6080050"/>
            <a:ext cx="161925" cy="107950"/>
          </a:xfrm>
          <a:prstGeom prst="rect">
            <a:avLst/>
          </a:prstGeom>
          <a:noFill/>
          <a:ln w="3175">
            <a:solidFill>
              <a:schemeClr val="bg1">
                <a:lumMod val="75000"/>
              </a:schemeClr>
            </a:solidFill>
            <a:miter lim="800000"/>
            <a:headEnd/>
            <a:tailEnd/>
          </a:ln>
        </p:spPr>
      </p:pic>
      <p:pic>
        <p:nvPicPr>
          <p:cNvPr id="14391" name="Picture 7" descr="DENM0001"/>
          <p:cNvPicPr>
            <a:picLocks noChangeArrowheads="1"/>
          </p:cNvPicPr>
          <p:nvPr/>
        </p:nvPicPr>
        <p:blipFill>
          <a:blip r:embed="rId8" cstate="print"/>
          <a:srcRect/>
          <a:stretch>
            <a:fillRect/>
          </a:stretch>
        </p:blipFill>
        <p:spPr bwMode="auto">
          <a:xfrm>
            <a:off x="7084745" y="5884527"/>
            <a:ext cx="161925" cy="107950"/>
          </a:xfrm>
          <a:prstGeom prst="rect">
            <a:avLst/>
          </a:prstGeom>
          <a:noFill/>
          <a:ln w="9525">
            <a:noFill/>
            <a:miter lim="800000"/>
            <a:headEnd/>
            <a:tailEnd/>
          </a:ln>
        </p:spPr>
      </p:pic>
      <p:pic>
        <p:nvPicPr>
          <p:cNvPr id="14392" name="Picture 25" descr="ICEL0001"/>
          <p:cNvPicPr>
            <a:picLocks noChangeArrowheads="1"/>
          </p:cNvPicPr>
          <p:nvPr/>
        </p:nvPicPr>
        <p:blipFill>
          <a:blip r:embed="rId9" cstate="print"/>
          <a:srcRect/>
          <a:stretch>
            <a:fillRect/>
          </a:stretch>
        </p:blipFill>
        <p:spPr bwMode="auto">
          <a:xfrm>
            <a:off x="5457825" y="5328134"/>
            <a:ext cx="161925" cy="107950"/>
          </a:xfrm>
          <a:prstGeom prst="rect">
            <a:avLst/>
          </a:prstGeom>
          <a:noFill/>
          <a:ln w="9525">
            <a:noFill/>
            <a:miter lim="800000"/>
            <a:headEnd/>
            <a:tailEnd/>
          </a:ln>
        </p:spPr>
      </p:pic>
      <p:pic>
        <p:nvPicPr>
          <p:cNvPr id="14393" name="Picture 26" descr="NORW0001"/>
          <p:cNvPicPr>
            <a:picLocks noChangeArrowheads="1"/>
          </p:cNvPicPr>
          <p:nvPr/>
        </p:nvPicPr>
        <p:blipFill>
          <a:blip r:embed="rId10" cstate="print"/>
          <a:srcRect/>
          <a:stretch>
            <a:fillRect/>
          </a:stretch>
        </p:blipFill>
        <p:spPr bwMode="auto">
          <a:xfrm>
            <a:off x="5457825" y="5706730"/>
            <a:ext cx="161925" cy="107950"/>
          </a:xfrm>
          <a:prstGeom prst="rect">
            <a:avLst/>
          </a:prstGeom>
          <a:noFill/>
          <a:ln w="9525">
            <a:noFill/>
            <a:miter lim="800000"/>
            <a:headEnd/>
            <a:tailEnd/>
          </a:ln>
        </p:spPr>
      </p:pic>
      <p:pic>
        <p:nvPicPr>
          <p:cNvPr id="14394" name="Picture 28" descr="ASTL0001"/>
          <p:cNvPicPr>
            <a:picLocks noChangeArrowheads="1"/>
          </p:cNvPicPr>
          <p:nvPr/>
        </p:nvPicPr>
        <p:blipFill>
          <a:blip r:embed="rId11" cstate="print"/>
          <a:srcRect/>
          <a:stretch>
            <a:fillRect/>
          </a:stretch>
        </p:blipFill>
        <p:spPr bwMode="auto">
          <a:xfrm>
            <a:off x="5457825" y="4774097"/>
            <a:ext cx="161925" cy="107950"/>
          </a:xfrm>
          <a:prstGeom prst="rect">
            <a:avLst/>
          </a:prstGeom>
          <a:noFill/>
          <a:ln w="9525">
            <a:noFill/>
            <a:miter lim="800000"/>
            <a:headEnd/>
            <a:tailEnd/>
          </a:ln>
        </p:spPr>
      </p:pic>
      <p:pic>
        <p:nvPicPr>
          <p:cNvPr id="14395" name="Picture 32" descr="Germany_small"/>
          <p:cNvPicPr>
            <a:picLocks noChangeArrowheads="1"/>
          </p:cNvPicPr>
          <p:nvPr/>
        </p:nvPicPr>
        <p:blipFill>
          <a:blip r:embed="rId12" cstate="print"/>
          <a:srcRect/>
          <a:stretch>
            <a:fillRect/>
          </a:stretch>
        </p:blipFill>
        <p:spPr bwMode="auto">
          <a:xfrm>
            <a:off x="5457825" y="4950047"/>
            <a:ext cx="161925" cy="107950"/>
          </a:xfrm>
          <a:prstGeom prst="rect">
            <a:avLst/>
          </a:prstGeom>
          <a:noFill/>
          <a:ln w="9525">
            <a:noFill/>
            <a:miter lim="800000"/>
            <a:headEnd/>
            <a:tailEnd/>
          </a:ln>
        </p:spPr>
      </p:pic>
      <p:pic>
        <p:nvPicPr>
          <p:cNvPr id="14396" name="Picture 33" descr="United%20States_small"/>
          <p:cNvPicPr>
            <a:picLocks noChangeArrowheads="1"/>
          </p:cNvPicPr>
          <p:nvPr/>
        </p:nvPicPr>
        <p:blipFill>
          <a:blip r:embed="rId13" cstate="print"/>
          <a:srcRect/>
          <a:stretch>
            <a:fillRect/>
          </a:stretch>
        </p:blipFill>
        <p:spPr bwMode="auto">
          <a:xfrm>
            <a:off x="5457825" y="6075363"/>
            <a:ext cx="161925" cy="107950"/>
          </a:xfrm>
          <a:prstGeom prst="rect">
            <a:avLst/>
          </a:prstGeom>
          <a:noFill/>
          <a:ln w="9525">
            <a:noFill/>
            <a:miter lim="800000"/>
            <a:headEnd/>
            <a:tailEnd/>
          </a:ln>
        </p:spPr>
      </p:pic>
      <p:pic>
        <p:nvPicPr>
          <p:cNvPr id="14397" name="Picture 43" descr="Image of National Flag"/>
          <p:cNvPicPr>
            <a:picLocks noChangeArrowheads="1"/>
          </p:cNvPicPr>
          <p:nvPr/>
        </p:nvPicPr>
        <p:blipFill>
          <a:blip r:embed="rId14" cstate="print"/>
          <a:srcRect/>
          <a:stretch>
            <a:fillRect/>
          </a:stretch>
        </p:blipFill>
        <p:spPr bwMode="auto">
          <a:xfrm>
            <a:off x="5457825" y="5504347"/>
            <a:ext cx="161925" cy="107950"/>
          </a:xfrm>
          <a:prstGeom prst="rect">
            <a:avLst/>
          </a:prstGeom>
          <a:noFill/>
          <a:ln w="9525">
            <a:noFill/>
            <a:miter lim="800000"/>
            <a:headEnd/>
            <a:tailEnd/>
          </a:ln>
        </p:spPr>
      </p:pic>
      <p:sp>
        <p:nvSpPr>
          <p:cNvPr id="14398" name="TextBox 91"/>
          <p:cNvSpPr txBox="1">
            <a:spLocks noChangeArrowheads="1"/>
          </p:cNvSpPr>
          <p:nvPr/>
        </p:nvSpPr>
        <p:spPr bwMode="auto">
          <a:xfrm>
            <a:off x="5594413" y="4702659"/>
            <a:ext cx="420687" cy="261938"/>
          </a:xfrm>
          <a:prstGeom prst="rect">
            <a:avLst/>
          </a:prstGeom>
          <a:noFill/>
          <a:ln w="9525">
            <a:noFill/>
            <a:miter lim="800000"/>
            <a:headEnd/>
            <a:tailEnd/>
          </a:ln>
        </p:spPr>
        <p:txBody>
          <a:bodyPr wrap="none">
            <a:spAutoFit/>
          </a:bodyPr>
          <a:lstStyle/>
          <a:p>
            <a:r>
              <a:rPr lang="en-GB" sz="1100">
                <a:latin typeface="Calibri" pitchFamily="34" charset="0"/>
              </a:rPr>
              <a:t>AUS</a:t>
            </a:r>
            <a:endParaRPr lang="fr-FR" sz="1100">
              <a:latin typeface="Calibri" pitchFamily="34" charset="0"/>
            </a:endParaRPr>
          </a:p>
        </p:txBody>
      </p:sp>
      <p:sp>
        <p:nvSpPr>
          <p:cNvPr id="14399" name="TextBox 101"/>
          <p:cNvSpPr txBox="1">
            <a:spLocks noChangeArrowheads="1"/>
          </p:cNvSpPr>
          <p:nvPr/>
        </p:nvSpPr>
        <p:spPr bwMode="auto">
          <a:xfrm>
            <a:off x="7245083" y="5816264"/>
            <a:ext cx="436562" cy="260350"/>
          </a:xfrm>
          <a:prstGeom prst="rect">
            <a:avLst/>
          </a:prstGeom>
          <a:noFill/>
          <a:ln w="9525">
            <a:noFill/>
            <a:miter lim="800000"/>
            <a:headEnd/>
            <a:tailEnd/>
          </a:ln>
        </p:spPr>
        <p:txBody>
          <a:bodyPr wrap="none">
            <a:spAutoFit/>
          </a:bodyPr>
          <a:lstStyle/>
          <a:p>
            <a:r>
              <a:rPr lang="en-GB" sz="1100">
                <a:latin typeface="Calibri" pitchFamily="34" charset="0"/>
              </a:rPr>
              <a:t>DNK</a:t>
            </a:r>
            <a:endParaRPr lang="fr-FR" sz="1100">
              <a:latin typeface="Calibri" pitchFamily="34" charset="0"/>
            </a:endParaRPr>
          </a:p>
        </p:txBody>
      </p:sp>
      <p:sp>
        <p:nvSpPr>
          <p:cNvPr id="14400" name="TextBox 102"/>
          <p:cNvSpPr txBox="1">
            <a:spLocks noChangeArrowheads="1"/>
          </p:cNvSpPr>
          <p:nvPr/>
        </p:nvSpPr>
        <p:spPr bwMode="auto">
          <a:xfrm>
            <a:off x="5594413" y="4865909"/>
            <a:ext cx="430212" cy="261938"/>
          </a:xfrm>
          <a:prstGeom prst="rect">
            <a:avLst/>
          </a:prstGeom>
          <a:noFill/>
          <a:ln w="9525">
            <a:noFill/>
            <a:miter lim="800000"/>
            <a:headEnd/>
            <a:tailEnd/>
          </a:ln>
        </p:spPr>
        <p:txBody>
          <a:bodyPr wrap="none">
            <a:spAutoFit/>
          </a:bodyPr>
          <a:lstStyle/>
          <a:p>
            <a:r>
              <a:rPr lang="en-GB" sz="1100" dirty="0">
                <a:latin typeface="Calibri" pitchFamily="34" charset="0"/>
              </a:rPr>
              <a:t>DEU</a:t>
            </a:r>
            <a:endParaRPr lang="fr-FR" sz="1100" dirty="0">
              <a:latin typeface="Calibri" pitchFamily="34" charset="0"/>
            </a:endParaRPr>
          </a:p>
        </p:txBody>
      </p:sp>
      <p:sp>
        <p:nvSpPr>
          <p:cNvPr id="14401" name="TextBox 103"/>
          <p:cNvSpPr txBox="1">
            <a:spLocks noChangeArrowheads="1"/>
          </p:cNvSpPr>
          <p:nvPr/>
        </p:nvSpPr>
        <p:spPr bwMode="auto">
          <a:xfrm>
            <a:off x="5594413" y="5253522"/>
            <a:ext cx="342900" cy="260350"/>
          </a:xfrm>
          <a:prstGeom prst="rect">
            <a:avLst/>
          </a:prstGeom>
          <a:noFill/>
          <a:ln w="9525">
            <a:noFill/>
            <a:miter lim="800000"/>
            <a:headEnd/>
            <a:tailEnd/>
          </a:ln>
        </p:spPr>
        <p:txBody>
          <a:bodyPr wrap="none">
            <a:spAutoFit/>
          </a:bodyPr>
          <a:lstStyle/>
          <a:p>
            <a:r>
              <a:rPr lang="en-GB" sz="1100">
                <a:latin typeface="Calibri" pitchFamily="34" charset="0"/>
              </a:rPr>
              <a:t>ISL</a:t>
            </a:r>
            <a:endParaRPr lang="fr-FR" sz="1100">
              <a:latin typeface="Calibri" pitchFamily="34" charset="0"/>
            </a:endParaRPr>
          </a:p>
        </p:txBody>
      </p:sp>
      <p:sp>
        <p:nvSpPr>
          <p:cNvPr id="14402" name="TextBox 104"/>
          <p:cNvSpPr txBox="1">
            <a:spLocks noChangeArrowheads="1"/>
          </p:cNvSpPr>
          <p:nvPr/>
        </p:nvSpPr>
        <p:spPr bwMode="auto">
          <a:xfrm>
            <a:off x="5594413" y="5423384"/>
            <a:ext cx="688009" cy="261610"/>
          </a:xfrm>
          <a:prstGeom prst="rect">
            <a:avLst/>
          </a:prstGeom>
          <a:noFill/>
          <a:ln w="9525">
            <a:noFill/>
            <a:miter lim="800000"/>
            <a:headEnd/>
            <a:tailEnd/>
          </a:ln>
        </p:spPr>
        <p:txBody>
          <a:bodyPr wrap="none">
            <a:spAutoFit/>
          </a:bodyPr>
          <a:lstStyle/>
          <a:p>
            <a:r>
              <a:rPr lang="en-GB" sz="1100" dirty="0" smtClean="0">
                <a:latin typeface="Calibri" pitchFamily="34" charset="0"/>
              </a:rPr>
              <a:t>ISR</a:t>
            </a:r>
            <a:r>
              <a:rPr lang="en-GB" sz="1050" dirty="0" smtClean="0">
                <a:latin typeface="Calibri" pitchFamily="34" charset="0"/>
              </a:rPr>
              <a:t> (64F)</a:t>
            </a:r>
            <a:endParaRPr lang="fr-FR" sz="1100" dirty="0">
              <a:latin typeface="Calibri" pitchFamily="34" charset="0"/>
            </a:endParaRPr>
          </a:p>
        </p:txBody>
      </p:sp>
      <p:sp>
        <p:nvSpPr>
          <p:cNvPr id="14403" name="TextBox 108"/>
          <p:cNvSpPr txBox="1">
            <a:spLocks noChangeArrowheads="1"/>
          </p:cNvSpPr>
          <p:nvPr/>
        </p:nvSpPr>
        <p:spPr bwMode="auto">
          <a:xfrm>
            <a:off x="5594413" y="5999163"/>
            <a:ext cx="420687" cy="261937"/>
          </a:xfrm>
          <a:prstGeom prst="rect">
            <a:avLst/>
          </a:prstGeom>
          <a:noFill/>
          <a:ln w="9525">
            <a:noFill/>
            <a:miter lim="800000"/>
            <a:headEnd/>
            <a:tailEnd/>
          </a:ln>
        </p:spPr>
        <p:txBody>
          <a:bodyPr wrap="none">
            <a:spAutoFit/>
          </a:bodyPr>
          <a:lstStyle/>
          <a:p>
            <a:r>
              <a:rPr lang="en-GB" sz="1100">
                <a:latin typeface="Calibri" pitchFamily="34" charset="0"/>
              </a:rPr>
              <a:t>USA</a:t>
            </a:r>
            <a:endParaRPr lang="fr-FR" sz="1100">
              <a:latin typeface="Calibri" pitchFamily="34" charset="0"/>
            </a:endParaRPr>
          </a:p>
        </p:txBody>
      </p:sp>
      <p:sp>
        <p:nvSpPr>
          <p:cNvPr id="14404" name="TextBox 110"/>
          <p:cNvSpPr txBox="1">
            <a:spLocks noChangeArrowheads="1"/>
          </p:cNvSpPr>
          <p:nvPr/>
        </p:nvSpPr>
        <p:spPr bwMode="auto">
          <a:xfrm>
            <a:off x="5594413" y="5628942"/>
            <a:ext cx="446087" cy="261938"/>
          </a:xfrm>
          <a:prstGeom prst="rect">
            <a:avLst/>
          </a:prstGeom>
          <a:noFill/>
          <a:ln w="9525">
            <a:noFill/>
            <a:miter lim="800000"/>
            <a:headEnd/>
            <a:tailEnd/>
          </a:ln>
        </p:spPr>
        <p:txBody>
          <a:bodyPr wrap="none">
            <a:spAutoFit/>
          </a:bodyPr>
          <a:lstStyle/>
          <a:p>
            <a:r>
              <a:rPr lang="en-GB" sz="1100" dirty="0">
                <a:latin typeface="Calibri" pitchFamily="34" charset="0"/>
              </a:rPr>
              <a:t>NOR</a:t>
            </a:r>
            <a:endParaRPr lang="fr-FR" sz="1100" dirty="0">
              <a:latin typeface="Calibri" pitchFamily="34" charset="0"/>
            </a:endParaRPr>
          </a:p>
        </p:txBody>
      </p:sp>
      <p:sp>
        <p:nvSpPr>
          <p:cNvPr id="133" name="Rectangle 14"/>
          <p:cNvSpPr>
            <a:spLocks noChangeArrowheads="1"/>
          </p:cNvSpPr>
          <p:nvPr/>
        </p:nvSpPr>
        <p:spPr bwMode="auto">
          <a:xfrm>
            <a:off x="3759200" y="5323975"/>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34" name="Rectangle 14"/>
          <p:cNvSpPr>
            <a:spLocks noChangeArrowheads="1"/>
          </p:cNvSpPr>
          <p:nvPr/>
        </p:nvSpPr>
        <p:spPr bwMode="auto">
          <a:xfrm>
            <a:off x="3759200" y="5141413"/>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35" name="Rectangle 14"/>
          <p:cNvSpPr>
            <a:spLocks noChangeArrowheads="1"/>
          </p:cNvSpPr>
          <p:nvPr/>
        </p:nvSpPr>
        <p:spPr bwMode="auto">
          <a:xfrm>
            <a:off x="3759200" y="4954088"/>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36" name="Rectangle 14"/>
          <p:cNvSpPr>
            <a:spLocks noChangeArrowheads="1"/>
          </p:cNvSpPr>
          <p:nvPr/>
        </p:nvSpPr>
        <p:spPr bwMode="auto">
          <a:xfrm>
            <a:off x="3759200" y="4771525"/>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37" name="Rectangle 14"/>
          <p:cNvSpPr>
            <a:spLocks noChangeArrowheads="1"/>
          </p:cNvSpPr>
          <p:nvPr/>
        </p:nvSpPr>
        <p:spPr bwMode="auto">
          <a:xfrm>
            <a:off x="3759200" y="4585788"/>
            <a:ext cx="811213"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4410" name="TextBox 153"/>
          <p:cNvSpPr txBox="1">
            <a:spLocks noChangeArrowheads="1"/>
          </p:cNvSpPr>
          <p:nvPr/>
        </p:nvSpPr>
        <p:spPr bwMode="auto">
          <a:xfrm>
            <a:off x="5394325" y="6510338"/>
            <a:ext cx="3165290" cy="369332"/>
          </a:xfrm>
          <a:prstGeom prst="rect">
            <a:avLst/>
          </a:prstGeom>
          <a:noFill/>
          <a:ln w="9525">
            <a:noFill/>
            <a:miter lim="800000"/>
            <a:headEnd/>
            <a:tailEnd/>
          </a:ln>
        </p:spPr>
        <p:txBody>
          <a:bodyPr wrap="none">
            <a:spAutoFit/>
          </a:bodyPr>
          <a:lstStyle/>
          <a:p>
            <a:r>
              <a:rPr lang="en-GB" i="1" dirty="0" err="1" smtClean="0">
                <a:latin typeface="Calibri" pitchFamily="34" charset="0"/>
              </a:rPr>
              <a:t>Edad</a:t>
            </a:r>
            <a:r>
              <a:rPr lang="en-GB" i="1" dirty="0" smtClean="0">
                <a:latin typeface="Calibri" pitchFamily="34" charset="0"/>
              </a:rPr>
              <a:t> de </a:t>
            </a:r>
            <a:r>
              <a:rPr lang="en-GB" i="1" dirty="0" err="1" smtClean="0">
                <a:latin typeface="Calibri" pitchFamily="34" charset="0"/>
              </a:rPr>
              <a:t>jubilación</a:t>
            </a:r>
            <a:r>
              <a:rPr lang="en-GB" i="1" dirty="0" smtClean="0">
                <a:latin typeface="Calibri" pitchFamily="34" charset="0"/>
              </a:rPr>
              <a:t> normal, </a:t>
            </a:r>
            <a:r>
              <a:rPr lang="en-GB" i="1" dirty="0" err="1" smtClean="0">
                <a:latin typeface="Calibri" pitchFamily="34" charset="0"/>
              </a:rPr>
              <a:t>años</a:t>
            </a:r>
            <a:endParaRPr lang="fr-FR" i="1" dirty="0">
              <a:latin typeface="Calibri" pitchFamily="34" charset="0"/>
            </a:endParaRPr>
          </a:p>
        </p:txBody>
      </p:sp>
      <p:sp>
        <p:nvSpPr>
          <p:cNvPr id="14411" name="TextBox 154"/>
          <p:cNvSpPr txBox="1">
            <a:spLocks noChangeArrowheads="1"/>
          </p:cNvSpPr>
          <p:nvPr/>
        </p:nvSpPr>
        <p:spPr bwMode="auto">
          <a:xfrm>
            <a:off x="385763" y="1249363"/>
            <a:ext cx="1339469" cy="369332"/>
          </a:xfrm>
          <a:prstGeom prst="rect">
            <a:avLst/>
          </a:prstGeom>
          <a:noFill/>
          <a:ln w="9525">
            <a:noFill/>
            <a:miter lim="800000"/>
            <a:headEnd/>
            <a:tailEnd/>
          </a:ln>
        </p:spPr>
        <p:txBody>
          <a:bodyPr wrap="none">
            <a:spAutoFit/>
          </a:bodyPr>
          <a:lstStyle/>
          <a:p>
            <a:r>
              <a:rPr lang="en-GB" i="1" dirty="0" err="1" smtClean="0">
                <a:latin typeface="Calibri" pitchFamily="34" charset="0"/>
              </a:rPr>
              <a:t>Paises</a:t>
            </a:r>
            <a:r>
              <a:rPr lang="en-GB" i="1" dirty="0" smtClean="0">
                <a:latin typeface="Calibri" pitchFamily="34" charset="0"/>
              </a:rPr>
              <a:t> OCDE</a:t>
            </a:r>
            <a:endParaRPr lang="fr-FR" i="1" dirty="0">
              <a:latin typeface="Calibri" pitchFamily="34" charset="0"/>
            </a:endParaRPr>
          </a:p>
        </p:txBody>
      </p:sp>
      <p:sp>
        <p:nvSpPr>
          <p:cNvPr id="156" name="Rectangle 14"/>
          <p:cNvSpPr>
            <a:spLocks noChangeArrowheads="1"/>
          </p:cNvSpPr>
          <p:nvPr/>
        </p:nvSpPr>
        <p:spPr bwMode="auto">
          <a:xfrm>
            <a:off x="3760788" y="6032500"/>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57" name="Rectangle 14"/>
          <p:cNvSpPr>
            <a:spLocks noChangeArrowheads="1"/>
          </p:cNvSpPr>
          <p:nvPr/>
        </p:nvSpPr>
        <p:spPr bwMode="auto">
          <a:xfrm>
            <a:off x="3760788" y="5857875"/>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58" name="Rectangle 14"/>
          <p:cNvSpPr>
            <a:spLocks noChangeArrowheads="1"/>
          </p:cNvSpPr>
          <p:nvPr/>
        </p:nvSpPr>
        <p:spPr bwMode="auto">
          <a:xfrm>
            <a:off x="3760788" y="5672138"/>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59" name="Rectangle 14"/>
          <p:cNvSpPr>
            <a:spLocks noChangeArrowheads="1"/>
          </p:cNvSpPr>
          <p:nvPr/>
        </p:nvSpPr>
        <p:spPr bwMode="auto">
          <a:xfrm>
            <a:off x="5397083" y="5850522"/>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60" name="Rectangle 14"/>
          <p:cNvSpPr>
            <a:spLocks noChangeArrowheads="1"/>
          </p:cNvSpPr>
          <p:nvPr/>
        </p:nvSpPr>
        <p:spPr bwMode="auto">
          <a:xfrm>
            <a:off x="3760788" y="5493838"/>
            <a:ext cx="811212" cy="185737"/>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pic>
        <p:nvPicPr>
          <p:cNvPr id="14417" name="Picture 4" descr="SPAN0002"/>
          <p:cNvPicPr>
            <a:picLocks noChangeArrowheads="1"/>
          </p:cNvPicPr>
          <p:nvPr/>
        </p:nvPicPr>
        <p:blipFill>
          <a:blip r:embed="rId15" cstate="print"/>
          <a:srcRect/>
          <a:stretch>
            <a:fillRect/>
          </a:stretch>
        </p:blipFill>
        <p:spPr bwMode="auto">
          <a:xfrm>
            <a:off x="5457825" y="5891797"/>
            <a:ext cx="161925" cy="107950"/>
          </a:xfrm>
          <a:prstGeom prst="rect">
            <a:avLst/>
          </a:prstGeom>
          <a:noFill/>
          <a:ln w="9525">
            <a:noFill/>
            <a:miter lim="800000"/>
            <a:headEnd/>
            <a:tailEnd/>
          </a:ln>
        </p:spPr>
      </p:pic>
      <p:pic>
        <p:nvPicPr>
          <p:cNvPr id="14418" name="Picture 13" descr="LUXE0001"/>
          <p:cNvPicPr>
            <a:picLocks noChangeArrowheads="1"/>
          </p:cNvPicPr>
          <p:nvPr/>
        </p:nvPicPr>
        <p:blipFill>
          <a:blip r:embed="rId16" cstate="print"/>
          <a:srcRect/>
          <a:stretch>
            <a:fillRect/>
          </a:stretch>
        </p:blipFill>
        <p:spPr bwMode="auto">
          <a:xfrm>
            <a:off x="3794125" y="4630238"/>
            <a:ext cx="161925" cy="107950"/>
          </a:xfrm>
          <a:prstGeom prst="rect">
            <a:avLst/>
          </a:prstGeom>
          <a:noFill/>
          <a:ln w="9525">
            <a:noFill/>
            <a:miter lim="800000"/>
            <a:headEnd/>
            <a:tailEnd/>
          </a:ln>
        </p:spPr>
      </p:pic>
      <p:pic>
        <p:nvPicPr>
          <p:cNvPr id="14419" name="Picture 15" descr="NETH0001"/>
          <p:cNvPicPr>
            <a:picLocks noChangeArrowheads="1"/>
          </p:cNvPicPr>
          <p:nvPr/>
        </p:nvPicPr>
        <p:blipFill>
          <a:blip r:embed="rId17" cstate="print"/>
          <a:srcRect/>
          <a:stretch>
            <a:fillRect/>
          </a:stretch>
        </p:blipFill>
        <p:spPr bwMode="auto">
          <a:xfrm>
            <a:off x="3794125" y="4982663"/>
            <a:ext cx="161925" cy="107950"/>
          </a:xfrm>
          <a:prstGeom prst="rect">
            <a:avLst/>
          </a:prstGeom>
          <a:noFill/>
          <a:ln w="9525">
            <a:noFill/>
            <a:miter lim="800000"/>
            <a:headEnd/>
            <a:tailEnd/>
          </a:ln>
        </p:spPr>
      </p:pic>
      <p:pic>
        <p:nvPicPr>
          <p:cNvPr id="65" name="Picture 16" descr="POLA0001"/>
          <p:cNvPicPr>
            <a:picLocks noChangeArrowheads="1"/>
          </p:cNvPicPr>
          <p:nvPr/>
        </p:nvPicPr>
        <p:blipFill>
          <a:blip r:embed="rId18" cstate="print"/>
          <a:srcRect/>
          <a:stretch>
            <a:fillRect/>
          </a:stretch>
        </p:blipFill>
        <p:spPr bwMode="auto">
          <a:xfrm>
            <a:off x="3794125" y="5360488"/>
            <a:ext cx="161925" cy="107950"/>
          </a:xfrm>
          <a:prstGeom prst="rect">
            <a:avLst/>
          </a:prstGeom>
          <a:noFill/>
          <a:ln w="3175">
            <a:solidFill>
              <a:schemeClr val="bg1">
                <a:lumMod val="75000"/>
              </a:schemeClr>
            </a:solidFill>
            <a:miter lim="800000"/>
            <a:headEnd/>
            <a:tailEnd/>
          </a:ln>
        </p:spPr>
      </p:pic>
      <p:pic>
        <p:nvPicPr>
          <p:cNvPr id="14421" name="Picture 19" descr="SWDN0001"/>
          <p:cNvPicPr>
            <a:picLocks noChangeArrowheads="1"/>
          </p:cNvPicPr>
          <p:nvPr/>
        </p:nvPicPr>
        <p:blipFill>
          <a:blip r:embed="rId19" cstate="print"/>
          <a:srcRect/>
          <a:stretch>
            <a:fillRect/>
          </a:stretch>
        </p:blipFill>
        <p:spPr bwMode="auto">
          <a:xfrm>
            <a:off x="3794125" y="5707063"/>
            <a:ext cx="161925" cy="107950"/>
          </a:xfrm>
          <a:prstGeom prst="rect">
            <a:avLst/>
          </a:prstGeom>
          <a:noFill/>
          <a:ln w="9525">
            <a:noFill/>
            <a:miter lim="800000"/>
            <a:headEnd/>
            <a:tailEnd/>
          </a:ln>
        </p:spPr>
      </p:pic>
      <p:pic>
        <p:nvPicPr>
          <p:cNvPr id="14422" name="Picture 20" descr="PORT0001"/>
          <p:cNvPicPr>
            <a:picLocks noChangeArrowheads="1"/>
          </p:cNvPicPr>
          <p:nvPr/>
        </p:nvPicPr>
        <p:blipFill>
          <a:blip r:embed="rId20" cstate="print"/>
          <a:srcRect/>
          <a:stretch>
            <a:fillRect/>
          </a:stretch>
        </p:blipFill>
        <p:spPr bwMode="auto">
          <a:xfrm>
            <a:off x="3794125" y="5544638"/>
            <a:ext cx="161925" cy="107950"/>
          </a:xfrm>
          <a:prstGeom prst="rect">
            <a:avLst/>
          </a:prstGeom>
          <a:noFill/>
          <a:ln w="9525">
            <a:noFill/>
            <a:miter lim="800000"/>
            <a:headEnd/>
            <a:tailEnd/>
          </a:ln>
        </p:spPr>
      </p:pic>
      <p:pic>
        <p:nvPicPr>
          <p:cNvPr id="14423" name="Picture 27" descr="NWZE0001"/>
          <p:cNvPicPr>
            <a:picLocks noChangeArrowheads="1"/>
          </p:cNvPicPr>
          <p:nvPr/>
        </p:nvPicPr>
        <p:blipFill>
          <a:blip r:embed="rId21" cstate="print"/>
          <a:srcRect/>
          <a:stretch>
            <a:fillRect/>
          </a:stretch>
        </p:blipFill>
        <p:spPr bwMode="auto">
          <a:xfrm>
            <a:off x="3794125" y="5184275"/>
            <a:ext cx="161925" cy="107950"/>
          </a:xfrm>
          <a:prstGeom prst="rect">
            <a:avLst/>
          </a:prstGeom>
          <a:noFill/>
          <a:ln w="9525">
            <a:noFill/>
            <a:miter lim="800000"/>
            <a:headEnd/>
            <a:tailEnd/>
          </a:ln>
        </p:spPr>
      </p:pic>
      <p:pic>
        <p:nvPicPr>
          <p:cNvPr id="14424" name="Picture 29" descr="SWIT0001"/>
          <p:cNvPicPr>
            <a:picLocks noChangeArrowheads="1"/>
          </p:cNvPicPr>
          <p:nvPr/>
        </p:nvPicPr>
        <p:blipFill>
          <a:blip r:embed="rId22" cstate="print"/>
          <a:srcRect/>
          <a:stretch>
            <a:fillRect/>
          </a:stretch>
        </p:blipFill>
        <p:spPr bwMode="auto">
          <a:xfrm>
            <a:off x="3794125" y="5891213"/>
            <a:ext cx="161925" cy="107950"/>
          </a:xfrm>
          <a:prstGeom prst="rect">
            <a:avLst/>
          </a:prstGeom>
          <a:noFill/>
          <a:ln w="9525">
            <a:noFill/>
            <a:miter lim="800000"/>
            <a:headEnd/>
            <a:tailEnd/>
          </a:ln>
        </p:spPr>
      </p:pic>
      <p:pic>
        <p:nvPicPr>
          <p:cNvPr id="14425" name="Picture 31" descr="TURK0001"/>
          <p:cNvPicPr>
            <a:picLocks noChangeArrowheads="1"/>
          </p:cNvPicPr>
          <p:nvPr/>
        </p:nvPicPr>
        <p:blipFill>
          <a:blip r:embed="rId23" cstate="print"/>
          <a:srcRect/>
          <a:stretch>
            <a:fillRect/>
          </a:stretch>
        </p:blipFill>
        <p:spPr bwMode="auto">
          <a:xfrm>
            <a:off x="3794125" y="6075363"/>
            <a:ext cx="161925" cy="107950"/>
          </a:xfrm>
          <a:prstGeom prst="rect">
            <a:avLst/>
          </a:prstGeom>
          <a:noFill/>
          <a:ln w="9525">
            <a:noFill/>
            <a:miter lim="800000"/>
            <a:headEnd/>
            <a:tailEnd/>
          </a:ln>
        </p:spPr>
      </p:pic>
      <p:pic>
        <p:nvPicPr>
          <p:cNvPr id="14426" name="Picture 38" descr="MEXC0001"/>
          <p:cNvPicPr>
            <a:picLocks noChangeArrowheads="1"/>
          </p:cNvPicPr>
          <p:nvPr/>
        </p:nvPicPr>
        <p:blipFill>
          <a:blip r:embed="rId24" cstate="print"/>
          <a:srcRect/>
          <a:stretch>
            <a:fillRect/>
          </a:stretch>
        </p:blipFill>
        <p:spPr bwMode="auto">
          <a:xfrm>
            <a:off x="3794125" y="4806450"/>
            <a:ext cx="161925" cy="107950"/>
          </a:xfrm>
          <a:prstGeom prst="rect">
            <a:avLst/>
          </a:prstGeom>
          <a:noFill/>
          <a:ln w="9525">
            <a:noFill/>
            <a:miter lim="800000"/>
            <a:headEnd/>
            <a:tailEnd/>
          </a:ln>
        </p:spPr>
      </p:pic>
      <p:sp>
        <p:nvSpPr>
          <p:cNvPr id="14427" name="TextBox 160"/>
          <p:cNvSpPr txBox="1">
            <a:spLocks noChangeArrowheads="1"/>
          </p:cNvSpPr>
          <p:nvPr/>
        </p:nvSpPr>
        <p:spPr bwMode="auto">
          <a:xfrm>
            <a:off x="5594413" y="5817185"/>
            <a:ext cx="390525" cy="260350"/>
          </a:xfrm>
          <a:prstGeom prst="rect">
            <a:avLst/>
          </a:prstGeom>
          <a:noFill/>
          <a:ln w="9525">
            <a:noFill/>
            <a:miter lim="800000"/>
            <a:headEnd/>
            <a:tailEnd/>
          </a:ln>
        </p:spPr>
        <p:txBody>
          <a:bodyPr wrap="none">
            <a:spAutoFit/>
          </a:bodyPr>
          <a:lstStyle/>
          <a:p>
            <a:r>
              <a:rPr lang="en-GB" sz="1100">
                <a:latin typeface="Calibri" pitchFamily="34" charset="0"/>
              </a:rPr>
              <a:t>ESP</a:t>
            </a:r>
            <a:endParaRPr lang="fr-FR" sz="1100">
              <a:latin typeface="Calibri" pitchFamily="34" charset="0"/>
            </a:endParaRPr>
          </a:p>
        </p:txBody>
      </p:sp>
      <p:sp>
        <p:nvSpPr>
          <p:cNvPr id="14428" name="TextBox 161"/>
          <p:cNvSpPr txBox="1">
            <a:spLocks noChangeArrowheads="1"/>
          </p:cNvSpPr>
          <p:nvPr/>
        </p:nvSpPr>
        <p:spPr bwMode="auto">
          <a:xfrm>
            <a:off x="3938588" y="5460500"/>
            <a:ext cx="403225" cy="261938"/>
          </a:xfrm>
          <a:prstGeom prst="rect">
            <a:avLst/>
          </a:prstGeom>
          <a:noFill/>
          <a:ln w="9525">
            <a:noFill/>
            <a:miter lim="800000"/>
            <a:headEnd/>
            <a:tailEnd/>
          </a:ln>
        </p:spPr>
        <p:txBody>
          <a:bodyPr wrap="none">
            <a:spAutoFit/>
          </a:bodyPr>
          <a:lstStyle/>
          <a:p>
            <a:r>
              <a:rPr lang="en-GB" sz="1100">
                <a:latin typeface="Calibri" pitchFamily="34" charset="0"/>
              </a:rPr>
              <a:t>PRT</a:t>
            </a:r>
            <a:endParaRPr lang="fr-FR" sz="1100">
              <a:latin typeface="Calibri" pitchFamily="34" charset="0"/>
            </a:endParaRPr>
          </a:p>
        </p:txBody>
      </p:sp>
      <p:sp>
        <p:nvSpPr>
          <p:cNvPr id="14429" name="TextBox 162"/>
          <p:cNvSpPr txBox="1">
            <a:spLocks noChangeArrowheads="1"/>
          </p:cNvSpPr>
          <p:nvPr/>
        </p:nvSpPr>
        <p:spPr bwMode="auto">
          <a:xfrm>
            <a:off x="3938588" y="5626100"/>
            <a:ext cx="442912" cy="260350"/>
          </a:xfrm>
          <a:prstGeom prst="rect">
            <a:avLst/>
          </a:prstGeom>
          <a:noFill/>
          <a:ln w="9525">
            <a:noFill/>
            <a:miter lim="800000"/>
            <a:headEnd/>
            <a:tailEnd/>
          </a:ln>
        </p:spPr>
        <p:txBody>
          <a:bodyPr wrap="none">
            <a:spAutoFit/>
          </a:bodyPr>
          <a:lstStyle/>
          <a:p>
            <a:r>
              <a:rPr lang="en-GB" sz="1100">
                <a:latin typeface="Calibri" pitchFamily="34" charset="0"/>
              </a:rPr>
              <a:t>SWE</a:t>
            </a:r>
            <a:endParaRPr lang="fr-FR" sz="1100">
              <a:latin typeface="Calibri" pitchFamily="34" charset="0"/>
            </a:endParaRPr>
          </a:p>
        </p:txBody>
      </p:sp>
      <p:sp>
        <p:nvSpPr>
          <p:cNvPr id="14430" name="TextBox 163"/>
          <p:cNvSpPr txBox="1">
            <a:spLocks noChangeArrowheads="1"/>
          </p:cNvSpPr>
          <p:nvPr/>
        </p:nvSpPr>
        <p:spPr bwMode="auto">
          <a:xfrm>
            <a:off x="3938588" y="5999163"/>
            <a:ext cx="420687" cy="261937"/>
          </a:xfrm>
          <a:prstGeom prst="rect">
            <a:avLst/>
          </a:prstGeom>
          <a:noFill/>
          <a:ln w="9525">
            <a:noFill/>
            <a:miter lim="800000"/>
            <a:headEnd/>
            <a:tailEnd/>
          </a:ln>
        </p:spPr>
        <p:txBody>
          <a:bodyPr wrap="none">
            <a:spAutoFit/>
          </a:bodyPr>
          <a:lstStyle/>
          <a:p>
            <a:r>
              <a:rPr lang="en-GB" sz="1100">
                <a:latin typeface="Calibri" pitchFamily="34" charset="0"/>
              </a:rPr>
              <a:t>TUR</a:t>
            </a:r>
            <a:endParaRPr lang="fr-FR" sz="1100">
              <a:latin typeface="Calibri" pitchFamily="34" charset="0"/>
            </a:endParaRPr>
          </a:p>
        </p:txBody>
      </p:sp>
      <p:sp>
        <p:nvSpPr>
          <p:cNvPr id="14431" name="TextBox 106"/>
          <p:cNvSpPr txBox="1">
            <a:spLocks noChangeArrowheads="1"/>
          </p:cNvSpPr>
          <p:nvPr/>
        </p:nvSpPr>
        <p:spPr bwMode="auto">
          <a:xfrm>
            <a:off x="3938588" y="5813425"/>
            <a:ext cx="744537" cy="261938"/>
          </a:xfrm>
          <a:prstGeom prst="rect">
            <a:avLst/>
          </a:prstGeom>
          <a:noFill/>
          <a:ln w="9525">
            <a:noFill/>
            <a:miter lim="800000"/>
            <a:headEnd/>
            <a:tailEnd/>
          </a:ln>
        </p:spPr>
        <p:txBody>
          <a:bodyPr wrap="none">
            <a:spAutoFit/>
          </a:bodyPr>
          <a:lstStyle/>
          <a:p>
            <a:r>
              <a:rPr lang="en-GB" sz="1100">
                <a:latin typeface="Calibri" pitchFamily="34" charset="0"/>
              </a:rPr>
              <a:t>CHE </a:t>
            </a:r>
            <a:r>
              <a:rPr lang="en-GB" sz="1000">
                <a:latin typeface="Calibri" pitchFamily="34" charset="0"/>
              </a:rPr>
              <a:t>(64F)</a:t>
            </a:r>
            <a:endParaRPr lang="fr-FR" sz="1100">
              <a:latin typeface="Calibri" pitchFamily="34" charset="0"/>
            </a:endParaRPr>
          </a:p>
        </p:txBody>
      </p:sp>
      <p:sp>
        <p:nvSpPr>
          <p:cNvPr id="167" name="Rectangle 14"/>
          <p:cNvSpPr>
            <a:spLocks noChangeArrowheads="1"/>
          </p:cNvSpPr>
          <p:nvPr/>
        </p:nvSpPr>
        <p:spPr bwMode="auto">
          <a:xfrm>
            <a:off x="3752767" y="3123242"/>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68" name="Rectangle 14"/>
          <p:cNvSpPr>
            <a:spLocks noChangeArrowheads="1"/>
          </p:cNvSpPr>
          <p:nvPr/>
        </p:nvSpPr>
        <p:spPr bwMode="auto">
          <a:xfrm>
            <a:off x="3752767" y="2940679"/>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2" name="Rectangle 14"/>
          <p:cNvSpPr>
            <a:spLocks noChangeArrowheads="1"/>
          </p:cNvSpPr>
          <p:nvPr/>
        </p:nvSpPr>
        <p:spPr bwMode="auto">
          <a:xfrm>
            <a:off x="3754438" y="4403225"/>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3" name="Rectangle 14"/>
          <p:cNvSpPr>
            <a:spLocks noChangeArrowheads="1"/>
          </p:cNvSpPr>
          <p:nvPr/>
        </p:nvSpPr>
        <p:spPr bwMode="auto">
          <a:xfrm>
            <a:off x="3754438" y="4220663"/>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4" name="Rectangle 14"/>
          <p:cNvSpPr>
            <a:spLocks noChangeArrowheads="1"/>
          </p:cNvSpPr>
          <p:nvPr/>
        </p:nvSpPr>
        <p:spPr bwMode="auto">
          <a:xfrm>
            <a:off x="7025671" y="6031340"/>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5" name="Rectangle 14"/>
          <p:cNvSpPr>
            <a:spLocks noChangeArrowheads="1"/>
          </p:cNvSpPr>
          <p:nvPr/>
        </p:nvSpPr>
        <p:spPr bwMode="auto">
          <a:xfrm>
            <a:off x="6212631" y="5841900"/>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6" name="Rectangle 14"/>
          <p:cNvSpPr>
            <a:spLocks noChangeArrowheads="1"/>
          </p:cNvSpPr>
          <p:nvPr/>
        </p:nvSpPr>
        <p:spPr bwMode="auto">
          <a:xfrm>
            <a:off x="3754438" y="4025296"/>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pic>
        <p:nvPicPr>
          <p:cNvPr id="76" name="Picture 30" descr="SKOR0001"/>
          <p:cNvPicPr>
            <a:picLocks noChangeArrowheads="1"/>
          </p:cNvPicPr>
          <p:nvPr/>
        </p:nvPicPr>
        <p:blipFill>
          <a:blip r:embed="rId25" cstate="print"/>
          <a:srcRect/>
          <a:stretch>
            <a:fillRect/>
          </a:stretch>
        </p:blipFill>
        <p:spPr bwMode="auto">
          <a:xfrm>
            <a:off x="3794125" y="4446088"/>
            <a:ext cx="161925" cy="107950"/>
          </a:xfrm>
          <a:prstGeom prst="rect">
            <a:avLst/>
          </a:prstGeom>
          <a:noFill/>
          <a:ln w="3175">
            <a:solidFill>
              <a:schemeClr val="bg1">
                <a:lumMod val="75000"/>
              </a:schemeClr>
            </a:solidFill>
            <a:miter lim="800000"/>
            <a:headEnd/>
            <a:tailEnd/>
          </a:ln>
        </p:spPr>
      </p:pic>
      <p:pic>
        <p:nvPicPr>
          <p:cNvPr id="14440" name="Picture 2" descr="Italy_small"/>
          <p:cNvPicPr>
            <a:picLocks noChangeAspect="1" noChangeArrowheads="1"/>
          </p:cNvPicPr>
          <p:nvPr/>
        </p:nvPicPr>
        <p:blipFill>
          <a:blip r:embed="rId26" cstate="print"/>
          <a:srcRect/>
          <a:stretch>
            <a:fillRect/>
          </a:stretch>
        </p:blipFill>
        <p:spPr bwMode="auto">
          <a:xfrm>
            <a:off x="7084743" y="6088490"/>
            <a:ext cx="161925" cy="92075"/>
          </a:xfrm>
          <a:prstGeom prst="rect">
            <a:avLst/>
          </a:prstGeom>
          <a:noFill/>
          <a:ln w="9525">
            <a:noFill/>
            <a:miter lim="800000"/>
            <a:headEnd/>
            <a:tailEnd/>
          </a:ln>
        </p:spPr>
      </p:pic>
      <p:pic>
        <p:nvPicPr>
          <p:cNvPr id="14441" name="Picture 12" descr="HUNG0001"/>
          <p:cNvPicPr>
            <a:picLocks noChangeArrowheads="1"/>
          </p:cNvPicPr>
          <p:nvPr/>
        </p:nvPicPr>
        <p:blipFill>
          <a:blip r:embed="rId27" cstate="print"/>
          <a:srcRect/>
          <a:stretch>
            <a:fillRect/>
          </a:stretch>
        </p:blipFill>
        <p:spPr bwMode="auto">
          <a:xfrm>
            <a:off x="3794125" y="4074508"/>
            <a:ext cx="161925" cy="107950"/>
          </a:xfrm>
          <a:prstGeom prst="rect">
            <a:avLst/>
          </a:prstGeom>
          <a:noFill/>
          <a:ln w="9525">
            <a:noFill/>
            <a:miter lim="800000"/>
            <a:headEnd/>
            <a:tailEnd/>
          </a:ln>
        </p:spPr>
      </p:pic>
      <p:pic>
        <p:nvPicPr>
          <p:cNvPr id="80" name="Picture 34" descr="Japan_small"/>
          <p:cNvPicPr>
            <a:picLocks noChangeArrowheads="1"/>
          </p:cNvPicPr>
          <p:nvPr/>
        </p:nvPicPr>
        <p:blipFill>
          <a:blip r:embed="rId28" cstate="print"/>
          <a:srcRect/>
          <a:stretch>
            <a:fillRect/>
          </a:stretch>
        </p:blipFill>
        <p:spPr bwMode="auto">
          <a:xfrm>
            <a:off x="3794125" y="4277813"/>
            <a:ext cx="161925" cy="107950"/>
          </a:xfrm>
          <a:prstGeom prst="rect">
            <a:avLst/>
          </a:prstGeom>
          <a:noFill/>
          <a:ln w="3175">
            <a:solidFill>
              <a:schemeClr val="bg1">
                <a:lumMod val="75000"/>
              </a:schemeClr>
            </a:solidFill>
            <a:miter lim="800000"/>
            <a:headEnd/>
            <a:tailEnd/>
          </a:ln>
        </p:spPr>
      </p:pic>
      <p:pic>
        <p:nvPicPr>
          <p:cNvPr id="14443" name="Picture 36" descr="Ireland_small"/>
          <p:cNvPicPr>
            <a:picLocks noChangeArrowheads="1"/>
          </p:cNvPicPr>
          <p:nvPr/>
        </p:nvPicPr>
        <p:blipFill>
          <a:blip r:embed="rId29" cstate="print"/>
          <a:srcRect/>
          <a:stretch>
            <a:fillRect/>
          </a:stretch>
        </p:blipFill>
        <p:spPr bwMode="auto">
          <a:xfrm>
            <a:off x="6252318" y="5897462"/>
            <a:ext cx="161925" cy="107950"/>
          </a:xfrm>
          <a:prstGeom prst="rect">
            <a:avLst/>
          </a:prstGeom>
          <a:noFill/>
          <a:ln w="9525">
            <a:noFill/>
            <a:miter lim="800000"/>
            <a:headEnd/>
            <a:tailEnd/>
          </a:ln>
        </p:spPr>
      </p:pic>
      <p:sp>
        <p:nvSpPr>
          <p:cNvPr id="177" name="Rectangle 14"/>
          <p:cNvSpPr>
            <a:spLocks noChangeArrowheads="1"/>
          </p:cNvSpPr>
          <p:nvPr/>
        </p:nvSpPr>
        <p:spPr bwMode="auto">
          <a:xfrm>
            <a:off x="5405109" y="5080185"/>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8" name="Rectangle 14"/>
          <p:cNvSpPr>
            <a:spLocks noChangeArrowheads="1"/>
          </p:cNvSpPr>
          <p:nvPr/>
        </p:nvSpPr>
        <p:spPr bwMode="auto">
          <a:xfrm>
            <a:off x="3754438" y="3840708"/>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79" name="Rectangle 14"/>
          <p:cNvSpPr>
            <a:spLocks noChangeArrowheads="1"/>
          </p:cNvSpPr>
          <p:nvPr/>
        </p:nvSpPr>
        <p:spPr bwMode="auto">
          <a:xfrm>
            <a:off x="6208880" y="5665463"/>
            <a:ext cx="811212" cy="185737"/>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80" name="Rectangle 14"/>
          <p:cNvSpPr>
            <a:spLocks noChangeArrowheads="1"/>
          </p:cNvSpPr>
          <p:nvPr/>
        </p:nvSpPr>
        <p:spPr bwMode="auto">
          <a:xfrm>
            <a:off x="3754438" y="3478842"/>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sp>
        <p:nvSpPr>
          <p:cNvPr id="181" name="Rectangle 14"/>
          <p:cNvSpPr>
            <a:spLocks noChangeArrowheads="1"/>
          </p:cNvSpPr>
          <p:nvPr/>
        </p:nvSpPr>
        <p:spPr bwMode="auto">
          <a:xfrm>
            <a:off x="3754438" y="3293104"/>
            <a:ext cx="811212" cy="187325"/>
          </a:xfrm>
          <a:prstGeom prst="rect">
            <a:avLst/>
          </a:prstGeom>
          <a:solidFill>
            <a:schemeClr val="accent2">
              <a:lumMod val="20000"/>
              <a:lumOff val="80000"/>
            </a:schemeClr>
          </a:solidFill>
          <a:ln w="7">
            <a:solidFill>
              <a:schemeClr val="accent1">
                <a:lumMod val="90000"/>
                <a:lumOff val="10000"/>
              </a:schemeClr>
            </a:solidFill>
            <a:prstDash val="solid"/>
            <a:miter lim="800000"/>
            <a:headEnd/>
            <a:tailEnd/>
          </a:ln>
        </p:spPr>
        <p:txBody>
          <a:bodyPr/>
          <a:lstStyle/>
          <a:p>
            <a:pPr fontAlgn="auto">
              <a:spcBef>
                <a:spcPts val="0"/>
              </a:spcBef>
              <a:spcAft>
                <a:spcPts val="0"/>
              </a:spcAft>
              <a:defRPr/>
            </a:pPr>
            <a:endParaRPr lang="fr-FR">
              <a:latin typeface="+mn-lt"/>
              <a:cs typeface="+mn-cs"/>
            </a:endParaRPr>
          </a:p>
        </p:txBody>
      </p:sp>
      <p:pic>
        <p:nvPicPr>
          <p:cNvPr id="14449" name="Picture 5" descr="AUST0001"/>
          <p:cNvPicPr>
            <a:picLocks noChangeArrowheads="1"/>
          </p:cNvPicPr>
          <p:nvPr/>
        </p:nvPicPr>
        <p:blipFill>
          <a:blip r:embed="rId30" cstate="print"/>
          <a:srcRect/>
          <a:stretch>
            <a:fillRect/>
          </a:stretch>
        </p:blipFill>
        <p:spPr bwMode="auto">
          <a:xfrm>
            <a:off x="3794125" y="2991479"/>
            <a:ext cx="161925" cy="107950"/>
          </a:xfrm>
          <a:prstGeom prst="rect">
            <a:avLst/>
          </a:prstGeom>
          <a:noFill/>
          <a:ln w="9525">
            <a:noFill/>
            <a:miter lim="800000"/>
            <a:headEnd/>
            <a:tailEnd/>
          </a:ln>
        </p:spPr>
      </p:pic>
      <p:pic>
        <p:nvPicPr>
          <p:cNvPr id="14450" name="Picture 6" descr="BELG0001"/>
          <p:cNvPicPr>
            <a:picLocks noChangeArrowheads="1"/>
          </p:cNvPicPr>
          <p:nvPr/>
        </p:nvPicPr>
        <p:blipFill>
          <a:blip r:embed="rId31" cstate="print"/>
          <a:srcRect/>
          <a:stretch>
            <a:fillRect/>
          </a:stretch>
        </p:blipFill>
        <p:spPr bwMode="auto">
          <a:xfrm>
            <a:off x="3794125" y="3158167"/>
            <a:ext cx="161925" cy="107950"/>
          </a:xfrm>
          <a:prstGeom prst="rect">
            <a:avLst/>
          </a:prstGeom>
          <a:noFill/>
          <a:ln w="9525">
            <a:noFill/>
            <a:miter lim="800000"/>
            <a:headEnd/>
            <a:tailEnd/>
          </a:ln>
        </p:spPr>
      </p:pic>
      <p:pic>
        <p:nvPicPr>
          <p:cNvPr id="14451" name="Picture 8" descr="CZEC0001"/>
          <p:cNvPicPr>
            <a:picLocks noChangeArrowheads="1"/>
          </p:cNvPicPr>
          <p:nvPr/>
        </p:nvPicPr>
        <p:blipFill>
          <a:blip r:embed="rId32" cstate="print"/>
          <a:srcRect/>
          <a:stretch>
            <a:fillRect/>
          </a:stretch>
        </p:blipFill>
        <p:spPr bwMode="auto">
          <a:xfrm>
            <a:off x="6256588" y="5706738"/>
            <a:ext cx="161925" cy="107950"/>
          </a:xfrm>
          <a:prstGeom prst="rect">
            <a:avLst/>
          </a:prstGeom>
          <a:noFill/>
          <a:ln w="9525">
            <a:noFill/>
            <a:miter lim="800000"/>
            <a:headEnd/>
            <a:tailEnd/>
          </a:ln>
        </p:spPr>
      </p:pic>
      <p:pic>
        <p:nvPicPr>
          <p:cNvPr id="60" name="Picture 10" descr="FINL0001"/>
          <p:cNvPicPr>
            <a:picLocks noChangeArrowheads="1"/>
          </p:cNvPicPr>
          <p:nvPr/>
        </p:nvPicPr>
        <p:blipFill>
          <a:blip r:embed="rId33" cstate="print"/>
          <a:srcRect/>
          <a:stretch>
            <a:fillRect/>
          </a:stretch>
        </p:blipFill>
        <p:spPr bwMode="auto">
          <a:xfrm>
            <a:off x="3794125" y="3888333"/>
            <a:ext cx="161925" cy="107950"/>
          </a:xfrm>
          <a:prstGeom prst="rect">
            <a:avLst/>
          </a:prstGeom>
          <a:noFill/>
          <a:ln w="3175">
            <a:solidFill>
              <a:schemeClr val="bg1">
                <a:lumMod val="75000"/>
              </a:schemeClr>
            </a:solidFill>
            <a:miter lim="800000"/>
            <a:headEnd/>
            <a:tailEnd/>
          </a:ln>
        </p:spPr>
      </p:pic>
      <p:pic>
        <p:nvPicPr>
          <p:cNvPr id="14453" name="Picture 11" descr="GREC0001"/>
          <p:cNvPicPr>
            <a:picLocks noChangeArrowheads="1"/>
          </p:cNvPicPr>
          <p:nvPr/>
        </p:nvPicPr>
        <p:blipFill>
          <a:blip r:embed="rId34" cstate="print"/>
          <a:srcRect/>
          <a:stretch>
            <a:fillRect/>
          </a:stretch>
        </p:blipFill>
        <p:spPr bwMode="auto">
          <a:xfrm>
            <a:off x="5444796" y="5130985"/>
            <a:ext cx="161925" cy="107950"/>
          </a:xfrm>
          <a:prstGeom prst="rect">
            <a:avLst/>
          </a:prstGeom>
          <a:noFill/>
          <a:ln w="9525">
            <a:noFill/>
            <a:miter lim="800000"/>
            <a:headEnd/>
            <a:tailEnd/>
          </a:ln>
        </p:spPr>
      </p:pic>
      <p:pic>
        <p:nvPicPr>
          <p:cNvPr id="14454" name="Picture 24" descr="CANA0001"/>
          <p:cNvPicPr>
            <a:picLocks noChangeArrowheads="1"/>
          </p:cNvPicPr>
          <p:nvPr/>
        </p:nvPicPr>
        <p:blipFill>
          <a:blip r:embed="rId35" cstate="print"/>
          <a:srcRect/>
          <a:stretch>
            <a:fillRect/>
          </a:stretch>
        </p:blipFill>
        <p:spPr bwMode="auto">
          <a:xfrm>
            <a:off x="3794125" y="3342317"/>
            <a:ext cx="161925" cy="107950"/>
          </a:xfrm>
          <a:prstGeom prst="rect">
            <a:avLst/>
          </a:prstGeom>
          <a:noFill/>
          <a:ln w="9525">
            <a:noFill/>
            <a:miter lim="800000"/>
            <a:headEnd/>
            <a:tailEnd/>
          </a:ln>
        </p:spPr>
      </p:pic>
      <p:pic>
        <p:nvPicPr>
          <p:cNvPr id="14455" name="Picture 41" descr="Image of National Flag"/>
          <p:cNvPicPr>
            <a:picLocks noChangeArrowheads="1"/>
          </p:cNvPicPr>
          <p:nvPr/>
        </p:nvPicPr>
        <p:blipFill>
          <a:blip r:embed="rId36" cstate="print"/>
          <a:srcRect/>
          <a:stretch>
            <a:fillRect/>
          </a:stretch>
        </p:blipFill>
        <p:spPr bwMode="auto">
          <a:xfrm>
            <a:off x="3794125" y="3528054"/>
            <a:ext cx="161925" cy="107950"/>
          </a:xfrm>
          <a:prstGeom prst="rect">
            <a:avLst/>
          </a:prstGeom>
          <a:noFill/>
          <a:ln w="9525">
            <a:noFill/>
            <a:miter lim="800000"/>
            <a:headEnd/>
            <a:tailEnd/>
          </a:ln>
        </p:spPr>
      </p:pic>
      <p:sp>
        <p:nvSpPr>
          <p:cNvPr id="14456" name="TextBox 190"/>
          <p:cNvSpPr txBox="1">
            <a:spLocks noChangeArrowheads="1"/>
          </p:cNvSpPr>
          <p:nvPr/>
        </p:nvSpPr>
        <p:spPr bwMode="auto">
          <a:xfrm>
            <a:off x="3938588" y="4201613"/>
            <a:ext cx="393700" cy="261937"/>
          </a:xfrm>
          <a:prstGeom prst="rect">
            <a:avLst/>
          </a:prstGeom>
          <a:noFill/>
          <a:ln w="9525">
            <a:noFill/>
            <a:miter lim="800000"/>
            <a:headEnd/>
            <a:tailEnd/>
          </a:ln>
        </p:spPr>
        <p:txBody>
          <a:bodyPr wrap="none">
            <a:spAutoFit/>
          </a:bodyPr>
          <a:lstStyle/>
          <a:p>
            <a:r>
              <a:rPr lang="en-GB" sz="1100">
                <a:latin typeface="Calibri" pitchFamily="34" charset="0"/>
              </a:rPr>
              <a:t>JPN</a:t>
            </a:r>
            <a:endParaRPr lang="fr-FR" sz="1100">
              <a:latin typeface="Calibri" pitchFamily="34" charset="0"/>
            </a:endParaRPr>
          </a:p>
        </p:txBody>
      </p:sp>
      <p:sp>
        <p:nvSpPr>
          <p:cNvPr id="14457" name="TextBox 105"/>
          <p:cNvSpPr txBox="1">
            <a:spLocks noChangeArrowheads="1"/>
          </p:cNvSpPr>
          <p:nvPr/>
        </p:nvSpPr>
        <p:spPr bwMode="auto">
          <a:xfrm>
            <a:off x="3938588" y="2916867"/>
            <a:ext cx="425450" cy="261937"/>
          </a:xfrm>
          <a:prstGeom prst="rect">
            <a:avLst/>
          </a:prstGeom>
          <a:noFill/>
          <a:ln w="9525">
            <a:noFill/>
            <a:miter lim="800000"/>
            <a:headEnd/>
            <a:tailEnd/>
          </a:ln>
        </p:spPr>
        <p:txBody>
          <a:bodyPr wrap="none">
            <a:spAutoFit/>
          </a:bodyPr>
          <a:lstStyle/>
          <a:p>
            <a:r>
              <a:rPr lang="en-GB" sz="1100">
                <a:latin typeface="Calibri" pitchFamily="34" charset="0"/>
              </a:rPr>
              <a:t>AUT</a:t>
            </a:r>
            <a:endParaRPr lang="fr-FR" sz="1100">
              <a:latin typeface="Calibri" pitchFamily="34" charset="0"/>
            </a:endParaRPr>
          </a:p>
        </p:txBody>
      </p:sp>
      <p:sp>
        <p:nvSpPr>
          <p:cNvPr id="14458" name="TextBox 181"/>
          <p:cNvSpPr txBox="1">
            <a:spLocks noChangeArrowheads="1"/>
          </p:cNvSpPr>
          <p:nvPr/>
        </p:nvSpPr>
        <p:spPr bwMode="auto">
          <a:xfrm>
            <a:off x="3938588" y="3086729"/>
            <a:ext cx="390525" cy="261938"/>
          </a:xfrm>
          <a:prstGeom prst="rect">
            <a:avLst/>
          </a:prstGeom>
          <a:noFill/>
          <a:ln w="9525">
            <a:noFill/>
            <a:miter lim="800000"/>
            <a:headEnd/>
            <a:tailEnd/>
          </a:ln>
        </p:spPr>
        <p:txBody>
          <a:bodyPr wrap="none">
            <a:spAutoFit/>
          </a:bodyPr>
          <a:lstStyle/>
          <a:p>
            <a:r>
              <a:rPr lang="en-GB" sz="1100">
                <a:latin typeface="Calibri" pitchFamily="34" charset="0"/>
              </a:rPr>
              <a:t>BEL</a:t>
            </a:r>
            <a:endParaRPr lang="fr-FR" sz="1100">
              <a:latin typeface="Calibri" pitchFamily="34" charset="0"/>
            </a:endParaRPr>
          </a:p>
        </p:txBody>
      </p:sp>
      <p:sp>
        <p:nvSpPr>
          <p:cNvPr id="14459" name="TextBox 182"/>
          <p:cNvSpPr txBox="1">
            <a:spLocks noChangeArrowheads="1"/>
          </p:cNvSpPr>
          <p:nvPr/>
        </p:nvSpPr>
        <p:spPr bwMode="auto">
          <a:xfrm>
            <a:off x="3938588" y="3264529"/>
            <a:ext cx="433387" cy="260350"/>
          </a:xfrm>
          <a:prstGeom prst="rect">
            <a:avLst/>
          </a:prstGeom>
          <a:noFill/>
          <a:ln w="9525">
            <a:noFill/>
            <a:miter lim="800000"/>
            <a:headEnd/>
            <a:tailEnd/>
          </a:ln>
        </p:spPr>
        <p:txBody>
          <a:bodyPr wrap="none">
            <a:spAutoFit/>
          </a:bodyPr>
          <a:lstStyle/>
          <a:p>
            <a:r>
              <a:rPr lang="en-GB" sz="1100">
                <a:latin typeface="Calibri" pitchFamily="34" charset="0"/>
              </a:rPr>
              <a:t>CAN</a:t>
            </a:r>
            <a:endParaRPr lang="fr-FR" sz="1100">
              <a:latin typeface="Calibri" pitchFamily="34" charset="0"/>
            </a:endParaRPr>
          </a:p>
        </p:txBody>
      </p:sp>
      <p:sp>
        <p:nvSpPr>
          <p:cNvPr id="14460" name="TextBox 183"/>
          <p:cNvSpPr txBox="1">
            <a:spLocks noChangeArrowheads="1"/>
          </p:cNvSpPr>
          <p:nvPr/>
        </p:nvSpPr>
        <p:spPr bwMode="auto">
          <a:xfrm>
            <a:off x="6401051" y="5628950"/>
            <a:ext cx="394660" cy="261610"/>
          </a:xfrm>
          <a:prstGeom prst="rect">
            <a:avLst/>
          </a:prstGeom>
          <a:noFill/>
          <a:ln w="9525">
            <a:noFill/>
            <a:miter lim="800000"/>
            <a:headEnd/>
            <a:tailEnd/>
          </a:ln>
        </p:spPr>
        <p:txBody>
          <a:bodyPr wrap="none">
            <a:spAutoFit/>
          </a:bodyPr>
          <a:lstStyle/>
          <a:p>
            <a:r>
              <a:rPr lang="en-GB" sz="1100" dirty="0" smtClean="0">
                <a:latin typeface="Calibri" pitchFamily="34" charset="0"/>
              </a:rPr>
              <a:t>CZE</a:t>
            </a:r>
            <a:endParaRPr lang="fr-FR" sz="1100" dirty="0">
              <a:latin typeface="Calibri" pitchFamily="34" charset="0"/>
            </a:endParaRPr>
          </a:p>
        </p:txBody>
      </p:sp>
      <p:sp>
        <p:nvSpPr>
          <p:cNvPr id="14461" name="TextBox 184"/>
          <p:cNvSpPr txBox="1">
            <a:spLocks noChangeArrowheads="1"/>
          </p:cNvSpPr>
          <p:nvPr/>
        </p:nvSpPr>
        <p:spPr bwMode="auto">
          <a:xfrm>
            <a:off x="3938588" y="3442329"/>
            <a:ext cx="704850" cy="261938"/>
          </a:xfrm>
          <a:prstGeom prst="rect">
            <a:avLst/>
          </a:prstGeom>
          <a:noFill/>
          <a:ln w="9525">
            <a:noFill/>
            <a:miter lim="800000"/>
            <a:headEnd/>
            <a:tailEnd/>
          </a:ln>
        </p:spPr>
        <p:txBody>
          <a:bodyPr wrap="none">
            <a:spAutoFit/>
          </a:bodyPr>
          <a:lstStyle/>
          <a:p>
            <a:r>
              <a:rPr lang="en-GB" sz="1100">
                <a:latin typeface="Calibri" pitchFamily="34" charset="0"/>
              </a:rPr>
              <a:t>CHL</a:t>
            </a:r>
            <a:r>
              <a:rPr lang="en-GB" sz="1000">
                <a:latin typeface="Calibri" pitchFamily="34" charset="0"/>
              </a:rPr>
              <a:t> (60F)</a:t>
            </a:r>
            <a:endParaRPr lang="fr-FR" sz="1100">
              <a:latin typeface="Calibri" pitchFamily="34" charset="0"/>
            </a:endParaRPr>
          </a:p>
        </p:txBody>
      </p:sp>
      <p:sp>
        <p:nvSpPr>
          <p:cNvPr id="14462" name="TextBox 185"/>
          <p:cNvSpPr txBox="1">
            <a:spLocks noChangeArrowheads="1"/>
          </p:cNvSpPr>
          <p:nvPr/>
        </p:nvSpPr>
        <p:spPr bwMode="auto">
          <a:xfrm>
            <a:off x="3938588" y="3813804"/>
            <a:ext cx="376237" cy="261938"/>
          </a:xfrm>
          <a:prstGeom prst="rect">
            <a:avLst/>
          </a:prstGeom>
          <a:noFill/>
          <a:ln w="9525">
            <a:noFill/>
            <a:miter lim="800000"/>
            <a:headEnd/>
            <a:tailEnd/>
          </a:ln>
        </p:spPr>
        <p:txBody>
          <a:bodyPr wrap="none">
            <a:spAutoFit/>
          </a:bodyPr>
          <a:lstStyle/>
          <a:p>
            <a:r>
              <a:rPr lang="en-GB" sz="1100" dirty="0">
                <a:latin typeface="Calibri" pitchFamily="34" charset="0"/>
              </a:rPr>
              <a:t>FIN</a:t>
            </a:r>
            <a:endParaRPr lang="fr-FR" sz="1100" dirty="0">
              <a:latin typeface="Calibri" pitchFamily="34" charset="0"/>
            </a:endParaRPr>
          </a:p>
        </p:txBody>
      </p:sp>
      <p:sp>
        <p:nvSpPr>
          <p:cNvPr id="14463" name="TextBox 186"/>
          <p:cNvSpPr txBox="1">
            <a:spLocks noChangeArrowheads="1"/>
          </p:cNvSpPr>
          <p:nvPr/>
        </p:nvSpPr>
        <p:spPr bwMode="auto">
          <a:xfrm>
            <a:off x="5594413" y="5040497"/>
            <a:ext cx="427037" cy="260350"/>
          </a:xfrm>
          <a:prstGeom prst="rect">
            <a:avLst/>
          </a:prstGeom>
          <a:noFill/>
          <a:ln w="9525">
            <a:noFill/>
            <a:miter lim="800000"/>
            <a:headEnd/>
            <a:tailEnd/>
          </a:ln>
        </p:spPr>
        <p:txBody>
          <a:bodyPr wrap="none">
            <a:spAutoFit/>
          </a:bodyPr>
          <a:lstStyle/>
          <a:p>
            <a:r>
              <a:rPr lang="en-GB" sz="1100">
                <a:latin typeface="Calibri" pitchFamily="34" charset="0"/>
              </a:rPr>
              <a:t>GRC</a:t>
            </a:r>
            <a:endParaRPr lang="fr-FR" sz="1100">
              <a:latin typeface="Calibri" pitchFamily="34" charset="0"/>
            </a:endParaRPr>
          </a:p>
        </p:txBody>
      </p:sp>
      <p:sp>
        <p:nvSpPr>
          <p:cNvPr id="14464" name="TextBox 187"/>
          <p:cNvSpPr txBox="1">
            <a:spLocks noChangeArrowheads="1"/>
          </p:cNvSpPr>
          <p:nvPr/>
        </p:nvSpPr>
        <p:spPr bwMode="auto">
          <a:xfrm>
            <a:off x="3938588" y="3993546"/>
            <a:ext cx="454025" cy="261937"/>
          </a:xfrm>
          <a:prstGeom prst="rect">
            <a:avLst/>
          </a:prstGeom>
          <a:noFill/>
          <a:ln w="9525">
            <a:noFill/>
            <a:miter lim="800000"/>
            <a:headEnd/>
            <a:tailEnd/>
          </a:ln>
        </p:spPr>
        <p:txBody>
          <a:bodyPr wrap="none">
            <a:spAutoFit/>
          </a:bodyPr>
          <a:lstStyle/>
          <a:p>
            <a:r>
              <a:rPr lang="en-GB" sz="1100">
                <a:latin typeface="Calibri" pitchFamily="34" charset="0"/>
              </a:rPr>
              <a:t>HUN</a:t>
            </a:r>
            <a:endParaRPr lang="fr-FR" sz="1100">
              <a:latin typeface="Calibri" pitchFamily="34" charset="0"/>
            </a:endParaRPr>
          </a:p>
        </p:txBody>
      </p:sp>
      <p:sp>
        <p:nvSpPr>
          <p:cNvPr id="14465" name="TextBox 188"/>
          <p:cNvSpPr txBox="1">
            <a:spLocks noChangeArrowheads="1"/>
          </p:cNvSpPr>
          <p:nvPr/>
        </p:nvSpPr>
        <p:spPr bwMode="auto">
          <a:xfrm>
            <a:off x="6396781" y="5827612"/>
            <a:ext cx="356188" cy="261610"/>
          </a:xfrm>
          <a:prstGeom prst="rect">
            <a:avLst/>
          </a:prstGeom>
          <a:noFill/>
          <a:ln w="9525">
            <a:noFill/>
            <a:miter lim="800000"/>
            <a:headEnd/>
            <a:tailEnd/>
          </a:ln>
        </p:spPr>
        <p:txBody>
          <a:bodyPr wrap="none">
            <a:spAutoFit/>
          </a:bodyPr>
          <a:lstStyle/>
          <a:p>
            <a:r>
              <a:rPr lang="en-GB" sz="1100" dirty="0" smtClean="0">
                <a:latin typeface="Calibri" pitchFamily="34" charset="0"/>
              </a:rPr>
              <a:t>IRL</a:t>
            </a:r>
            <a:endParaRPr lang="fr-FR" sz="1100" dirty="0">
              <a:latin typeface="Calibri" pitchFamily="34" charset="0"/>
            </a:endParaRPr>
          </a:p>
        </p:txBody>
      </p:sp>
      <p:sp>
        <p:nvSpPr>
          <p:cNvPr id="14466" name="TextBox 189"/>
          <p:cNvSpPr txBox="1">
            <a:spLocks noChangeArrowheads="1"/>
          </p:cNvSpPr>
          <p:nvPr/>
        </p:nvSpPr>
        <p:spPr bwMode="auto">
          <a:xfrm>
            <a:off x="7253018" y="6002765"/>
            <a:ext cx="370614" cy="261610"/>
          </a:xfrm>
          <a:prstGeom prst="rect">
            <a:avLst/>
          </a:prstGeom>
          <a:noFill/>
          <a:ln w="9525">
            <a:noFill/>
            <a:miter lim="800000"/>
            <a:headEnd/>
            <a:tailEnd/>
          </a:ln>
        </p:spPr>
        <p:txBody>
          <a:bodyPr wrap="none">
            <a:spAutoFit/>
          </a:bodyPr>
          <a:lstStyle/>
          <a:p>
            <a:r>
              <a:rPr lang="en-GB" sz="1100" dirty="0" smtClean="0">
                <a:latin typeface="Calibri" pitchFamily="34" charset="0"/>
              </a:rPr>
              <a:t>ITA</a:t>
            </a:r>
            <a:endParaRPr lang="fr-FR" sz="1100" dirty="0">
              <a:latin typeface="Calibri" pitchFamily="34" charset="0"/>
            </a:endParaRPr>
          </a:p>
        </p:txBody>
      </p:sp>
      <p:sp>
        <p:nvSpPr>
          <p:cNvPr id="14467" name="TextBox 165"/>
          <p:cNvSpPr txBox="1">
            <a:spLocks noChangeArrowheads="1"/>
          </p:cNvSpPr>
          <p:nvPr/>
        </p:nvSpPr>
        <p:spPr bwMode="auto">
          <a:xfrm>
            <a:off x="3938588" y="4379413"/>
            <a:ext cx="428625" cy="260350"/>
          </a:xfrm>
          <a:prstGeom prst="rect">
            <a:avLst/>
          </a:prstGeom>
          <a:noFill/>
          <a:ln w="9525">
            <a:noFill/>
            <a:miter lim="800000"/>
            <a:headEnd/>
            <a:tailEnd/>
          </a:ln>
        </p:spPr>
        <p:txBody>
          <a:bodyPr wrap="none">
            <a:spAutoFit/>
          </a:bodyPr>
          <a:lstStyle/>
          <a:p>
            <a:r>
              <a:rPr lang="en-GB" sz="1100">
                <a:latin typeface="Calibri" pitchFamily="34" charset="0"/>
              </a:rPr>
              <a:t>KOR</a:t>
            </a:r>
            <a:endParaRPr lang="fr-FR" sz="1100">
              <a:latin typeface="Calibri" pitchFamily="34" charset="0"/>
            </a:endParaRPr>
          </a:p>
        </p:txBody>
      </p:sp>
      <p:sp>
        <p:nvSpPr>
          <p:cNvPr id="14468" name="TextBox 191"/>
          <p:cNvSpPr txBox="1">
            <a:spLocks noChangeArrowheads="1"/>
          </p:cNvSpPr>
          <p:nvPr/>
        </p:nvSpPr>
        <p:spPr bwMode="auto">
          <a:xfrm>
            <a:off x="3938588" y="4547688"/>
            <a:ext cx="407987" cy="261937"/>
          </a:xfrm>
          <a:prstGeom prst="rect">
            <a:avLst/>
          </a:prstGeom>
          <a:noFill/>
          <a:ln w="9525">
            <a:noFill/>
            <a:miter lim="800000"/>
            <a:headEnd/>
            <a:tailEnd/>
          </a:ln>
        </p:spPr>
        <p:txBody>
          <a:bodyPr wrap="none">
            <a:spAutoFit/>
          </a:bodyPr>
          <a:lstStyle/>
          <a:p>
            <a:r>
              <a:rPr lang="en-GB" sz="1100">
                <a:latin typeface="Calibri" pitchFamily="34" charset="0"/>
              </a:rPr>
              <a:t>LUX</a:t>
            </a:r>
            <a:endParaRPr lang="fr-FR" sz="1100">
              <a:latin typeface="Calibri" pitchFamily="34" charset="0"/>
            </a:endParaRPr>
          </a:p>
        </p:txBody>
      </p:sp>
      <p:sp>
        <p:nvSpPr>
          <p:cNvPr id="14469" name="TextBox 192"/>
          <p:cNvSpPr txBox="1">
            <a:spLocks noChangeArrowheads="1"/>
          </p:cNvSpPr>
          <p:nvPr/>
        </p:nvSpPr>
        <p:spPr bwMode="auto">
          <a:xfrm>
            <a:off x="3938588" y="4733425"/>
            <a:ext cx="447675" cy="261938"/>
          </a:xfrm>
          <a:prstGeom prst="rect">
            <a:avLst/>
          </a:prstGeom>
          <a:noFill/>
          <a:ln w="9525">
            <a:noFill/>
            <a:miter lim="800000"/>
            <a:headEnd/>
            <a:tailEnd/>
          </a:ln>
        </p:spPr>
        <p:txBody>
          <a:bodyPr wrap="none">
            <a:spAutoFit/>
          </a:bodyPr>
          <a:lstStyle/>
          <a:p>
            <a:r>
              <a:rPr lang="en-GB" sz="1100">
                <a:latin typeface="Calibri" pitchFamily="34" charset="0"/>
              </a:rPr>
              <a:t>MEX</a:t>
            </a:r>
            <a:endParaRPr lang="fr-FR" sz="1100">
              <a:latin typeface="Calibri" pitchFamily="34" charset="0"/>
            </a:endParaRPr>
          </a:p>
        </p:txBody>
      </p:sp>
      <p:sp>
        <p:nvSpPr>
          <p:cNvPr id="14470" name="TextBox 193"/>
          <p:cNvSpPr txBox="1">
            <a:spLocks noChangeArrowheads="1"/>
          </p:cNvSpPr>
          <p:nvPr/>
        </p:nvSpPr>
        <p:spPr bwMode="auto">
          <a:xfrm>
            <a:off x="3938588" y="4928688"/>
            <a:ext cx="422275" cy="261937"/>
          </a:xfrm>
          <a:prstGeom prst="rect">
            <a:avLst/>
          </a:prstGeom>
          <a:noFill/>
          <a:ln w="9525">
            <a:noFill/>
            <a:miter lim="800000"/>
            <a:headEnd/>
            <a:tailEnd/>
          </a:ln>
        </p:spPr>
        <p:txBody>
          <a:bodyPr wrap="none">
            <a:spAutoFit/>
          </a:bodyPr>
          <a:lstStyle/>
          <a:p>
            <a:r>
              <a:rPr lang="en-GB" sz="1100">
                <a:latin typeface="Calibri" pitchFamily="34" charset="0"/>
              </a:rPr>
              <a:t>NLD</a:t>
            </a:r>
            <a:endParaRPr lang="fr-FR" sz="1100">
              <a:latin typeface="Calibri" pitchFamily="34" charset="0"/>
            </a:endParaRPr>
          </a:p>
        </p:txBody>
      </p:sp>
      <p:sp>
        <p:nvSpPr>
          <p:cNvPr id="14471" name="TextBox 194"/>
          <p:cNvSpPr txBox="1">
            <a:spLocks noChangeArrowheads="1"/>
          </p:cNvSpPr>
          <p:nvPr/>
        </p:nvSpPr>
        <p:spPr bwMode="auto">
          <a:xfrm>
            <a:off x="3935162" y="5112838"/>
            <a:ext cx="410690" cy="261610"/>
          </a:xfrm>
          <a:prstGeom prst="rect">
            <a:avLst/>
          </a:prstGeom>
          <a:noFill/>
          <a:ln w="9525">
            <a:noFill/>
            <a:miter lim="800000"/>
            <a:headEnd/>
            <a:tailEnd/>
          </a:ln>
        </p:spPr>
        <p:txBody>
          <a:bodyPr wrap="none">
            <a:spAutoFit/>
          </a:bodyPr>
          <a:lstStyle/>
          <a:p>
            <a:r>
              <a:rPr lang="en-GB" sz="1100" dirty="0" smtClean="0">
                <a:latin typeface="Calibri" pitchFamily="34" charset="0"/>
              </a:rPr>
              <a:t>NZE</a:t>
            </a:r>
            <a:endParaRPr lang="fr-FR" sz="1100" dirty="0">
              <a:latin typeface="Calibri" pitchFamily="34" charset="0"/>
            </a:endParaRPr>
          </a:p>
        </p:txBody>
      </p:sp>
      <p:sp>
        <p:nvSpPr>
          <p:cNvPr id="14472" name="TextBox 195"/>
          <p:cNvSpPr txBox="1">
            <a:spLocks noChangeArrowheads="1"/>
          </p:cNvSpPr>
          <p:nvPr/>
        </p:nvSpPr>
        <p:spPr bwMode="auto">
          <a:xfrm>
            <a:off x="3938588" y="5282700"/>
            <a:ext cx="706437" cy="260350"/>
          </a:xfrm>
          <a:prstGeom prst="rect">
            <a:avLst/>
          </a:prstGeom>
          <a:noFill/>
          <a:ln w="9525">
            <a:noFill/>
            <a:miter lim="800000"/>
            <a:headEnd/>
            <a:tailEnd/>
          </a:ln>
        </p:spPr>
        <p:txBody>
          <a:bodyPr wrap="none">
            <a:spAutoFit/>
          </a:bodyPr>
          <a:lstStyle/>
          <a:p>
            <a:r>
              <a:rPr lang="en-GB" sz="1100">
                <a:latin typeface="Calibri" pitchFamily="34" charset="0"/>
              </a:rPr>
              <a:t>POL</a:t>
            </a:r>
            <a:r>
              <a:rPr lang="en-GB" sz="1000">
                <a:latin typeface="Calibri" pitchFamily="34" charset="0"/>
              </a:rPr>
              <a:t> (60F)</a:t>
            </a:r>
            <a:endParaRPr lang="fr-FR" sz="1100">
              <a:latin typeface="Calibri" pitchFamily="34" charset="0"/>
            </a:endParaRPr>
          </a:p>
        </p:txBody>
      </p:sp>
      <p:sp>
        <p:nvSpPr>
          <p:cNvPr id="151" name="TextBox 150"/>
          <p:cNvSpPr txBox="1"/>
          <p:nvPr/>
        </p:nvSpPr>
        <p:spPr>
          <a:xfrm>
            <a:off x="0" y="6581001"/>
            <a:ext cx="2144433" cy="276999"/>
          </a:xfrm>
          <a:prstGeom prst="rect">
            <a:avLst/>
          </a:prstGeom>
          <a:noFill/>
        </p:spPr>
        <p:txBody>
          <a:bodyPr wrap="none" rtlCol="0">
            <a:spAutoFit/>
          </a:bodyPr>
          <a:lstStyle/>
          <a:p>
            <a:r>
              <a:rPr lang="en-GB" sz="1200" dirty="0" smtClean="0">
                <a:latin typeface="+mn-lt"/>
              </a:rPr>
              <a:t>Source: OECD </a:t>
            </a:r>
            <a:r>
              <a:rPr lang="en-GB" sz="1200" i="1" dirty="0" smtClean="0">
                <a:latin typeface="+mn-lt"/>
              </a:rPr>
              <a:t>Pensions Outlook</a:t>
            </a:r>
            <a:endParaRPr lang="en-GB" sz="1200" dirty="0">
              <a:latin typeface="+mn-lt"/>
            </a:endParaRPr>
          </a:p>
        </p:txBody>
      </p:sp>
    </p:spTree>
    <p:extLst>
      <p:ext uri="{BB962C8B-B14F-4D97-AF65-F5344CB8AC3E}">
        <p14:creationId xmlns:p14="http://schemas.microsoft.com/office/powerpoint/2010/main" val="2926199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31"/>
            <a:ext cx="9144000" cy="648072"/>
          </a:xfrm>
        </p:spPr>
        <p:txBody>
          <a:bodyPr/>
          <a:lstStyle/>
          <a:p>
            <a:r>
              <a:rPr lang="es-ES" sz="3600" dirty="0" smtClean="0"/>
              <a:t>Esperanza de vida a la edad de jubilación</a:t>
            </a:r>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 name="Chart 7"/>
          <p:cNvGraphicFramePr/>
          <p:nvPr/>
        </p:nvGraphicFramePr>
        <p:xfrm>
          <a:off x="323528" y="764704"/>
          <a:ext cx="8496944" cy="5657428"/>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bwMode="auto">
          <a:xfrm>
            <a:off x="4067944" y="1052736"/>
            <a:ext cx="288032" cy="3816424"/>
          </a:xfrm>
          <a:prstGeom prst="ellipse">
            <a:avLst/>
          </a:prstGeom>
          <a:solidFill>
            <a:srgbClr val="BBE0E3">
              <a:alpha val="0"/>
            </a:srgbClr>
          </a:solid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Helvetica 65 Medium" pitchFamily="34" charset="0"/>
            </a:endParaRPr>
          </a:p>
        </p:txBody>
      </p:sp>
      <p:sp>
        <p:nvSpPr>
          <p:cNvPr id="10" name="TextBox 9"/>
          <p:cNvSpPr txBox="1"/>
          <p:nvPr/>
        </p:nvSpPr>
        <p:spPr>
          <a:xfrm>
            <a:off x="2555776" y="6453336"/>
            <a:ext cx="2771913" cy="276999"/>
          </a:xfrm>
          <a:prstGeom prst="rect">
            <a:avLst/>
          </a:prstGeom>
          <a:noFill/>
        </p:spPr>
        <p:txBody>
          <a:bodyPr wrap="none" rtlCol="0">
            <a:spAutoFit/>
          </a:bodyPr>
          <a:lstStyle/>
          <a:p>
            <a:r>
              <a:rPr lang="en-GB" sz="1200" dirty="0" err="1" smtClean="0">
                <a:latin typeface="+mn-lt"/>
              </a:rPr>
              <a:t>Fuente</a:t>
            </a:r>
            <a:r>
              <a:rPr lang="en-GB" sz="1200" dirty="0" smtClean="0">
                <a:latin typeface="+mn-lt"/>
              </a:rPr>
              <a:t>: OECD </a:t>
            </a:r>
            <a:r>
              <a:rPr lang="en-GB" sz="1200" i="1" dirty="0" smtClean="0">
                <a:latin typeface="+mn-lt"/>
              </a:rPr>
              <a:t>Pensions Outlook 2012</a:t>
            </a:r>
            <a:endParaRPr lang="en-GB" sz="1200" dirty="0">
              <a:latin typeface="+mn-lt"/>
            </a:endParaRPr>
          </a:p>
        </p:txBody>
      </p:sp>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8729538" cy="1143000"/>
          </a:xfrm>
          <a:noFill/>
          <a:ln w="9525">
            <a:noFill/>
            <a:miter lim="800000"/>
            <a:headEnd/>
            <a:tailEnd/>
          </a:ln>
          <a:effectLst/>
        </p:spPr>
        <p:txBody>
          <a:bodyPr vert="horz" wrap="square" lIns="91440" tIns="45720" rIns="91440" bIns="45720" numCol="1" rtlCol="0" anchor="t" anchorCtr="0" compatLnSpc="1">
            <a:prstTxWarp prst="textNoShape">
              <a:avLst/>
            </a:prstTxWarp>
            <a:normAutofit fontScale="90000"/>
          </a:bodyPr>
          <a:lstStyle/>
          <a:p>
            <a:pPr fontAlgn="auto">
              <a:spcAft>
                <a:spcPts val="0"/>
              </a:spcAft>
              <a:defRPr/>
            </a:pPr>
            <a:r>
              <a:rPr lang="fr-FR" sz="3600" dirty="0" err="1" smtClean="0"/>
              <a:t>Países</a:t>
            </a:r>
            <a:r>
              <a:rPr lang="fr-FR" sz="3600" dirty="0" smtClean="0"/>
              <a:t> OCDE que </a:t>
            </a:r>
            <a:r>
              <a:rPr lang="fr-FR" sz="3600" dirty="0" err="1" smtClean="0"/>
              <a:t>incluyen</a:t>
            </a:r>
            <a:r>
              <a:rPr lang="fr-FR" sz="3600" dirty="0" smtClean="0"/>
              <a:t> </a:t>
            </a:r>
            <a:r>
              <a:rPr lang="fr-FR" sz="3600" dirty="0" err="1" smtClean="0"/>
              <a:t>esperanza</a:t>
            </a:r>
            <a:r>
              <a:rPr lang="fr-FR" sz="3600" dirty="0" smtClean="0"/>
              <a:t> de vida en el </a:t>
            </a:r>
            <a:r>
              <a:rPr lang="fr-FR" sz="3600" dirty="0" err="1" smtClean="0"/>
              <a:t>cálculo</a:t>
            </a:r>
            <a:r>
              <a:rPr lang="fr-FR" sz="3600" dirty="0" smtClean="0"/>
              <a:t> de la </a:t>
            </a:r>
            <a:r>
              <a:rPr lang="fr-FR" sz="3600" dirty="0" err="1" smtClean="0"/>
              <a:t>pensión</a:t>
            </a:r>
            <a:endParaRPr lang="fr-FR" sz="3600" dirty="0" smtClean="0"/>
          </a:p>
        </p:txBody>
      </p:sp>
      <p:sp>
        <p:nvSpPr>
          <p:cNvPr id="20483" name="Content Placeholder 2"/>
          <p:cNvSpPr>
            <a:spLocks noGrp="1"/>
          </p:cNvSpPr>
          <p:nvPr>
            <p:ph idx="1"/>
          </p:nvPr>
        </p:nvSpPr>
        <p:spPr/>
        <p:txBody>
          <a:bodyPr/>
          <a:lstStyle/>
          <a:p>
            <a:pPr eaLnBrk="1" hangingPunct="1"/>
            <a:endParaRPr lang="en-US" smtClean="0"/>
          </a:p>
        </p:txBody>
      </p:sp>
      <p:grpSp>
        <p:nvGrpSpPr>
          <p:cNvPr id="2" name="Group 4"/>
          <p:cNvGrpSpPr>
            <a:grpSpLocks noChangeAspect="1"/>
          </p:cNvGrpSpPr>
          <p:nvPr/>
        </p:nvGrpSpPr>
        <p:grpSpPr bwMode="auto">
          <a:xfrm>
            <a:off x="528638" y="1452563"/>
            <a:ext cx="8212136" cy="5405437"/>
            <a:chOff x="361" y="915"/>
            <a:chExt cx="5604" cy="3405"/>
          </a:xfrm>
        </p:grpSpPr>
        <p:sp>
          <p:nvSpPr>
            <p:cNvPr id="20486" name="AutoShape 3"/>
            <p:cNvSpPr>
              <a:spLocks noChangeAspect="1" noChangeArrowheads="1" noTextEdit="1"/>
            </p:cNvSpPr>
            <p:nvPr/>
          </p:nvSpPr>
          <p:spPr bwMode="auto">
            <a:xfrm>
              <a:off x="361" y="915"/>
              <a:ext cx="5604" cy="3257"/>
            </a:xfrm>
            <a:prstGeom prst="rect">
              <a:avLst/>
            </a:prstGeom>
            <a:noFill/>
            <a:ln w="9525">
              <a:noFill/>
              <a:miter lim="800000"/>
              <a:headEnd/>
              <a:tailEnd/>
            </a:ln>
          </p:spPr>
          <p:txBody>
            <a:bodyPr/>
            <a:lstStyle/>
            <a:p>
              <a:endParaRPr lang="en-US"/>
            </a:p>
          </p:txBody>
        </p:sp>
        <p:sp>
          <p:nvSpPr>
            <p:cNvPr id="20487" name="Rectangle 5"/>
            <p:cNvSpPr>
              <a:spLocks noChangeArrowheads="1"/>
            </p:cNvSpPr>
            <p:nvPr/>
          </p:nvSpPr>
          <p:spPr bwMode="auto">
            <a:xfrm>
              <a:off x="368" y="1077"/>
              <a:ext cx="5590" cy="3243"/>
            </a:xfrm>
            <a:prstGeom prst="rect">
              <a:avLst/>
            </a:prstGeom>
            <a:solidFill>
              <a:srgbClr val="FFFFFF"/>
            </a:solidFill>
            <a:ln w="9525">
              <a:noFill/>
              <a:miter lim="800000"/>
              <a:headEnd/>
              <a:tailEnd/>
            </a:ln>
          </p:spPr>
          <p:txBody>
            <a:bodyPr/>
            <a:lstStyle/>
            <a:p>
              <a:endParaRPr lang="en-US"/>
            </a:p>
          </p:txBody>
        </p:sp>
        <p:sp>
          <p:nvSpPr>
            <p:cNvPr id="20488" name="Freeform 6"/>
            <p:cNvSpPr>
              <a:spLocks/>
            </p:cNvSpPr>
            <p:nvPr/>
          </p:nvSpPr>
          <p:spPr bwMode="auto">
            <a:xfrm>
              <a:off x="2516" y="1485"/>
              <a:ext cx="1061" cy="2117"/>
            </a:xfrm>
            <a:custGeom>
              <a:avLst/>
              <a:gdLst>
                <a:gd name="T0" fmla="*/ 0 w 1061"/>
                <a:gd name="T1" fmla="*/ 2117 h 2117"/>
                <a:gd name="T2" fmla="*/ 106 w 1061"/>
                <a:gd name="T3" fmla="*/ 2110 h 2117"/>
                <a:gd name="T4" fmla="*/ 213 w 1061"/>
                <a:gd name="T5" fmla="*/ 2090 h 2117"/>
                <a:gd name="T6" fmla="*/ 312 w 1061"/>
                <a:gd name="T7" fmla="*/ 2063 h 2117"/>
                <a:gd name="T8" fmla="*/ 412 w 1061"/>
                <a:gd name="T9" fmla="*/ 2030 h 2117"/>
                <a:gd name="T10" fmla="*/ 504 w 1061"/>
                <a:gd name="T11" fmla="*/ 1984 h 2117"/>
                <a:gd name="T12" fmla="*/ 591 w 1061"/>
                <a:gd name="T13" fmla="*/ 1931 h 2117"/>
                <a:gd name="T14" fmla="*/ 677 w 1061"/>
                <a:gd name="T15" fmla="*/ 1871 h 2117"/>
                <a:gd name="T16" fmla="*/ 750 w 1061"/>
                <a:gd name="T17" fmla="*/ 1805 h 2117"/>
                <a:gd name="T18" fmla="*/ 816 w 1061"/>
                <a:gd name="T19" fmla="*/ 1732 h 2117"/>
                <a:gd name="T20" fmla="*/ 876 w 1061"/>
                <a:gd name="T21" fmla="*/ 1646 h 2117"/>
                <a:gd name="T22" fmla="*/ 929 w 1061"/>
                <a:gd name="T23" fmla="*/ 1559 h 2117"/>
                <a:gd name="T24" fmla="*/ 975 w 1061"/>
                <a:gd name="T25" fmla="*/ 1466 h 2117"/>
                <a:gd name="T26" fmla="*/ 1008 w 1061"/>
                <a:gd name="T27" fmla="*/ 1367 h 2117"/>
                <a:gd name="T28" fmla="*/ 1035 w 1061"/>
                <a:gd name="T29" fmla="*/ 1267 h 2117"/>
                <a:gd name="T30" fmla="*/ 1055 w 1061"/>
                <a:gd name="T31" fmla="*/ 1161 h 2117"/>
                <a:gd name="T32" fmla="*/ 1061 w 1061"/>
                <a:gd name="T33" fmla="*/ 1055 h 2117"/>
                <a:gd name="T34" fmla="*/ 1055 w 1061"/>
                <a:gd name="T35" fmla="*/ 949 h 2117"/>
                <a:gd name="T36" fmla="*/ 1035 w 1061"/>
                <a:gd name="T37" fmla="*/ 843 h 2117"/>
                <a:gd name="T38" fmla="*/ 1008 w 1061"/>
                <a:gd name="T39" fmla="*/ 743 h 2117"/>
                <a:gd name="T40" fmla="*/ 975 w 1061"/>
                <a:gd name="T41" fmla="*/ 644 h 2117"/>
                <a:gd name="T42" fmla="*/ 929 w 1061"/>
                <a:gd name="T43" fmla="*/ 551 h 2117"/>
                <a:gd name="T44" fmla="*/ 876 w 1061"/>
                <a:gd name="T45" fmla="*/ 465 h 2117"/>
                <a:gd name="T46" fmla="*/ 816 w 1061"/>
                <a:gd name="T47" fmla="*/ 385 h 2117"/>
                <a:gd name="T48" fmla="*/ 750 w 1061"/>
                <a:gd name="T49" fmla="*/ 306 h 2117"/>
                <a:gd name="T50" fmla="*/ 677 w 1061"/>
                <a:gd name="T51" fmla="*/ 239 h 2117"/>
                <a:gd name="T52" fmla="*/ 591 w 1061"/>
                <a:gd name="T53" fmla="*/ 180 h 2117"/>
                <a:gd name="T54" fmla="*/ 504 w 1061"/>
                <a:gd name="T55" fmla="*/ 127 h 2117"/>
                <a:gd name="T56" fmla="*/ 412 w 1061"/>
                <a:gd name="T57" fmla="*/ 80 h 2117"/>
                <a:gd name="T58" fmla="*/ 312 w 1061"/>
                <a:gd name="T59" fmla="*/ 47 h 2117"/>
                <a:gd name="T60" fmla="*/ 213 w 1061"/>
                <a:gd name="T61" fmla="*/ 20 h 2117"/>
                <a:gd name="T62" fmla="*/ 106 w 1061"/>
                <a:gd name="T63" fmla="*/ 0 h 2117"/>
                <a:gd name="T64" fmla="*/ 0 w 1061"/>
                <a:gd name="T65" fmla="*/ 0 h 2117"/>
                <a:gd name="T66" fmla="*/ 0 w 1061"/>
                <a:gd name="T67" fmla="*/ 0 h 2117"/>
                <a:gd name="T68" fmla="*/ 0 w 1061"/>
                <a:gd name="T69" fmla="*/ 525 h 2117"/>
                <a:gd name="T70" fmla="*/ 106 w 1061"/>
                <a:gd name="T71" fmla="*/ 538 h 2117"/>
                <a:gd name="T72" fmla="*/ 206 w 1061"/>
                <a:gd name="T73" fmla="*/ 571 h 2117"/>
                <a:gd name="T74" fmla="*/ 299 w 1061"/>
                <a:gd name="T75" fmla="*/ 617 h 2117"/>
                <a:gd name="T76" fmla="*/ 372 w 1061"/>
                <a:gd name="T77" fmla="*/ 684 h 2117"/>
                <a:gd name="T78" fmla="*/ 438 w 1061"/>
                <a:gd name="T79" fmla="*/ 757 h 2117"/>
                <a:gd name="T80" fmla="*/ 491 w 1061"/>
                <a:gd name="T81" fmla="*/ 850 h 2117"/>
                <a:gd name="T82" fmla="*/ 518 w 1061"/>
                <a:gd name="T83" fmla="*/ 949 h 2117"/>
                <a:gd name="T84" fmla="*/ 531 w 1061"/>
                <a:gd name="T85" fmla="*/ 1055 h 2117"/>
                <a:gd name="T86" fmla="*/ 518 w 1061"/>
                <a:gd name="T87" fmla="*/ 1161 h 2117"/>
                <a:gd name="T88" fmla="*/ 491 w 1061"/>
                <a:gd name="T89" fmla="*/ 1261 h 2117"/>
                <a:gd name="T90" fmla="*/ 438 w 1061"/>
                <a:gd name="T91" fmla="*/ 1354 h 2117"/>
                <a:gd name="T92" fmla="*/ 372 w 1061"/>
                <a:gd name="T93" fmla="*/ 1427 h 2117"/>
                <a:gd name="T94" fmla="*/ 299 w 1061"/>
                <a:gd name="T95" fmla="*/ 1493 h 2117"/>
                <a:gd name="T96" fmla="*/ 206 w 1061"/>
                <a:gd name="T97" fmla="*/ 1546 h 2117"/>
                <a:gd name="T98" fmla="*/ 106 w 1061"/>
                <a:gd name="T99" fmla="*/ 1573 h 2117"/>
                <a:gd name="T100" fmla="*/ 0 w 1061"/>
                <a:gd name="T101" fmla="*/ 1586 h 2117"/>
                <a:gd name="T102" fmla="*/ 0 w 1061"/>
                <a:gd name="T103" fmla="*/ 1586 h 2117"/>
                <a:gd name="T104" fmla="*/ 0 w 1061"/>
                <a:gd name="T105" fmla="*/ 2117 h 21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1"/>
                <a:gd name="T160" fmla="*/ 0 h 2117"/>
                <a:gd name="T161" fmla="*/ 1061 w 1061"/>
                <a:gd name="T162" fmla="*/ 2117 h 21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1" h="2117">
                  <a:moveTo>
                    <a:pt x="0" y="2117"/>
                  </a:moveTo>
                  <a:lnTo>
                    <a:pt x="106" y="2110"/>
                  </a:lnTo>
                  <a:lnTo>
                    <a:pt x="213" y="2090"/>
                  </a:lnTo>
                  <a:lnTo>
                    <a:pt x="312" y="2063"/>
                  </a:lnTo>
                  <a:lnTo>
                    <a:pt x="412" y="2030"/>
                  </a:lnTo>
                  <a:lnTo>
                    <a:pt x="504" y="1984"/>
                  </a:lnTo>
                  <a:lnTo>
                    <a:pt x="591" y="1931"/>
                  </a:lnTo>
                  <a:lnTo>
                    <a:pt x="677" y="1871"/>
                  </a:lnTo>
                  <a:lnTo>
                    <a:pt x="750" y="1805"/>
                  </a:lnTo>
                  <a:lnTo>
                    <a:pt x="816" y="1732"/>
                  </a:lnTo>
                  <a:lnTo>
                    <a:pt x="876" y="1646"/>
                  </a:lnTo>
                  <a:lnTo>
                    <a:pt x="929" y="1559"/>
                  </a:lnTo>
                  <a:lnTo>
                    <a:pt x="975" y="1466"/>
                  </a:lnTo>
                  <a:lnTo>
                    <a:pt x="1008" y="1367"/>
                  </a:lnTo>
                  <a:lnTo>
                    <a:pt x="1035" y="1267"/>
                  </a:lnTo>
                  <a:lnTo>
                    <a:pt x="1055" y="1161"/>
                  </a:lnTo>
                  <a:lnTo>
                    <a:pt x="1061" y="1055"/>
                  </a:lnTo>
                  <a:lnTo>
                    <a:pt x="1055" y="949"/>
                  </a:lnTo>
                  <a:lnTo>
                    <a:pt x="1035" y="843"/>
                  </a:lnTo>
                  <a:lnTo>
                    <a:pt x="1008" y="743"/>
                  </a:lnTo>
                  <a:lnTo>
                    <a:pt x="975" y="644"/>
                  </a:lnTo>
                  <a:lnTo>
                    <a:pt x="929" y="551"/>
                  </a:lnTo>
                  <a:lnTo>
                    <a:pt x="876" y="465"/>
                  </a:lnTo>
                  <a:lnTo>
                    <a:pt x="816" y="385"/>
                  </a:lnTo>
                  <a:lnTo>
                    <a:pt x="750" y="306"/>
                  </a:lnTo>
                  <a:lnTo>
                    <a:pt x="677" y="239"/>
                  </a:lnTo>
                  <a:lnTo>
                    <a:pt x="591" y="180"/>
                  </a:lnTo>
                  <a:lnTo>
                    <a:pt x="504" y="127"/>
                  </a:lnTo>
                  <a:lnTo>
                    <a:pt x="412" y="80"/>
                  </a:lnTo>
                  <a:lnTo>
                    <a:pt x="312" y="47"/>
                  </a:lnTo>
                  <a:lnTo>
                    <a:pt x="213" y="20"/>
                  </a:lnTo>
                  <a:lnTo>
                    <a:pt x="106" y="0"/>
                  </a:lnTo>
                  <a:lnTo>
                    <a:pt x="0" y="0"/>
                  </a:lnTo>
                  <a:lnTo>
                    <a:pt x="0" y="525"/>
                  </a:lnTo>
                  <a:lnTo>
                    <a:pt x="106" y="538"/>
                  </a:lnTo>
                  <a:lnTo>
                    <a:pt x="206" y="571"/>
                  </a:lnTo>
                  <a:lnTo>
                    <a:pt x="299" y="617"/>
                  </a:lnTo>
                  <a:lnTo>
                    <a:pt x="372" y="684"/>
                  </a:lnTo>
                  <a:lnTo>
                    <a:pt x="438" y="757"/>
                  </a:lnTo>
                  <a:lnTo>
                    <a:pt x="491" y="850"/>
                  </a:lnTo>
                  <a:lnTo>
                    <a:pt x="518" y="949"/>
                  </a:lnTo>
                  <a:lnTo>
                    <a:pt x="531" y="1055"/>
                  </a:lnTo>
                  <a:lnTo>
                    <a:pt x="518" y="1161"/>
                  </a:lnTo>
                  <a:lnTo>
                    <a:pt x="491" y="1261"/>
                  </a:lnTo>
                  <a:lnTo>
                    <a:pt x="438" y="1354"/>
                  </a:lnTo>
                  <a:lnTo>
                    <a:pt x="372" y="1427"/>
                  </a:lnTo>
                  <a:lnTo>
                    <a:pt x="299" y="1493"/>
                  </a:lnTo>
                  <a:lnTo>
                    <a:pt x="206" y="1546"/>
                  </a:lnTo>
                  <a:lnTo>
                    <a:pt x="106" y="1573"/>
                  </a:lnTo>
                  <a:lnTo>
                    <a:pt x="0" y="1586"/>
                  </a:lnTo>
                  <a:lnTo>
                    <a:pt x="0" y="2117"/>
                  </a:lnTo>
                  <a:close/>
                </a:path>
              </a:pathLst>
            </a:custGeom>
            <a:solidFill>
              <a:srgbClr val="C0504D"/>
            </a:solidFill>
            <a:ln w="9525">
              <a:noFill/>
              <a:round/>
              <a:headEnd/>
              <a:tailEnd/>
            </a:ln>
          </p:spPr>
          <p:txBody>
            <a:bodyPr/>
            <a:lstStyle/>
            <a:p>
              <a:endParaRPr lang="en-US"/>
            </a:p>
          </p:txBody>
        </p:sp>
        <p:sp>
          <p:nvSpPr>
            <p:cNvPr id="20489" name="Freeform 7"/>
            <p:cNvSpPr>
              <a:spLocks/>
            </p:cNvSpPr>
            <p:nvPr/>
          </p:nvSpPr>
          <p:spPr bwMode="auto">
            <a:xfrm>
              <a:off x="1130" y="2965"/>
              <a:ext cx="975" cy="855"/>
            </a:xfrm>
            <a:custGeom>
              <a:avLst/>
              <a:gdLst>
                <a:gd name="T0" fmla="*/ 0 w 975"/>
                <a:gd name="T1" fmla="*/ 199 h 855"/>
                <a:gd name="T2" fmla="*/ 67 w 975"/>
                <a:gd name="T3" fmla="*/ 338 h 855"/>
                <a:gd name="T4" fmla="*/ 159 w 975"/>
                <a:gd name="T5" fmla="*/ 471 h 855"/>
                <a:gd name="T6" fmla="*/ 266 w 975"/>
                <a:gd name="T7" fmla="*/ 577 h 855"/>
                <a:gd name="T8" fmla="*/ 385 w 975"/>
                <a:gd name="T9" fmla="*/ 676 h 855"/>
                <a:gd name="T10" fmla="*/ 524 w 975"/>
                <a:gd name="T11" fmla="*/ 749 h 855"/>
                <a:gd name="T12" fmla="*/ 664 w 975"/>
                <a:gd name="T13" fmla="*/ 809 h 855"/>
                <a:gd name="T14" fmla="*/ 816 w 975"/>
                <a:gd name="T15" fmla="*/ 842 h 855"/>
                <a:gd name="T16" fmla="*/ 975 w 975"/>
                <a:gd name="T17" fmla="*/ 855 h 855"/>
                <a:gd name="T18" fmla="*/ 975 w 975"/>
                <a:gd name="T19" fmla="*/ 325 h 855"/>
                <a:gd name="T20" fmla="*/ 896 w 975"/>
                <a:gd name="T21" fmla="*/ 318 h 855"/>
                <a:gd name="T22" fmla="*/ 823 w 975"/>
                <a:gd name="T23" fmla="*/ 298 h 855"/>
                <a:gd name="T24" fmla="*/ 750 w 975"/>
                <a:gd name="T25" fmla="*/ 272 h 855"/>
                <a:gd name="T26" fmla="*/ 683 w 975"/>
                <a:gd name="T27" fmla="*/ 232 h 855"/>
                <a:gd name="T28" fmla="*/ 624 w 975"/>
                <a:gd name="T29" fmla="*/ 185 h 855"/>
                <a:gd name="T30" fmla="*/ 571 w 975"/>
                <a:gd name="T31" fmla="*/ 132 h 855"/>
                <a:gd name="T32" fmla="*/ 524 w 975"/>
                <a:gd name="T33" fmla="*/ 66 h 855"/>
                <a:gd name="T34" fmla="*/ 484 w 975"/>
                <a:gd name="T35" fmla="*/ 0 h 855"/>
                <a:gd name="T36" fmla="*/ 0 w 975"/>
                <a:gd name="T37" fmla="*/ 199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5"/>
                <a:gd name="T58" fmla="*/ 0 h 855"/>
                <a:gd name="T59" fmla="*/ 975 w 975"/>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5" h="855">
                  <a:moveTo>
                    <a:pt x="0" y="199"/>
                  </a:moveTo>
                  <a:lnTo>
                    <a:pt x="67" y="338"/>
                  </a:lnTo>
                  <a:lnTo>
                    <a:pt x="159" y="471"/>
                  </a:lnTo>
                  <a:lnTo>
                    <a:pt x="266" y="577"/>
                  </a:lnTo>
                  <a:lnTo>
                    <a:pt x="385" y="676"/>
                  </a:lnTo>
                  <a:lnTo>
                    <a:pt x="524" y="749"/>
                  </a:lnTo>
                  <a:lnTo>
                    <a:pt x="664" y="809"/>
                  </a:lnTo>
                  <a:lnTo>
                    <a:pt x="816" y="842"/>
                  </a:lnTo>
                  <a:lnTo>
                    <a:pt x="975" y="855"/>
                  </a:lnTo>
                  <a:lnTo>
                    <a:pt x="975" y="325"/>
                  </a:lnTo>
                  <a:lnTo>
                    <a:pt x="896" y="318"/>
                  </a:lnTo>
                  <a:lnTo>
                    <a:pt x="823" y="298"/>
                  </a:lnTo>
                  <a:lnTo>
                    <a:pt x="750" y="272"/>
                  </a:lnTo>
                  <a:lnTo>
                    <a:pt x="683" y="232"/>
                  </a:lnTo>
                  <a:lnTo>
                    <a:pt x="624" y="185"/>
                  </a:lnTo>
                  <a:lnTo>
                    <a:pt x="571" y="132"/>
                  </a:lnTo>
                  <a:lnTo>
                    <a:pt x="524" y="66"/>
                  </a:lnTo>
                  <a:lnTo>
                    <a:pt x="484" y="0"/>
                  </a:lnTo>
                  <a:lnTo>
                    <a:pt x="0" y="199"/>
                  </a:lnTo>
                  <a:close/>
                </a:path>
              </a:pathLst>
            </a:custGeom>
            <a:solidFill>
              <a:srgbClr val="9BBB59"/>
            </a:solidFill>
            <a:ln w="9525">
              <a:noFill/>
              <a:round/>
              <a:headEnd/>
              <a:tailEnd/>
            </a:ln>
          </p:spPr>
          <p:txBody>
            <a:bodyPr/>
            <a:lstStyle/>
            <a:p>
              <a:endParaRPr lang="en-US"/>
            </a:p>
          </p:txBody>
        </p:sp>
        <p:sp>
          <p:nvSpPr>
            <p:cNvPr id="20490" name="Freeform 8"/>
            <p:cNvSpPr>
              <a:spLocks/>
            </p:cNvSpPr>
            <p:nvPr/>
          </p:nvSpPr>
          <p:spPr bwMode="auto">
            <a:xfrm>
              <a:off x="945" y="1738"/>
              <a:ext cx="676" cy="1154"/>
            </a:xfrm>
            <a:custGeom>
              <a:avLst/>
              <a:gdLst>
                <a:gd name="T0" fmla="*/ 305 w 676"/>
                <a:gd name="T1" fmla="*/ 0 h 1154"/>
                <a:gd name="T2" fmla="*/ 199 w 676"/>
                <a:gd name="T3" fmla="*/ 126 h 1154"/>
                <a:gd name="T4" fmla="*/ 119 w 676"/>
                <a:gd name="T5" fmla="*/ 252 h 1154"/>
                <a:gd name="T6" fmla="*/ 59 w 676"/>
                <a:gd name="T7" fmla="*/ 398 h 1154"/>
                <a:gd name="T8" fmla="*/ 20 w 676"/>
                <a:gd name="T9" fmla="*/ 543 h 1154"/>
                <a:gd name="T10" fmla="*/ 0 w 676"/>
                <a:gd name="T11" fmla="*/ 696 h 1154"/>
                <a:gd name="T12" fmla="*/ 0 w 676"/>
                <a:gd name="T13" fmla="*/ 849 h 1154"/>
                <a:gd name="T14" fmla="*/ 26 w 676"/>
                <a:gd name="T15" fmla="*/ 1001 h 1154"/>
                <a:gd name="T16" fmla="*/ 79 w 676"/>
                <a:gd name="T17" fmla="*/ 1154 h 1154"/>
                <a:gd name="T18" fmla="*/ 563 w 676"/>
                <a:gd name="T19" fmla="*/ 955 h 1154"/>
                <a:gd name="T20" fmla="*/ 537 w 676"/>
                <a:gd name="T21" fmla="*/ 875 h 1154"/>
                <a:gd name="T22" fmla="*/ 524 w 676"/>
                <a:gd name="T23" fmla="*/ 802 h 1154"/>
                <a:gd name="T24" fmla="*/ 524 w 676"/>
                <a:gd name="T25" fmla="*/ 723 h 1154"/>
                <a:gd name="T26" fmla="*/ 537 w 676"/>
                <a:gd name="T27" fmla="*/ 643 h 1154"/>
                <a:gd name="T28" fmla="*/ 557 w 676"/>
                <a:gd name="T29" fmla="*/ 570 h 1154"/>
                <a:gd name="T30" fmla="*/ 583 w 676"/>
                <a:gd name="T31" fmla="*/ 504 h 1154"/>
                <a:gd name="T32" fmla="*/ 623 w 676"/>
                <a:gd name="T33" fmla="*/ 437 h 1154"/>
                <a:gd name="T34" fmla="*/ 676 w 676"/>
                <a:gd name="T35" fmla="*/ 378 h 1154"/>
                <a:gd name="T36" fmla="*/ 305 w 676"/>
                <a:gd name="T37" fmla="*/ 0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6"/>
                <a:gd name="T58" fmla="*/ 0 h 1154"/>
                <a:gd name="T59" fmla="*/ 676 w 676"/>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6" h="1154">
                  <a:moveTo>
                    <a:pt x="305" y="0"/>
                  </a:moveTo>
                  <a:lnTo>
                    <a:pt x="199" y="126"/>
                  </a:lnTo>
                  <a:lnTo>
                    <a:pt x="119" y="252"/>
                  </a:lnTo>
                  <a:lnTo>
                    <a:pt x="59" y="398"/>
                  </a:lnTo>
                  <a:lnTo>
                    <a:pt x="20" y="543"/>
                  </a:lnTo>
                  <a:lnTo>
                    <a:pt x="0" y="696"/>
                  </a:lnTo>
                  <a:lnTo>
                    <a:pt x="0" y="849"/>
                  </a:lnTo>
                  <a:lnTo>
                    <a:pt x="26" y="1001"/>
                  </a:lnTo>
                  <a:lnTo>
                    <a:pt x="79" y="1154"/>
                  </a:lnTo>
                  <a:lnTo>
                    <a:pt x="563" y="955"/>
                  </a:lnTo>
                  <a:lnTo>
                    <a:pt x="537" y="875"/>
                  </a:lnTo>
                  <a:lnTo>
                    <a:pt x="524" y="802"/>
                  </a:lnTo>
                  <a:lnTo>
                    <a:pt x="524" y="723"/>
                  </a:lnTo>
                  <a:lnTo>
                    <a:pt x="537" y="643"/>
                  </a:lnTo>
                  <a:lnTo>
                    <a:pt x="557" y="570"/>
                  </a:lnTo>
                  <a:lnTo>
                    <a:pt x="583" y="504"/>
                  </a:lnTo>
                  <a:lnTo>
                    <a:pt x="623" y="437"/>
                  </a:lnTo>
                  <a:lnTo>
                    <a:pt x="676" y="378"/>
                  </a:lnTo>
                  <a:lnTo>
                    <a:pt x="305" y="0"/>
                  </a:lnTo>
                  <a:close/>
                </a:path>
              </a:pathLst>
            </a:custGeom>
            <a:solidFill>
              <a:srgbClr val="8064A2"/>
            </a:solidFill>
            <a:ln w="9525">
              <a:noFill/>
              <a:round/>
              <a:headEnd/>
              <a:tailEnd/>
            </a:ln>
          </p:spPr>
          <p:txBody>
            <a:bodyPr/>
            <a:lstStyle/>
            <a:p>
              <a:endParaRPr lang="en-US"/>
            </a:p>
          </p:txBody>
        </p:sp>
        <p:sp>
          <p:nvSpPr>
            <p:cNvPr id="20491" name="Freeform 9"/>
            <p:cNvSpPr>
              <a:spLocks/>
            </p:cNvSpPr>
            <p:nvPr/>
          </p:nvSpPr>
          <p:spPr bwMode="auto">
            <a:xfrm>
              <a:off x="1402" y="1240"/>
              <a:ext cx="750" cy="683"/>
            </a:xfrm>
            <a:custGeom>
              <a:avLst/>
              <a:gdLst>
                <a:gd name="T0" fmla="*/ 750 w 750"/>
                <a:gd name="T1" fmla="*/ 0 h 683"/>
                <a:gd name="T2" fmla="*/ 644 w 750"/>
                <a:gd name="T3" fmla="*/ 0 h 683"/>
                <a:gd name="T4" fmla="*/ 544 w 750"/>
                <a:gd name="T5" fmla="*/ 20 h 683"/>
                <a:gd name="T6" fmla="*/ 445 w 750"/>
                <a:gd name="T7" fmla="*/ 40 h 683"/>
                <a:gd name="T8" fmla="*/ 345 w 750"/>
                <a:gd name="T9" fmla="*/ 80 h 683"/>
                <a:gd name="T10" fmla="*/ 252 w 750"/>
                <a:gd name="T11" fmla="*/ 119 h 683"/>
                <a:gd name="T12" fmla="*/ 166 w 750"/>
                <a:gd name="T13" fmla="*/ 173 h 683"/>
                <a:gd name="T14" fmla="*/ 80 w 750"/>
                <a:gd name="T15" fmla="*/ 239 h 683"/>
                <a:gd name="T16" fmla="*/ 0 w 750"/>
                <a:gd name="T17" fmla="*/ 305 h 683"/>
                <a:gd name="T18" fmla="*/ 378 w 750"/>
                <a:gd name="T19" fmla="*/ 683 h 683"/>
                <a:gd name="T20" fmla="*/ 458 w 750"/>
                <a:gd name="T21" fmla="*/ 617 h 683"/>
                <a:gd name="T22" fmla="*/ 551 w 750"/>
                <a:gd name="T23" fmla="*/ 564 h 683"/>
                <a:gd name="T24" fmla="*/ 644 w 750"/>
                <a:gd name="T25" fmla="*/ 537 h 683"/>
                <a:gd name="T26" fmla="*/ 750 w 750"/>
                <a:gd name="T27" fmla="*/ 524 h 683"/>
                <a:gd name="T28" fmla="*/ 750 w 750"/>
                <a:gd name="T29" fmla="*/ 0 h 6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0"/>
                <a:gd name="T46" fmla="*/ 0 h 683"/>
                <a:gd name="T47" fmla="*/ 750 w 750"/>
                <a:gd name="T48" fmla="*/ 683 h 6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0" h="683">
                  <a:moveTo>
                    <a:pt x="750" y="0"/>
                  </a:moveTo>
                  <a:lnTo>
                    <a:pt x="644" y="0"/>
                  </a:lnTo>
                  <a:lnTo>
                    <a:pt x="544" y="20"/>
                  </a:lnTo>
                  <a:lnTo>
                    <a:pt x="445" y="40"/>
                  </a:lnTo>
                  <a:lnTo>
                    <a:pt x="345" y="80"/>
                  </a:lnTo>
                  <a:lnTo>
                    <a:pt x="252" y="119"/>
                  </a:lnTo>
                  <a:lnTo>
                    <a:pt x="166" y="173"/>
                  </a:lnTo>
                  <a:lnTo>
                    <a:pt x="80" y="239"/>
                  </a:lnTo>
                  <a:lnTo>
                    <a:pt x="0" y="305"/>
                  </a:lnTo>
                  <a:lnTo>
                    <a:pt x="378" y="683"/>
                  </a:lnTo>
                  <a:lnTo>
                    <a:pt x="458" y="617"/>
                  </a:lnTo>
                  <a:lnTo>
                    <a:pt x="551" y="564"/>
                  </a:lnTo>
                  <a:lnTo>
                    <a:pt x="644" y="537"/>
                  </a:lnTo>
                  <a:lnTo>
                    <a:pt x="750" y="524"/>
                  </a:lnTo>
                  <a:lnTo>
                    <a:pt x="750" y="0"/>
                  </a:lnTo>
                  <a:close/>
                </a:path>
              </a:pathLst>
            </a:custGeom>
            <a:solidFill>
              <a:srgbClr val="4BACC6"/>
            </a:solidFill>
            <a:ln w="9525">
              <a:noFill/>
              <a:round/>
              <a:headEnd/>
              <a:tailEnd/>
            </a:ln>
          </p:spPr>
          <p:txBody>
            <a:bodyPr/>
            <a:lstStyle/>
            <a:p>
              <a:endParaRPr lang="en-US"/>
            </a:p>
          </p:txBody>
        </p:sp>
        <p:sp>
          <p:nvSpPr>
            <p:cNvPr id="20492" name="Rectangle 10"/>
            <p:cNvSpPr>
              <a:spLocks noChangeArrowheads="1"/>
            </p:cNvSpPr>
            <p:nvPr/>
          </p:nvSpPr>
          <p:spPr bwMode="auto">
            <a:xfrm>
              <a:off x="3279" y="2468"/>
              <a:ext cx="71"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8</a:t>
              </a:r>
              <a:endParaRPr lang="en-US"/>
            </a:p>
          </p:txBody>
        </p:sp>
        <p:sp>
          <p:nvSpPr>
            <p:cNvPr id="20493" name="Rectangle 11"/>
            <p:cNvSpPr>
              <a:spLocks noChangeArrowheads="1"/>
            </p:cNvSpPr>
            <p:nvPr/>
          </p:nvSpPr>
          <p:spPr bwMode="auto">
            <a:xfrm>
              <a:off x="1634" y="3350"/>
              <a:ext cx="78" cy="155"/>
            </a:xfrm>
            <a:prstGeom prst="rect">
              <a:avLst/>
            </a:prstGeom>
            <a:noFill/>
            <a:ln w="9525">
              <a:noFill/>
              <a:miter lim="800000"/>
              <a:headEnd/>
              <a:tailEnd/>
            </a:ln>
          </p:spPr>
          <p:txBody>
            <a:bodyPr wrap="none" lIns="0" tIns="0" rIns="0" bIns="0">
              <a:spAutoFit/>
            </a:bodyPr>
            <a:lstStyle/>
            <a:p>
              <a:r>
                <a:rPr lang="en-GB" sz="1600" dirty="0" smtClean="0"/>
                <a:t>3</a:t>
              </a:r>
              <a:endParaRPr lang="en-US" sz="1600" dirty="0"/>
            </a:p>
          </p:txBody>
        </p:sp>
        <p:sp>
          <p:nvSpPr>
            <p:cNvPr id="20494" name="Rectangle 12"/>
            <p:cNvSpPr>
              <a:spLocks noChangeArrowheads="1"/>
            </p:cNvSpPr>
            <p:nvPr/>
          </p:nvSpPr>
          <p:spPr bwMode="auto">
            <a:xfrm>
              <a:off x="1183" y="2262"/>
              <a:ext cx="71" cy="155"/>
            </a:xfrm>
            <a:prstGeom prst="rect">
              <a:avLst/>
            </a:prstGeom>
            <a:noFill/>
            <a:ln w="9525">
              <a:noFill/>
              <a:miter lim="800000"/>
              <a:headEnd/>
              <a:tailEnd/>
            </a:ln>
          </p:spPr>
          <p:txBody>
            <a:bodyPr wrap="none" lIns="0" tIns="0" rIns="0" bIns="0">
              <a:spAutoFit/>
            </a:bodyPr>
            <a:lstStyle/>
            <a:p>
              <a:r>
                <a:rPr lang="en-GB" sz="1600" dirty="0" smtClean="0">
                  <a:solidFill>
                    <a:srgbClr val="000000"/>
                  </a:solidFill>
                  <a:latin typeface="Calibri" pitchFamily="34" charset="0"/>
                </a:rPr>
                <a:t>4</a:t>
              </a:r>
              <a:endParaRPr lang="en-US" dirty="0"/>
            </a:p>
          </p:txBody>
        </p:sp>
        <p:sp>
          <p:nvSpPr>
            <p:cNvPr id="20495" name="Rectangle 13"/>
            <p:cNvSpPr>
              <a:spLocks noChangeArrowheads="1"/>
            </p:cNvSpPr>
            <p:nvPr/>
          </p:nvSpPr>
          <p:spPr bwMode="auto">
            <a:xfrm>
              <a:off x="1820" y="1493"/>
              <a:ext cx="71"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2</a:t>
              </a:r>
              <a:endParaRPr lang="en-US"/>
            </a:p>
          </p:txBody>
        </p:sp>
        <p:sp>
          <p:nvSpPr>
            <p:cNvPr id="20496" name="Rectangle 14"/>
            <p:cNvSpPr>
              <a:spLocks noChangeArrowheads="1"/>
            </p:cNvSpPr>
            <p:nvPr/>
          </p:nvSpPr>
          <p:spPr bwMode="auto">
            <a:xfrm>
              <a:off x="3796" y="1141"/>
              <a:ext cx="67" cy="66"/>
            </a:xfrm>
            <a:prstGeom prst="rect">
              <a:avLst/>
            </a:prstGeom>
            <a:solidFill>
              <a:srgbClr val="C0504D"/>
            </a:solidFill>
            <a:ln w="9525">
              <a:noFill/>
              <a:miter lim="800000"/>
              <a:headEnd/>
              <a:tailEnd/>
            </a:ln>
          </p:spPr>
          <p:txBody>
            <a:bodyPr/>
            <a:lstStyle/>
            <a:p>
              <a:endParaRPr lang="en-US"/>
            </a:p>
          </p:txBody>
        </p:sp>
        <p:sp>
          <p:nvSpPr>
            <p:cNvPr id="20497" name="Rectangle 15"/>
            <p:cNvSpPr>
              <a:spLocks noChangeArrowheads="1"/>
            </p:cNvSpPr>
            <p:nvPr/>
          </p:nvSpPr>
          <p:spPr bwMode="auto">
            <a:xfrm>
              <a:off x="3889" y="1088"/>
              <a:ext cx="642"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Sistema</a:t>
              </a:r>
              <a:r>
                <a:rPr lang="en-US" sz="1600" dirty="0" smtClean="0">
                  <a:solidFill>
                    <a:srgbClr val="000000"/>
                  </a:solidFill>
                  <a:latin typeface="Calibri" pitchFamily="34" charset="0"/>
                </a:rPr>
                <a:t> AD</a:t>
              </a:r>
              <a:endParaRPr lang="en-US" dirty="0"/>
            </a:p>
          </p:txBody>
        </p:sp>
        <p:sp>
          <p:nvSpPr>
            <p:cNvPr id="20498" name="Rectangle 16"/>
            <p:cNvSpPr>
              <a:spLocks noChangeArrowheads="1"/>
            </p:cNvSpPr>
            <p:nvPr/>
          </p:nvSpPr>
          <p:spPr bwMode="auto">
            <a:xfrm>
              <a:off x="3796" y="1300"/>
              <a:ext cx="67" cy="66"/>
            </a:xfrm>
            <a:prstGeom prst="rect">
              <a:avLst/>
            </a:prstGeom>
            <a:solidFill>
              <a:srgbClr val="9BBB59"/>
            </a:solidFill>
            <a:ln w="9525">
              <a:noFill/>
              <a:miter lim="800000"/>
              <a:headEnd/>
              <a:tailEnd/>
            </a:ln>
          </p:spPr>
          <p:txBody>
            <a:bodyPr/>
            <a:lstStyle/>
            <a:p>
              <a:endParaRPr lang="en-US"/>
            </a:p>
          </p:txBody>
        </p:sp>
        <p:sp>
          <p:nvSpPr>
            <p:cNvPr id="20499" name="Rectangle 17"/>
            <p:cNvSpPr>
              <a:spLocks noChangeArrowheads="1"/>
            </p:cNvSpPr>
            <p:nvPr/>
          </p:nvSpPr>
          <p:spPr bwMode="auto">
            <a:xfrm>
              <a:off x="3889" y="1247"/>
              <a:ext cx="252" cy="155"/>
            </a:xfrm>
            <a:prstGeom prst="rect">
              <a:avLst/>
            </a:prstGeom>
            <a:noFill/>
            <a:ln w="9525">
              <a:noFill/>
              <a:miter lim="800000"/>
              <a:headEnd/>
              <a:tailEnd/>
            </a:ln>
          </p:spPr>
          <p:txBody>
            <a:bodyPr wrap="none" lIns="0" tIns="0" rIns="0" bIns="0">
              <a:spAutoFit/>
            </a:bodyPr>
            <a:lstStyle/>
            <a:p>
              <a:r>
                <a:rPr lang="en-US" sz="1600" dirty="0" smtClean="0">
                  <a:solidFill>
                    <a:srgbClr val="000000"/>
                  </a:solidFill>
                  <a:latin typeface="Calibri" pitchFamily="34" charset="0"/>
                </a:rPr>
                <a:t>CDN</a:t>
              </a:r>
              <a:endParaRPr lang="en-US" dirty="0"/>
            </a:p>
          </p:txBody>
        </p:sp>
        <p:sp>
          <p:nvSpPr>
            <p:cNvPr id="20500" name="Rectangle 18"/>
            <p:cNvSpPr>
              <a:spLocks noChangeArrowheads="1"/>
            </p:cNvSpPr>
            <p:nvPr/>
          </p:nvSpPr>
          <p:spPr bwMode="auto">
            <a:xfrm>
              <a:off x="3796" y="1459"/>
              <a:ext cx="67" cy="66"/>
            </a:xfrm>
            <a:prstGeom prst="rect">
              <a:avLst/>
            </a:prstGeom>
            <a:solidFill>
              <a:srgbClr val="8064A2"/>
            </a:solidFill>
            <a:ln w="9525">
              <a:noFill/>
              <a:miter lim="800000"/>
              <a:headEnd/>
              <a:tailEnd/>
            </a:ln>
          </p:spPr>
          <p:txBody>
            <a:bodyPr/>
            <a:lstStyle/>
            <a:p>
              <a:endParaRPr lang="en-US"/>
            </a:p>
          </p:txBody>
        </p:sp>
        <p:sp>
          <p:nvSpPr>
            <p:cNvPr id="20501" name="Rectangle 19"/>
            <p:cNvSpPr>
              <a:spLocks noChangeArrowheads="1"/>
            </p:cNvSpPr>
            <p:nvPr/>
          </p:nvSpPr>
          <p:spPr bwMode="auto">
            <a:xfrm>
              <a:off x="3889" y="1406"/>
              <a:ext cx="159" cy="155"/>
            </a:xfrm>
            <a:prstGeom prst="rect">
              <a:avLst/>
            </a:prstGeom>
            <a:noFill/>
            <a:ln w="9525">
              <a:noFill/>
              <a:miter lim="800000"/>
              <a:headEnd/>
              <a:tailEnd/>
            </a:ln>
          </p:spPr>
          <p:txBody>
            <a:bodyPr wrap="none" lIns="0" tIns="0" rIns="0" bIns="0">
              <a:spAutoFit/>
            </a:bodyPr>
            <a:lstStyle/>
            <a:p>
              <a:r>
                <a:rPr lang="en-US" sz="1600" dirty="0" smtClean="0">
                  <a:solidFill>
                    <a:srgbClr val="000000"/>
                  </a:solidFill>
                  <a:latin typeface="Calibri" pitchFamily="34" charset="0"/>
                </a:rPr>
                <a:t>PD</a:t>
              </a:r>
              <a:endParaRPr lang="en-US" dirty="0"/>
            </a:p>
          </p:txBody>
        </p:sp>
        <p:sp>
          <p:nvSpPr>
            <p:cNvPr id="20502" name="Rectangle 20"/>
            <p:cNvSpPr>
              <a:spLocks noChangeArrowheads="1"/>
            </p:cNvSpPr>
            <p:nvPr/>
          </p:nvSpPr>
          <p:spPr bwMode="auto">
            <a:xfrm>
              <a:off x="3796" y="1618"/>
              <a:ext cx="67" cy="66"/>
            </a:xfrm>
            <a:prstGeom prst="rect">
              <a:avLst/>
            </a:prstGeom>
            <a:solidFill>
              <a:srgbClr val="4BACC6"/>
            </a:solidFill>
            <a:ln w="9525">
              <a:noFill/>
              <a:miter lim="800000"/>
              <a:headEnd/>
              <a:tailEnd/>
            </a:ln>
          </p:spPr>
          <p:txBody>
            <a:bodyPr/>
            <a:lstStyle/>
            <a:p>
              <a:endParaRPr lang="en-US"/>
            </a:p>
          </p:txBody>
        </p:sp>
        <p:sp>
          <p:nvSpPr>
            <p:cNvPr id="20503" name="Rectangle 21"/>
            <p:cNvSpPr>
              <a:spLocks noChangeArrowheads="1"/>
            </p:cNvSpPr>
            <p:nvPr/>
          </p:nvSpPr>
          <p:spPr bwMode="auto">
            <a:xfrm>
              <a:off x="3889" y="1572"/>
              <a:ext cx="851"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Otros</a:t>
              </a:r>
              <a:r>
                <a:rPr lang="en-US" sz="1600" dirty="0" smtClean="0">
                  <a:solidFill>
                    <a:srgbClr val="000000"/>
                  </a:solidFill>
                  <a:latin typeface="Calibri" pitchFamily="34" charset="0"/>
                </a:rPr>
                <a:t> </a:t>
              </a:r>
              <a:r>
                <a:rPr lang="en-US" sz="1600" dirty="0" err="1" smtClean="0">
                  <a:solidFill>
                    <a:srgbClr val="000000"/>
                  </a:solidFill>
                  <a:latin typeface="Calibri" pitchFamily="34" charset="0"/>
                </a:rPr>
                <a:t>métodos</a:t>
              </a:r>
              <a:endParaRPr lang="en-US" dirty="0"/>
            </a:p>
          </p:txBody>
        </p:sp>
        <p:sp>
          <p:nvSpPr>
            <p:cNvPr id="20504" name="Freeform 22"/>
            <p:cNvSpPr>
              <a:spLocks noEditPoints="1"/>
            </p:cNvSpPr>
            <p:nvPr/>
          </p:nvSpPr>
          <p:spPr bwMode="auto">
            <a:xfrm>
              <a:off x="368" y="922"/>
              <a:ext cx="5597" cy="3250"/>
            </a:xfrm>
            <a:custGeom>
              <a:avLst/>
              <a:gdLst>
                <a:gd name="T0" fmla="*/ 0 w 5597"/>
                <a:gd name="T1" fmla="*/ 0 h 3250"/>
                <a:gd name="T2" fmla="*/ 0 w 5597"/>
                <a:gd name="T3" fmla="*/ 0 h 3250"/>
                <a:gd name="T4" fmla="*/ 5590 w 5597"/>
                <a:gd name="T5" fmla="*/ 0 h 3250"/>
                <a:gd name="T6" fmla="*/ 5597 w 5597"/>
                <a:gd name="T7" fmla="*/ 0 h 3250"/>
                <a:gd name="T8" fmla="*/ 5597 w 5597"/>
                <a:gd name="T9" fmla="*/ 3243 h 3250"/>
                <a:gd name="T10" fmla="*/ 5590 w 5597"/>
                <a:gd name="T11" fmla="*/ 3250 h 3250"/>
                <a:gd name="T12" fmla="*/ 0 w 5597"/>
                <a:gd name="T13" fmla="*/ 3250 h 3250"/>
                <a:gd name="T14" fmla="*/ 0 w 5597"/>
                <a:gd name="T15" fmla="*/ 3243 h 3250"/>
                <a:gd name="T16" fmla="*/ 0 w 5597"/>
                <a:gd name="T17" fmla="*/ 0 h 3250"/>
                <a:gd name="T18" fmla="*/ 6 w 5597"/>
                <a:gd name="T19" fmla="*/ 3243 h 3250"/>
                <a:gd name="T20" fmla="*/ 0 w 5597"/>
                <a:gd name="T21" fmla="*/ 3243 h 3250"/>
                <a:gd name="T22" fmla="*/ 5590 w 5597"/>
                <a:gd name="T23" fmla="*/ 3243 h 3250"/>
                <a:gd name="T24" fmla="*/ 5590 w 5597"/>
                <a:gd name="T25" fmla="*/ 3243 h 3250"/>
                <a:gd name="T26" fmla="*/ 5590 w 5597"/>
                <a:gd name="T27" fmla="*/ 0 h 3250"/>
                <a:gd name="T28" fmla="*/ 5590 w 5597"/>
                <a:gd name="T29" fmla="*/ 6 h 3250"/>
                <a:gd name="T30" fmla="*/ 0 w 5597"/>
                <a:gd name="T31" fmla="*/ 6 h 3250"/>
                <a:gd name="T32" fmla="*/ 6 w 5597"/>
                <a:gd name="T33" fmla="*/ 0 h 3250"/>
                <a:gd name="T34" fmla="*/ 6 w 5597"/>
                <a:gd name="T35" fmla="*/ 3243 h 3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97"/>
                <a:gd name="T55" fmla="*/ 0 h 3250"/>
                <a:gd name="T56" fmla="*/ 5597 w 5597"/>
                <a:gd name="T57" fmla="*/ 3250 h 3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97" h="3250">
                  <a:moveTo>
                    <a:pt x="0" y="0"/>
                  </a:moveTo>
                  <a:lnTo>
                    <a:pt x="0" y="0"/>
                  </a:lnTo>
                  <a:lnTo>
                    <a:pt x="5590" y="0"/>
                  </a:lnTo>
                  <a:lnTo>
                    <a:pt x="5597" y="0"/>
                  </a:lnTo>
                  <a:lnTo>
                    <a:pt x="5597" y="3243"/>
                  </a:lnTo>
                  <a:lnTo>
                    <a:pt x="5590" y="3250"/>
                  </a:lnTo>
                  <a:lnTo>
                    <a:pt x="0" y="3250"/>
                  </a:lnTo>
                  <a:lnTo>
                    <a:pt x="0" y="3243"/>
                  </a:lnTo>
                  <a:lnTo>
                    <a:pt x="0" y="0"/>
                  </a:lnTo>
                  <a:close/>
                  <a:moveTo>
                    <a:pt x="6" y="3243"/>
                  </a:moveTo>
                  <a:lnTo>
                    <a:pt x="0" y="3243"/>
                  </a:lnTo>
                  <a:lnTo>
                    <a:pt x="5590" y="3243"/>
                  </a:lnTo>
                  <a:lnTo>
                    <a:pt x="5590" y="0"/>
                  </a:lnTo>
                  <a:lnTo>
                    <a:pt x="5590" y="6"/>
                  </a:lnTo>
                  <a:lnTo>
                    <a:pt x="0" y="6"/>
                  </a:lnTo>
                  <a:lnTo>
                    <a:pt x="6" y="0"/>
                  </a:lnTo>
                  <a:lnTo>
                    <a:pt x="6" y="3243"/>
                  </a:lnTo>
                  <a:close/>
                </a:path>
              </a:pathLst>
            </a:custGeom>
            <a:solidFill>
              <a:srgbClr val="868686"/>
            </a:solidFill>
            <a:ln w="0">
              <a:solidFill>
                <a:srgbClr val="868686"/>
              </a:solidFill>
              <a:prstDash val="solid"/>
              <a:round/>
              <a:headEnd/>
              <a:tailEnd/>
            </a:ln>
          </p:spPr>
          <p:txBody>
            <a:bodyPr/>
            <a:lstStyle/>
            <a:p>
              <a:endParaRPr lang="en-US"/>
            </a:p>
          </p:txBody>
        </p:sp>
        <p:sp>
          <p:nvSpPr>
            <p:cNvPr id="20505" name="Rectangle 24"/>
            <p:cNvSpPr>
              <a:spLocks noChangeArrowheads="1"/>
            </p:cNvSpPr>
            <p:nvPr/>
          </p:nvSpPr>
          <p:spPr bwMode="auto">
            <a:xfrm>
              <a:off x="4054" y="2341"/>
              <a:ext cx="1442" cy="155"/>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Calibri" pitchFamily="34" charset="0"/>
                </a:rPr>
                <a:t>Australia, </a:t>
              </a:r>
              <a:r>
                <a:rPr lang="en-US" sz="1600" dirty="0" smtClean="0">
                  <a:solidFill>
                    <a:srgbClr val="000000"/>
                  </a:solidFill>
                  <a:latin typeface="Calibri" pitchFamily="34" charset="0"/>
                </a:rPr>
                <a:t>Chile, </a:t>
              </a:r>
              <a:r>
                <a:rPr lang="en-US" sz="1600" dirty="0" err="1" smtClean="0">
                  <a:solidFill>
                    <a:srgbClr val="000000"/>
                  </a:solidFill>
                  <a:latin typeface="Calibri" pitchFamily="34" charset="0"/>
                </a:rPr>
                <a:t>Chequia</a:t>
              </a:r>
              <a:r>
                <a:rPr lang="en-US" sz="1600" dirty="0" smtClean="0">
                  <a:solidFill>
                    <a:srgbClr val="000000"/>
                  </a:solidFill>
                  <a:latin typeface="Calibri" pitchFamily="34" charset="0"/>
                </a:rPr>
                <a:t>, </a:t>
              </a:r>
              <a:endParaRPr lang="en-US" dirty="0"/>
            </a:p>
          </p:txBody>
        </p:sp>
        <p:sp>
          <p:nvSpPr>
            <p:cNvPr id="20506" name="Rectangle 25"/>
            <p:cNvSpPr>
              <a:spLocks noChangeArrowheads="1"/>
            </p:cNvSpPr>
            <p:nvPr/>
          </p:nvSpPr>
          <p:spPr bwMode="auto">
            <a:xfrm>
              <a:off x="4048" y="2468"/>
              <a:ext cx="1518" cy="155"/>
            </a:xfrm>
            <a:prstGeom prst="rect">
              <a:avLst/>
            </a:prstGeom>
            <a:noFill/>
            <a:ln w="9525">
              <a:noFill/>
              <a:miter lim="800000"/>
              <a:headEnd/>
              <a:tailEnd/>
            </a:ln>
          </p:spPr>
          <p:txBody>
            <a:bodyPr wrap="none" lIns="0" tIns="0" rIns="0" bIns="0">
              <a:spAutoFit/>
            </a:bodyPr>
            <a:lstStyle/>
            <a:p>
              <a:r>
                <a:rPr lang="en-US" sz="1600" dirty="0" smtClean="0">
                  <a:solidFill>
                    <a:srgbClr val="000000"/>
                  </a:solidFill>
                  <a:latin typeface="Calibri" pitchFamily="34" charset="0"/>
                </a:rPr>
                <a:t>México</a:t>
              </a:r>
              <a:r>
                <a:rPr lang="en-US" sz="1600" dirty="0">
                  <a:solidFill>
                    <a:srgbClr val="000000"/>
                  </a:solidFill>
                  <a:latin typeface="Calibri" pitchFamily="34" charset="0"/>
                </a:rPr>
                <a:t>, </a:t>
              </a:r>
              <a:r>
                <a:rPr lang="en-US" sz="1600" dirty="0" err="1" smtClean="0">
                  <a:solidFill>
                    <a:srgbClr val="000000"/>
                  </a:solidFill>
                  <a:latin typeface="Calibri" pitchFamily="34" charset="0"/>
                </a:rPr>
                <a:t>Noruega</a:t>
              </a:r>
              <a:r>
                <a:rPr lang="en-US" sz="1600" dirty="0" smtClean="0">
                  <a:solidFill>
                    <a:srgbClr val="000000"/>
                  </a:solidFill>
                  <a:latin typeface="Calibri" pitchFamily="34" charset="0"/>
                </a:rPr>
                <a:t>, </a:t>
              </a:r>
              <a:r>
                <a:rPr lang="en-US" sz="1600" dirty="0" err="1" smtClean="0">
                  <a:solidFill>
                    <a:srgbClr val="000000"/>
                  </a:solidFill>
                  <a:latin typeface="Calibri" pitchFamily="34" charset="0"/>
                </a:rPr>
                <a:t>Polonia</a:t>
              </a:r>
              <a:r>
                <a:rPr lang="en-US" sz="1600" dirty="0" smtClean="0">
                  <a:solidFill>
                    <a:srgbClr val="000000"/>
                  </a:solidFill>
                  <a:latin typeface="Calibri" pitchFamily="34" charset="0"/>
                </a:rPr>
                <a:t>, </a:t>
              </a:r>
              <a:endParaRPr lang="en-US" dirty="0"/>
            </a:p>
          </p:txBody>
        </p:sp>
        <p:sp>
          <p:nvSpPr>
            <p:cNvPr id="20507" name="Rectangle 26"/>
            <p:cNvSpPr>
              <a:spLocks noChangeArrowheads="1"/>
            </p:cNvSpPr>
            <p:nvPr/>
          </p:nvSpPr>
          <p:spPr bwMode="auto">
            <a:xfrm>
              <a:off x="4048" y="2614"/>
              <a:ext cx="1199" cy="155"/>
            </a:xfrm>
            <a:prstGeom prst="rect">
              <a:avLst/>
            </a:prstGeom>
            <a:noFill/>
            <a:ln w="9525">
              <a:noFill/>
              <a:miter lim="800000"/>
              <a:headEnd/>
              <a:tailEnd/>
            </a:ln>
          </p:spPr>
          <p:txBody>
            <a:bodyPr wrap="none" lIns="0" tIns="0" rIns="0" bIns="0">
              <a:spAutoFit/>
            </a:bodyPr>
            <a:lstStyle/>
            <a:p>
              <a:r>
                <a:rPr lang="en-US" sz="1600" dirty="0" smtClean="0">
                  <a:solidFill>
                    <a:srgbClr val="000000"/>
                  </a:solidFill>
                  <a:latin typeface="Calibri" pitchFamily="34" charset="0"/>
                </a:rPr>
                <a:t>Rep. </a:t>
              </a:r>
              <a:r>
                <a:rPr lang="en-US" sz="1600" dirty="0" err="1" smtClean="0">
                  <a:solidFill>
                    <a:srgbClr val="000000"/>
                  </a:solidFill>
                  <a:latin typeface="Calibri" pitchFamily="34" charset="0"/>
                </a:rPr>
                <a:t>eslovaca</a:t>
              </a:r>
              <a:r>
                <a:rPr lang="en-US" sz="1600" dirty="0" smtClean="0">
                  <a:solidFill>
                    <a:srgbClr val="000000"/>
                  </a:solidFill>
                  <a:latin typeface="Calibri" pitchFamily="34" charset="0"/>
                </a:rPr>
                <a:t>, </a:t>
              </a:r>
              <a:r>
                <a:rPr lang="en-US" sz="1600" dirty="0" err="1" smtClean="0">
                  <a:solidFill>
                    <a:srgbClr val="000000"/>
                  </a:solidFill>
                  <a:latin typeface="Calibri" pitchFamily="34" charset="0"/>
                </a:rPr>
                <a:t>Suecia</a:t>
              </a:r>
              <a:endParaRPr lang="en-US" dirty="0"/>
            </a:p>
          </p:txBody>
        </p:sp>
        <p:sp>
          <p:nvSpPr>
            <p:cNvPr id="20508" name="Freeform 27"/>
            <p:cNvSpPr>
              <a:spLocks/>
            </p:cNvSpPr>
            <p:nvPr/>
          </p:nvSpPr>
          <p:spPr bwMode="auto">
            <a:xfrm>
              <a:off x="1455" y="1253"/>
              <a:ext cx="524" cy="73"/>
            </a:xfrm>
            <a:custGeom>
              <a:avLst/>
              <a:gdLst>
                <a:gd name="T0" fmla="*/ 141124 w 384"/>
                <a:gd name="T1" fmla="*/ 2 h 93"/>
                <a:gd name="T2" fmla="*/ 0 w 384"/>
                <a:gd name="T3" fmla="*/ 2 h 93"/>
                <a:gd name="T4" fmla="*/ 0 w 384"/>
                <a:gd name="T5" fmla="*/ 0 h 93"/>
                <a:gd name="T6" fmla="*/ 141124 w 384"/>
                <a:gd name="T7" fmla="*/ 2 h 93"/>
                <a:gd name="T8" fmla="*/ 141124 w 384"/>
                <a:gd name="T9" fmla="*/ 2 h 93"/>
                <a:gd name="T10" fmla="*/ 0 60000 65536"/>
                <a:gd name="T11" fmla="*/ 0 60000 65536"/>
                <a:gd name="T12" fmla="*/ 0 60000 65536"/>
                <a:gd name="T13" fmla="*/ 0 60000 65536"/>
                <a:gd name="T14" fmla="*/ 0 60000 65536"/>
                <a:gd name="T15" fmla="*/ 0 w 384"/>
                <a:gd name="T16" fmla="*/ 0 h 93"/>
                <a:gd name="T17" fmla="*/ 384 w 384"/>
                <a:gd name="T18" fmla="*/ 93 h 93"/>
              </a:gdLst>
              <a:ahLst/>
              <a:cxnLst>
                <a:cxn ang="T10">
                  <a:pos x="T0" y="T1"/>
                </a:cxn>
                <a:cxn ang="T11">
                  <a:pos x="T2" y="T3"/>
                </a:cxn>
                <a:cxn ang="T12">
                  <a:pos x="T4" y="T5"/>
                </a:cxn>
                <a:cxn ang="T13">
                  <a:pos x="T6" y="T7"/>
                </a:cxn>
                <a:cxn ang="T14">
                  <a:pos x="T8" y="T9"/>
                </a:cxn>
              </a:cxnLst>
              <a:rect l="T15" t="T16" r="T17" b="T18"/>
              <a:pathLst>
                <a:path w="384" h="93">
                  <a:moveTo>
                    <a:pt x="384" y="93"/>
                  </a:moveTo>
                  <a:lnTo>
                    <a:pt x="0" y="7"/>
                  </a:lnTo>
                  <a:lnTo>
                    <a:pt x="0" y="0"/>
                  </a:lnTo>
                  <a:lnTo>
                    <a:pt x="384" y="87"/>
                  </a:lnTo>
                  <a:lnTo>
                    <a:pt x="384" y="93"/>
                  </a:lnTo>
                  <a:close/>
                </a:path>
              </a:pathLst>
            </a:custGeom>
            <a:solidFill>
              <a:srgbClr val="4A7EBB"/>
            </a:solidFill>
            <a:ln w="0">
              <a:solidFill>
                <a:srgbClr val="4A7EBB"/>
              </a:solidFill>
              <a:prstDash val="solid"/>
              <a:round/>
              <a:headEnd/>
              <a:tailEnd/>
            </a:ln>
          </p:spPr>
          <p:txBody>
            <a:bodyPr/>
            <a:lstStyle/>
            <a:p>
              <a:endParaRPr lang="en-US"/>
            </a:p>
          </p:txBody>
        </p:sp>
        <p:sp>
          <p:nvSpPr>
            <p:cNvPr id="20509" name="Rectangle 28"/>
            <p:cNvSpPr>
              <a:spLocks noChangeArrowheads="1"/>
            </p:cNvSpPr>
            <p:nvPr/>
          </p:nvSpPr>
          <p:spPr bwMode="auto">
            <a:xfrm>
              <a:off x="1064" y="1081"/>
              <a:ext cx="675"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Dinamarca</a:t>
              </a:r>
              <a:r>
                <a:rPr lang="en-US" sz="1600" dirty="0" smtClean="0">
                  <a:solidFill>
                    <a:srgbClr val="000000"/>
                  </a:solidFill>
                  <a:latin typeface="Calibri" pitchFamily="34" charset="0"/>
                </a:rPr>
                <a:t>, </a:t>
              </a:r>
              <a:endParaRPr lang="en-US" dirty="0"/>
            </a:p>
          </p:txBody>
        </p:sp>
        <p:sp>
          <p:nvSpPr>
            <p:cNvPr id="20510" name="Rectangle 29"/>
            <p:cNvSpPr>
              <a:spLocks noChangeArrowheads="1"/>
            </p:cNvSpPr>
            <p:nvPr/>
          </p:nvSpPr>
          <p:spPr bwMode="auto">
            <a:xfrm>
              <a:off x="1064" y="1234"/>
              <a:ext cx="408"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Francia</a:t>
              </a:r>
              <a:endParaRPr lang="en-US" dirty="0"/>
            </a:p>
          </p:txBody>
        </p:sp>
        <p:sp>
          <p:nvSpPr>
            <p:cNvPr id="20511" name="Rectangle 31"/>
            <p:cNvSpPr>
              <a:spLocks noChangeArrowheads="1"/>
            </p:cNvSpPr>
            <p:nvPr/>
          </p:nvSpPr>
          <p:spPr bwMode="auto">
            <a:xfrm>
              <a:off x="480" y="2123"/>
              <a:ext cx="548"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Finlandia</a:t>
              </a:r>
              <a:r>
                <a:rPr lang="en-US" sz="1600" dirty="0" smtClean="0">
                  <a:solidFill>
                    <a:srgbClr val="000000"/>
                  </a:solidFill>
                  <a:latin typeface="Calibri" pitchFamily="34" charset="0"/>
                </a:rPr>
                <a:t>,</a:t>
              </a:r>
              <a:endParaRPr lang="en-US" dirty="0"/>
            </a:p>
          </p:txBody>
        </p:sp>
        <p:sp>
          <p:nvSpPr>
            <p:cNvPr id="20512" name="Rectangle 32"/>
            <p:cNvSpPr>
              <a:spLocks noChangeArrowheads="1"/>
            </p:cNvSpPr>
            <p:nvPr/>
          </p:nvSpPr>
          <p:spPr bwMode="auto">
            <a:xfrm>
              <a:off x="480" y="2275"/>
              <a:ext cx="599"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Alemania</a:t>
              </a:r>
              <a:r>
                <a:rPr lang="en-US" sz="1600" dirty="0" smtClean="0">
                  <a:solidFill>
                    <a:srgbClr val="000000"/>
                  </a:solidFill>
                  <a:latin typeface="Calibri" pitchFamily="34" charset="0"/>
                </a:rPr>
                <a:t>, </a:t>
              </a:r>
              <a:endParaRPr lang="en-US" dirty="0"/>
            </a:p>
          </p:txBody>
        </p:sp>
        <p:sp>
          <p:nvSpPr>
            <p:cNvPr id="20513" name="Rectangle 33"/>
            <p:cNvSpPr>
              <a:spLocks noChangeArrowheads="1"/>
            </p:cNvSpPr>
            <p:nvPr/>
          </p:nvSpPr>
          <p:spPr bwMode="auto">
            <a:xfrm>
              <a:off x="480" y="2421"/>
              <a:ext cx="510" cy="155"/>
            </a:xfrm>
            <a:prstGeom prst="rect">
              <a:avLst/>
            </a:prstGeom>
            <a:noFill/>
            <a:ln w="9525">
              <a:noFill/>
              <a:miter lim="800000"/>
              <a:headEnd/>
              <a:tailEnd/>
            </a:ln>
          </p:spPr>
          <p:txBody>
            <a:bodyPr wrap="none" lIns="0" tIns="0" rIns="0" bIns="0">
              <a:spAutoFit/>
            </a:bodyPr>
            <a:lstStyle/>
            <a:p>
              <a:r>
                <a:rPr lang="en-US" sz="1600" dirty="0" smtClean="0">
                  <a:solidFill>
                    <a:srgbClr val="000000"/>
                  </a:solidFill>
                  <a:latin typeface="Calibri" pitchFamily="34" charset="0"/>
                </a:rPr>
                <a:t>Portugal,</a:t>
              </a:r>
              <a:endParaRPr lang="en-US" dirty="0"/>
            </a:p>
          </p:txBody>
        </p:sp>
        <p:sp>
          <p:nvSpPr>
            <p:cNvPr id="20514" name="Rectangle 34"/>
            <p:cNvSpPr>
              <a:spLocks noChangeArrowheads="1"/>
            </p:cNvSpPr>
            <p:nvPr/>
          </p:nvSpPr>
          <p:spPr bwMode="auto">
            <a:xfrm>
              <a:off x="527" y="3376"/>
              <a:ext cx="344" cy="155"/>
            </a:xfrm>
            <a:prstGeom prst="rect">
              <a:avLst/>
            </a:prstGeom>
            <a:noFill/>
            <a:ln w="9525">
              <a:noFill/>
              <a:miter lim="800000"/>
              <a:headEnd/>
              <a:tailEnd/>
            </a:ln>
          </p:spPr>
          <p:txBody>
            <a:bodyPr wrap="none" lIns="0" tIns="0" rIns="0" bIns="0">
              <a:spAutoFit/>
            </a:bodyPr>
            <a:lstStyle/>
            <a:p>
              <a:r>
                <a:rPr lang="en-US" sz="1600" dirty="0" smtClean="0">
                  <a:solidFill>
                    <a:srgbClr val="000000"/>
                  </a:solidFill>
                  <a:latin typeface="Calibri" pitchFamily="34" charset="0"/>
                </a:rPr>
                <a:t>Italia, </a:t>
              </a:r>
              <a:endParaRPr lang="en-US" dirty="0"/>
            </a:p>
          </p:txBody>
        </p:sp>
        <p:sp>
          <p:nvSpPr>
            <p:cNvPr id="20515" name="Rectangle 35"/>
            <p:cNvSpPr>
              <a:spLocks noChangeArrowheads="1"/>
            </p:cNvSpPr>
            <p:nvPr/>
          </p:nvSpPr>
          <p:spPr bwMode="auto">
            <a:xfrm>
              <a:off x="527" y="3529"/>
              <a:ext cx="457" cy="155"/>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Polonia</a:t>
              </a:r>
              <a:r>
                <a:rPr lang="en-US" sz="1600" dirty="0" smtClean="0">
                  <a:solidFill>
                    <a:srgbClr val="000000"/>
                  </a:solidFill>
                  <a:latin typeface="Calibri" pitchFamily="34" charset="0"/>
                </a:rPr>
                <a:t>,</a:t>
              </a:r>
              <a:endParaRPr lang="en-US" dirty="0"/>
            </a:p>
          </p:txBody>
        </p:sp>
        <p:sp>
          <p:nvSpPr>
            <p:cNvPr id="20516" name="Rectangle 36"/>
            <p:cNvSpPr>
              <a:spLocks noChangeArrowheads="1"/>
            </p:cNvSpPr>
            <p:nvPr/>
          </p:nvSpPr>
          <p:spPr bwMode="auto">
            <a:xfrm>
              <a:off x="527" y="3675"/>
              <a:ext cx="365" cy="155"/>
            </a:xfrm>
            <a:prstGeom prst="rect">
              <a:avLst/>
            </a:prstGeom>
            <a:noFill/>
            <a:ln w="9525">
              <a:noFill/>
              <a:miter lim="800000"/>
              <a:headEnd/>
              <a:tailEnd/>
            </a:ln>
          </p:spPr>
          <p:txBody>
            <a:bodyPr wrap="none" lIns="0" tIns="0" rIns="0" bIns="0">
              <a:spAutoFit/>
            </a:bodyPr>
            <a:lstStyle/>
            <a:p>
              <a:r>
                <a:rPr lang="en-GB" sz="1600" dirty="0" err="1" smtClean="0">
                  <a:solidFill>
                    <a:srgbClr val="000000"/>
                  </a:solidFill>
                  <a:latin typeface="Calibri" pitchFamily="34" charset="0"/>
                </a:rPr>
                <a:t>Suecia</a:t>
              </a:r>
              <a:endParaRPr lang="en-US" dirty="0"/>
            </a:p>
          </p:txBody>
        </p:sp>
        <p:sp>
          <p:nvSpPr>
            <p:cNvPr id="20517" name="Freeform 37"/>
            <p:cNvSpPr>
              <a:spLocks/>
            </p:cNvSpPr>
            <p:nvPr/>
          </p:nvSpPr>
          <p:spPr bwMode="auto">
            <a:xfrm>
              <a:off x="1031" y="3315"/>
              <a:ext cx="398" cy="181"/>
            </a:xfrm>
            <a:custGeom>
              <a:avLst/>
              <a:gdLst>
                <a:gd name="T0" fmla="*/ 21378 w 319"/>
                <a:gd name="T1" fmla="*/ 2147483647 h 46"/>
                <a:gd name="T2" fmla="*/ 0 w 319"/>
                <a:gd name="T3" fmla="*/ 2147483647 h 46"/>
                <a:gd name="T4" fmla="*/ 0 w 319"/>
                <a:gd name="T5" fmla="*/ 2147483647 h 46"/>
                <a:gd name="T6" fmla="*/ 21378 w 319"/>
                <a:gd name="T7" fmla="*/ 0 h 46"/>
                <a:gd name="T8" fmla="*/ 21378 w 319"/>
                <a:gd name="T9" fmla="*/ 2147483647 h 46"/>
                <a:gd name="T10" fmla="*/ 0 60000 65536"/>
                <a:gd name="T11" fmla="*/ 0 60000 65536"/>
                <a:gd name="T12" fmla="*/ 0 60000 65536"/>
                <a:gd name="T13" fmla="*/ 0 60000 65536"/>
                <a:gd name="T14" fmla="*/ 0 60000 65536"/>
                <a:gd name="T15" fmla="*/ 0 w 319"/>
                <a:gd name="T16" fmla="*/ 0 h 46"/>
                <a:gd name="T17" fmla="*/ 319 w 319"/>
                <a:gd name="T18" fmla="*/ 46 h 46"/>
              </a:gdLst>
              <a:ahLst/>
              <a:cxnLst>
                <a:cxn ang="T10">
                  <a:pos x="T0" y="T1"/>
                </a:cxn>
                <a:cxn ang="T11">
                  <a:pos x="T2" y="T3"/>
                </a:cxn>
                <a:cxn ang="T12">
                  <a:pos x="T4" y="T5"/>
                </a:cxn>
                <a:cxn ang="T13">
                  <a:pos x="T6" y="T7"/>
                </a:cxn>
                <a:cxn ang="T14">
                  <a:pos x="T8" y="T9"/>
                </a:cxn>
              </a:cxnLst>
              <a:rect l="T15" t="T16" r="T17" b="T18"/>
              <a:pathLst>
                <a:path w="319" h="46">
                  <a:moveTo>
                    <a:pt x="319" y="6"/>
                  </a:moveTo>
                  <a:lnTo>
                    <a:pt x="0" y="46"/>
                  </a:lnTo>
                  <a:lnTo>
                    <a:pt x="0" y="39"/>
                  </a:lnTo>
                  <a:lnTo>
                    <a:pt x="319" y="0"/>
                  </a:lnTo>
                  <a:lnTo>
                    <a:pt x="319" y="6"/>
                  </a:lnTo>
                  <a:close/>
                </a:path>
              </a:pathLst>
            </a:custGeom>
            <a:solidFill>
              <a:srgbClr val="4A7EBB"/>
            </a:solidFill>
            <a:ln w="3175" cmpd="sng">
              <a:solidFill>
                <a:srgbClr val="4A7EBB"/>
              </a:solidFill>
              <a:prstDash val="solid"/>
              <a:round/>
              <a:headEnd/>
              <a:tailEnd/>
            </a:ln>
          </p:spPr>
          <p:txBody>
            <a:bodyPr/>
            <a:lstStyle/>
            <a:p>
              <a:endParaRPr lang="en-US"/>
            </a:p>
          </p:txBody>
        </p:sp>
        <p:sp>
          <p:nvSpPr>
            <p:cNvPr id="20518" name="Freeform 38"/>
            <p:cNvSpPr>
              <a:spLocks/>
            </p:cNvSpPr>
            <p:nvPr/>
          </p:nvSpPr>
          <p:spPr bwMode="auto">
            <a:xfrm>
              <a:off x="3446" y="2072"/>
              <a:ext cx="728" cy="229"/>
            </a:xfrm>
            <a:custGeom>
              <a:avLst/>
              <a:gdLst>
                <a:gd name="T0" fmla="*/ 0 w 411"/>
                <a:gd name="T1" fmla="*/ 0 h 258"/>
                <a:gd name="T2" fmla="*/ 21436729 w 411"/>
                <a:gd name="T3" fmla="*/ 27 h 258"/>
                <a:gd name="T4" fmla="*/ 21436729 w 411"/>
                <a:gd name="T5" fmla="*/ 27 h 258"/>
                <a:gd name="T6" fmla="*/ 0 w 411"/>
                <a:gd name="T7" fmla="*/ 0 h 258"/>
                <a:gd name="T8" fmla="*/ 0 60000 65536"/>
                <a:gd name="T9" fmla="*/ 0 60000 65536"/>
                <a:gd name="T10" fmla="*/ 0 60000 65536"/>
                <a:gd name="T11" fmla="*/ 0 60000 65536"/>
                <a:gd name="T12" fmla="*/ 0 w 411"/>
                <a:gd name="T13" fmla="*/ 0 h 258"/>
                <a:gd name="T14" fmla="*/ 411 w 411"/>
                <a:gd name="T15" fmla="*/ 258 h 258"/>
              </a:gdLst>
              <a:ahLst/>
              <a:cxnLst>
                <a:cxn ang="T8">
                  <a:pos x="T0" y="T1"/>
                </a:cxn>
                <a:cxn ang="T9">
                  <a:pos x="T2" y="T3"/>
                </a:cxn>
                <a:cxn ang="T10">
                  <a:pos x="T4" y="T5"/>
                </a:cxn>
                <a:cxn ang="T11">
                  <a:pos x="T6" y="T7"/>
                </a:cxn>
              </a:cxnLst>
              <a:rect l="T12" t="T13" r="T14" b="T15"/>
              <a:pathLst>
                <a:path w="411" h="258">
                  <a:moveTo>
                    <a:pt x="0" y="0"/>
                  </a:moveTo>
                  <a:lnTo>
                    <a:pt x="411" y="258"/>
                  </a:lnTo>
                  <a:lnTo>
                    <a:pt x="0" y="0"/>
                  </a:lnTo>
                  <a:close/>
                </a:path>
              </a:pathLst>
            </a:custGeom>
            <a:solidFill>
              <a:srgbClr val="4A7EBB"/>
            </a:solidFill>
            <a:ln w="0">
              <a:solidFill>
                <a:srgbClr val="4A7EBB"/>
              </a:solidFill>
              <a:prstDash val="solid"/>
              <a:round/>
              <a:headEnd/>
              <a:tailEnd/>
            </a:ln>
          </p:spPr>
          <p:txBody>
            <a:bodyPr/>
            <a:lstStyle/>
            <a:p>
              <a:endParaRPr lang="en-US"/>
            </a:p>
          </p:txBody>
        </p:sp>
      </p:grpSp>
      <p:cxnSp>
        <p:nvCxnSpPr>
          <p:cNvPr id="20485" name="Straight Arrow Connector 42"/>
          <p:cNvCxnSpPr>
            <a:cxnSpLocks noChangeShapeType="1"/>
          </p:cNvCxnSpPr>
          <p:nvPr/>
        </p:nvCxnSpPr>
        <p:spPr bwMode="auto">
          <a:xfrm flipH="1">
            <a:off x="977900" y="3160713"/>
            <a:ext cx="754063" cy="15875"/>
          </a:xfrm>
          <a:prstGeom prst="straightConnector1">
            <a:avLst/>
          </a:prstGeom>
          <a:noFill/>
          <a:ln w="9525" algn="ctr">
            <a:solidFill>
              <a:schemeClr val="tx1"/>
            </a:solidFill>
            <a:miter lim="800000"/>
            <a:headEnd/>
            <a:tailEnd type="arrow" w="med" len="med"/>
          </a:ln>
        </p:spPr>
      </p:cxnSp>
      <p:sp>
        <p:nvSpPr>
          <p:cNvPr id="39" name="Rectangle 33"/>
          <p:cNvSpPr>
            <a:spLocks noChangeArrowheads="1"/>
          </p:cNvSpPr>
          <p:nvPr/>
        </p:nvSpPr>
        <p:spPr bwMode="auto">
          <a:xfrm>
            <a:off x="683568" y="4077072"/>
            <a:ext cx="591509" cy="246221"/>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España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cstate="print"/>
          <a:srcRect/>
          <a:stretch>
            <a:fillRect/>
          </a:stretch>
        </p:blipFill>
        <p:spPr bwMode="auto">
          <a:xfrm>
            <a:off x="1771650" y="1485900"/>
            <a:ext cx="5956300" cy="4583113"/>
          </a:xfrm>
          <a:prstGeom prst="rect">
            <a:avLst/>
          </a:prstGeom>
          <a:noFill/>
          <a:ln w="9525">
            <a:noFill/>
            <a:miter lim="800000"/>
            <a:headEnd/>
            <a:tailEnd/>
          </a:ln>
        </p:spPr>
      </p:pic>
      <p:sp>
        <p:nvSpPr>
          <p:cNvPr id="12291" name="Rectangle 5"/>
          <p:cNvSpPr>
            <a:spLocks noChangeArrowheads="1"/>
          </p:cNvSpPr>
          <p:nvPr/>
        </p:nvSpPr>
        <p:spPr bwMode="auto">
          <a:xfrm>
            <a:off x="428625" y="1822450"/>
            <a:ext cx="130175" cy="434975"/>
          </a:xfrm>
          <a:prstGeom prst="rect">
            <a:avLst/>
          </a:prstGeom>
          <a:noFill/>
          <a:ln w="9525">
            <a:noFill/>
            <a:miter lim="800000"/>
            <a:headEnd/>
            <a:tailEnd/>
          </a:ln>
        </p:spPr>
        <p:txBody>
          <a:bodyPr wrap="none" lIns="64008" tIns="32004" rIns="64008" bIns="32004" anchor="ctr">
            <a:spAutoFit/>
          </a:bodyPr>
          <a:lstStyle/>
          <a:p>
            <a:endParaRPr lang="en-US"/>
          </a:p>
        </p:txBody>
      </p:sp>
      <p:sp>
        <p:nvSpPr>
          <p:cNvPr id="55299" name="Title 5"/>
          <p:cNvSpPr>
            <a:spLocks noGrp="1"/>
          </p:cNvSpPr>
          <p:nvPr>
            <p:ph type="title"/>
          </p:nvPr>
        </p:nvSpPr>
        <p:spPr>
          <a:xfrm>
            <a:off x="0" y="0"/>
            <a:ext cx="9144000" cy="646327"/>
          </a:xfrm>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sz="3600" dirty="0" err="1" smtClean="0">
                <a:solidFill>
                  <a:srgbClr val="727272"/>
                </a:solidFill>
              </a:rPr>
              <a:t>Principales</a:t>
            </a:r>
            <a:r>
              <a:rPr lang="en-US" sz="3600" dirty="0" smtClean="0">
                <a:solidFill>
                  <a:srgbClr val="727272"/>
                </a:solidFill>
              </a:rPr>
              <a:t> </a:t>
            </a:r>
            <a:r>
              <a:rPr lang="en-US" sz="3600" dirty="0" err="1" smtClean="0">
                <a:solidFill>
                  <a:srgbClr val="727272"/>
                </a:solidFill>
              </a:rPr>
              <a:t>sistemas</a:t>
            </a:r>
            <a:r>
              <a:rPr lang="en-US" sz="3600" dirty="0" smtClean="0">
                <a:solidFill>
                  <a:srgbClr val="727272"/>
                </a:solidFill>
              </a:rPr>
              <a:t> </a:t>
            </a:r>
            <a:r>
              <a:rPr lang="en-US" sz="3600" dirty="0" err="1" smtClean="0">
                <a:solidFill>
                  <a:srgbClr val="727272"/>
                </a:solidFill>
              </a:rPr>
              <a:t>privados</a:t>
            </a:r>
            <a:endParaRPr lang="en-US" sz="3600" dirty="0" smtClean="0">
              <a:solidFill>
                <a:srgbClr val="727272"/>
              </a:solidFill>
            </a:endParaRPr>
          </a:p>
        </p:txBody>
      </p:sp>
      <p:sp>
        <p:nvSpPr>
          <p:cNvPr id="12293" name="Slide Number Placeholder 1"/>
          <p:cNvSpPr>
            <a:spLocks noGrp="1"/>
          </p:cNvSpPr>
          <p:nvPr>
            <p:ph type="sldNum" sz="quarter" idx="10"/>
          </p:nvPr>
        </p:nvSpPr>
        <p:spPr>
          <a:noFill/>
        </p:spPr>
        <p:txBody>
          <a:bodyPr/>
          <a:lstStyle/>
          <a:p>
            <a:fld id="{683C32FD-EA99-42B9-9353-4D01B9863F91}" type="slidenum">
              <a:rPr lang="en-US" smtClean="0">
                <a:latin typeface="Frutiger LT Std 65 Bold"/>
                <a:ea typeface="MS PGothic" pitchFamily="34" charset="-128"/>
              </a:rPr>
              <a:pPr/>
              <a:t>13</a:t>
            </a:fld>
            <a:endParaRPr lang="en-US" smtClean="0">
              <a:latin typeface="Frutiger LT Std 65 Bold"/>
              <a:ea typeface="MS PGothic" pitchFamily="34" charset="-128"/>
            </a:endParaRPr>
          </a:p>
        </p:txBody>
      </p:sp>
      <p:grpSp>
        <p:nvGrpSpPr>
          <p:cNvPr id="2" name="Group 2"/>
          <p:cNvGrpSpPr>
            <a:grpSpLocks/>
          </p:cNvGrpSpPr>
          <p:nvPr/>
        </p:nvGrpSpPr>
        <p:grpSpPr bwMode="auto">
          <a:xfrm>
            <a:off x="765175" y="1485900"/>
            <a:ext cx="6962775" cy="4583113"/>
            <a:chOff x="539071" y="1783080"/>
            <a:chExt cx="11138579" cy="5500370"/>
          </a:xfrm>
        </p:grpSpPr>
        <p:grpSp>
          <p:nvGrpSpPr>
            <p:cNvPr id="3" name="Group 8"/>
            <p:cNvGrpSpPr>
              <a:grpSpLocks/>
            </p:cNvGrpSpPr>
            <p:nvPr/>
          </p:nvGrpSpPr>
          <p:grpSpPr bwMode="auto">
            <a:xfrm>
              <a:off x="539071" y="5166786"/>
              <a:ext cx="2843214" cy="369375"/>
              <a:chOff x="1099500" y="5499795"/>
              <a:chExt cx="2843723" cy="368800"/>
            </a:xfrm>
          </p:grpSpPr>
          <p:sp>
            <p:nvSpPr>
              <p:cNvPr id="14" name="Rectangle 13"/>
              <p:cNvSpPr>
                <a:spLocks noChangeArrowheads="1"/>
              </p:cNvSpPr>
              <p:nvPr/>
            </p:nvSpPr>
            <p:spPr bwMode="auto">
              <a:xfrm>
                <a:off x="1099500" y="5632916"/>
                <a:ext cx="198122" cy="197834"/>
              </a:xfrm>
              <a:prstGeom prst="rect">
                <a:avLst/>
              </a:prstGeom>
              <a:solidFill>
                <a:srgbClr val="002B82"/>
              </a:solidFill>
              <a:ln w="9525">
                <a:solidFill>
                  <a:srgbClr val="5794CA"/>
                </a:solidFill>
                <a:miter lim="800000"/>
                <a:headEnd/>
                <a:tailEnd/>
              </a:ln>
              <a:effectLst>
                <a:outerShdw blurRad="40000" dist="23000" dir="5400000" rotWithShape="0">
                  <a:srgbClr val="000000">
                    <a:alpha val="34998"/>
                  </a:srgbClr>
                </a:outerShdw>
              </a:effectLst>
            </p:spPr>
            <p:txBody>
              <a:bodyPr anchor="ctr"/>
              <a:lstStyle/>
              <a:p>
                <a:pPr algn="ctr" defTabSz="457177" fontAlgn="auto">
                  <a:spcBef>
                    <a:spcPts val="0"/>
                  </a:spcBef>
                  <a:spcAft>
                    <a:spcPts val="0"/>
                  </a:spcAft>
                  <a:defRPr/>
                </a:pPr>
                <a:endParaRPr lang="en-US" dirty="0">
                  <a:solidFill>
                    <a:schemeClr val="lt1"/>
                  </a:solidFill>
                  <a:latin typeface="+mn-lt"/>
                </a:endParaRPr>
              </a:p>
            </p:txBody>
          </p:sp>
          <p:sp>
            <p:nvSpPr>
              <p:cNvPr id="12314" name="TextBox 10"/>
              <p:cNvSpPr txBox="1">
                <a:spLocks noChangeArrowheads="1"/>
              </p:cNvSpPr>
              <p:nvPr/>
            </p:nvSpPr>
            <p:spPr bwMode="auto">
              <a:xfrm>
                <a:off x="1312735" y="5499795"/>
                <a:ext cx="2630488" cy="368800"/>
              </a:xfrm>
              <a:prstGeom prst="rect">
                <a:avLst/>
              </a:prstGeom>
              <a:noFill/>
              <a:ln w="9525">
                <a:noFill/>
                <a:miter lim="800000"/>
                <a:headEnd/>
                <a:tailEnd/>
              </a:ln>
            </p:spPr>
            <p:txBody>
              <a:bodyPr>
                <a:spAutoFit/>
              </a:bodyPr>
              <a:lstStyle/>
              <a:p>
                <a:pPr>
                  <a:spcAft>
                    <a:spcPts val="138"/>
                  </a:spcAft>
                </a:pPr>
                <a:r>
                  <a:rPr lang="en-GB" sz="1400" dirty="0" smtClean="0">
                    <a:latin typeface="Frutiger LT Std 55 Roman"/>
                    <a:ea typeface="Frutiger LT Std 55 Roman"/>
                    <a:cs typeface="Frutiger LT Std 55 Roman"/>
                  </a:rPr>
                  <a:t>C</a:t>
                </a:r>
                <a:r>
                  <a:rPr lang="en-GB" sz="1400" b="0" dirty="0" smtClean="0">
                    <a:latin typeface="Frutiger LT Std 55 Roman"/>
                    <a:ea typeface="Frutiger LT Std 55 Roman"/>
                    <a:cs typeface="Frutiger LT Std 55 Roman"/>
                  </a:rPr>
                  <a:t>D </a:t>
                </a:r>
                <a:r>
                  <a:rPr lang="en-GB" sz="1400" b="0" dirty="0" err="1" smtClean="0">
                    <a:latin typeface="Frutiger LT Std 55 Roman"/>
                    <a:ea typeface="Frutiger LT Std 55 Roman"/>
                    <a:cs typeface="Frutiger LT Std 55 Roman"/>
                  </a:rPr>
                  <a:t>obligatorio</a:t>
                </a:r>
                <a:endParaRPr lang="en-US" sz="1400" b="0" dirty="0">
                  <a:latin typeface="Frutiger LT Std 55 Roman"/>
                  <a:ea typeface="Frutiger LT Std 55 Roman"/>
                  <a:cs typeface="Frutiger LT Std 55 Roman"/>
                </a:endParaRPr>
              </a:p>
            </p:txBody>
          </p:sp>
        </p:grpSp>
        <p:pic>
          <p:nvPicPr>
            <p:cNvPr id="12312" name="Picture 1"/>
            <p:cNvPicPr>
              <a:picLocks noChangeAspect="1"/>
            </p:cNvPicPr>
            <p:nvPr/>
          </p:nvPicPr>
          <p:blipFill>
            <a:blip r:embed="rId4" cstate="print"/>
            <a:srcRect/>
            <a:stretch>
              <a:fillRect/>
            </a:stretch>
          </p:blipFill>
          <p:spPr bwMode="auto">
            <a:xfrm>
              <a:off x="2148840" y="1783080"/>
              <a:ext cx="9528810" cy="5500370"/>
            </a:xfrm>
            <a:prstGeom prst="rect">
              <a:avLst/>
            </a:prstGeom>
            <a:noFill/>
            <a:ln w="9525">
              <a:noFill/>
              <a:miter lim="800000"/>
              <a:headEnd/>
              <a:tailEnd/>
            </a:ln>
          </p:spPr>
        </p:pic>
      </p:grpSp>
      <p:grpSp>
        <p:nvGrpSpPr>
          <p:cNvPr id="4" name="Group 4"/>
          <p:cNvGrpSpPr>
            <a:grpSpLocks/>
          </p:cNvGrpSpPr>
          <p:nvPr/>
        </p:nvGrpSpPr>
        <p:grpSpPr bwMode="auto">
          <a:xfrm>
            <a:off x="765175" y="1485900"/>
            <a:ext cx="6962775" cy="4583113"/>
            <a:chOff x="539072" y="1783080"/>
            <a:chExt cx="11138578" cy="5500370"/>
          </a:xfrm>
        </p:grpSpPr>
        <p:grpSp>
          <p:nvGrpSpPr>
            <p:cNvPr id="5" name="Group 6"/>
            <p:cNvGrpSpPr>
              <a:grpSpLocks/>
            </p:cNvGrpSpPr>
            <p:nvPr/>
          </p:nvGrpSpPr>
          <p:grpSpPr bwMode="auto">
            <a:xfrm>
              <a:off x="539072" y="5568545"/>
              <a:ext cx="3947495" cy="369311"/>
              <a:chOff x="1099501" y="5294711"/>
              <a:chExt cx="3948202" cy="368735"/>
            </a:xfrm>
          </p:grpSpPr>
          <p:sp>
            <p:nvSpPr>
              <p:cNvPr id="8" name="Rectangle 7"/>
              <p:cNvSpPr>
                <a:spLocks noChangeArrowheads="1"/>
              </p:cNvSpPr>
              <p:nvPr/>
            </p:nvSpPr>
            <p:spPr bwMode="auto">
              <a:xfrm>
                <a:off x="1099501" y="5435685"/>
                <a:ext cx="195583" cy="199735"/>
              </a:xfrm>
              <a:prstGeom prst="rect">
                <a:avLst/>
              </a:prstGeom>
              <a:solidFill>
                <a:srgbClr val="4E89BD"/>
              </a:solidFill>
              <a:ln w="9525">
                <a:solidFill>
                  <a:srgbClr val="5794CA"/>
                </a:solidFill>
                <a:miter lim="800000"/>
                <a:headEnd/>
                <a:tailEnd/>
              </a:ln>
              <a:effectLst>
                <a:outerShdw blurRad="40000" dist="23000" dir="5400000" rotWithShape="0">
                  <a:srgbClr val="000000">
                    <a:alpha val="34998"/>
                  </a:srgbClr>
                </a:outerShdw>
              </a:effectLst>
            </p:spPr>
            <p:txBody>
              <a:bodyPr anchor="ctr"/>
              <a:lstStyle/>
              <a:p>
                <a:pPr algn="ctr" defTabSz="457177" fontAlgn="auto">
                  <a:spcBef>
                    <a:spcPts val="0"/>
                  </a:spcBef>
                  <a:spcAft>
                    <a:spcPts val="0"/>
                  </a:spcAft>
                  <a:defRPr/>
                </a:pPr>
                <a:endParaRPr lang="en-US" dirty="0">
                  <a:solidFill>
                    <a:schemeClr val="lt1"/>
                  </a:solidFill>
                  <a:latin typeface="+mn-lt"/>
                </a:endParaRPr>
              </a:p>
            </p:txBody>
          </p:sp>
          <p:sp>
            <p:nvSpPr>
              <p:cNvPr id="12310" name="TextBox 10"/>
              <p:cNvSpPr txBox="1">
                <a:spLocks noChangeArrowheads="1"/>
              </p:cNvSpPr>
              <p:nvPr/>
            </p:nvSpPr>
            <p:spPr bwMode="auto">
              <a:xfrm>
                <a:off x="1312735" y="5294711"/>
                <a:ext cx="3734968" cy="368735"/>
              </a:xfrm>
              <a:prstGeom prst="rect">
                <a:avLst/>
              </a:prstGeom>
              <a:noFill/>
              <a:ln w="9525">
                <a:noFill/>
                <a:miter lim="800000"/>
                <a:headEnd/>
                <a:tailEnd/>
              </a:ln>
            </p:spPr>
            <p:txBody>
              <a:bodyPr>
                <a:spAutoFit/>
              </a:bodyPr>
              <a:lstStyle/>
              <a:p>
                <a:pPr>
                  <a:spcAft>
                    <a:spcPts val="138"/>
                  </a:spcAft>
                </a:pPr>
                <a:r>
                  <a:rPr lang="en-GB" sz="1400" dirty="0" smtClean="0">
                    <a:latin typeface="Frutiger LT Std 55 Roman"/>
                    <a:ea typeface="Frutiger LT Std 55 Roman"/>
                    <a:cs typeface="Frutiger LT Std 55 Roman"/>
                  </a:rPr>
                  <a:t>B</a:t>
                </a:r>
                <a:r>
                  <a:rPr lang="en-GB" sz="1400" b="0" dirty="0" smtClean="0">
                    <a:latin typeface="Frutiger LT Std 55 Roman"/>
                    <a:ea typeface="Frutiger LT Std 55 Roman"/>
                    <a:cs typeface="Frutiger LT Std 55 Roman"/>
                  </a:rPr>
                  <a:t>D/</a:t>
                </a:r>
                <a:r>
                  <a:rPr lang="en-GB" sz="1400" b="0" dirty="0" err="1" smtClean="0">
                    <a:latin typeface="Frutiger LT Std 55 Roman"/>
                    <a:ea typeface="Frutiger LT Std 55 Roman"/>
                    <a:cs typeface="Frutiger LT Std 55 Roman"/>
                  </a:rPr>
                  <a:t>híbrido</a:t>
                </a:r>
                <a:r>
                  <a:rPr lang="en-GB" sz="1400" b="0" dirty="0" smtClean="0">
                    <a:latin typeface="Frutiger LT Std 55 Roman"/>
                    <a:ea typeface="Frutiger LT Std 55 Roman"/>
                    <a:cs typeface="Frutiger LT Std 55 Roman"/>
                  </a:rPr>
                  <a:t> </a:t>
                </a:r>
                <a:r>
                  <a:rPr lang="en-GB" sz="1400" b="0" dirty="0" err="1" smtClean="0">
                    <a:latin typeface="Frutiger LT Std 55 Roman"/>
                    <a:ea typeface="Frutiger LT Std 55 Roman"/>
                    <a:cs typeface="Frutiger LT Std 55 Roman"/>
                  </a:rPr>
                  <a:t>obligatorio</a:t>
                </a:r>
                <a:endParaRPr lang="en-US" sz="1400" b="0" dirty="0">
                  <a:latin typeface="Frutiger LT Std 55 Roman"/>
                  <a:ea typeface="Frutiger LT Std 55 Roman"/>
                  <a:cs typeface="Frutiger LT Std 55 Roman"/>
                </a:endParaRPr>
              </a:p>
            </p:txBody>
          </p:sp>
        </p:grpSp>
        <p:pic>
          <p:nvPicPr>
            <p:cNvPr id="12308" name="Picture 3"/>
            <p:cNvPicPr>
              <a:picLocks noChangeAspect="1"/>
            </p:cNvPicPr>
            <p:nvPr/>
          </p:nvPicPr>
          <p:blipFill>
            <a:blip r:embed="rId5" cstate="print"/>
            <a:srcRect/>
            <a:stretch>
              <a:fillRect/>
            </a:stretch>
          </p:blipFill>
          <p:spPr bwMode="auto">
            <a:xfrm>
              <a:off x="2148840" y="1783080"/>
              <a:ext cx="9528810" cy="5500370"/>
            </a:xfrm>
            <a:prstGeom prst="rect">
              <a:avLst/>
            </a:prstGeom>
            <a:noFill/>
            <a:ln w="9525">
              <a:noFill/>
              <a:miter lim="800000"/>
              <a:headEnd/>
              <a:tailEnd/>
            </a:ln>
          </p:spPr>
        </p:pic>
      </p:grpSp>
      <p:grpSp>
        <p:nvGrpSpPr>
          <p:cNvPr id="6" name="Group 6"/>
          <p:cNvGrpSpPr>
            <a:grpSpLocks/>
          </p:cNvGrpSpPr>
          <p:nvPr/>
        </p:nvGrpSpPr>
        <p:grpSpPr bwMode="auto">
          <a:xfrm>
            <a:off x="765175" y="1485900"/>
            <a:ext cx="6962775" cy="4583113"/>
            <a:chOff x="539072" y="1783080"/>
            <a:chExt cx="11138578" cy="5500370"/>
          </a:xfrm>
        </p:grpSpPr>
        <p:grpSp>
          <p:nvGrpSpPr>
            <p:cNvPr id="7" name="Group 9"/>
            <p:cNvGrpSpPr>
              <a:grpSpLocks/>
            </p:cNvGrpSpPr>
            <p:nvPr/>
          </p:nvGrpSpPr>
          <p:grpSpPr bwMode="auto">
            <a:xfrm>
              <a:off x="539072" y="5970319"/>
              <a:ext cx="3901224" cy="369375"/>
              <a:chOff x="1099501" y="5982533"/>
              <a:chExt cx="3901923" cy="368799"/>
            </a:xfrm>
          </p:grpSpPr>
          <p:sp>
            <p:nvSpPr>
              <p:cNvPr id="15" name="Rectangle 14"/>
              <p:cNvSpPr>
                <a:spLocks noChangeArrowheads="1"/>
              </p:cNvSpPr>
              <p:nvPr/>
            </p:nvSpPr>
            <p:spPr bwMode="auto">
              <a:xfrm>
                <a:off x="1099501" y="6121829"/>
                <a:ext cx="195583" cy="197833"/>
              </a:xfrm>
              <a:prstGeom prst="rect">
                <a:avLst/>
              </a:prstGeom>
              <a:solidFill>
                <a:srgbClr val="5E9732"/>
              </a:solidFill>
              <a:ln w="9525">
                <a:solidFill>
                  <a:srgbClr val="5794CA"/>
                </a:solidFill>
                <a:miter lim="800000"/>
                <a:headEnd/>
                <a:tailEnd/>
              </a:ln>
              <a:effectLst>
                <a:outerShdw blurRad="40000" dist="23000" dir="5400000" rotWithShape="0">
                  <a:srgbClr val="000000">
                    <a:alpha val="34998"/>
                  </a:srgbClr>
                </a:outerShdw>
              </a:effectLst>
            </p:spPr>
            <p:txBody>
              <a:bodyPr anchor="ctr"/>
              <a:lstStyle/>
              <a:p>
                <a:pPr algn="ctr" defTabSz="457177" fontAlgn="auto">
                  <a:spcBef>
                    <a:spcPts val="0"/>
                  </a:spcBef>
                  <a:spcAft>
                    <a:spcPts val="0"/>
                  </a:spcAft>
                  <a:defRPr/>
                </a:pPr>
                <a:endParaRPr lang="en-US" dirty="0">
                  <a:solidFill>
                    <a:schemeClr val="lt1"/>
                  </a:solidFill>
                  <a:latin typeface="+mn-lt"/>
                </a:endParaRPr>
              </a:p>
            </p:txBody>
          </p:sp>
          <p:sp>
            <p:nvSpPr>
              <p:cNvPr id="12306" name="TextBox 10"/>
              <p:cNvSpPr txBox="1">
                <a:spLocks noChangeArrowheads="1"/>
              </p:cNvSpPr>
              <p:nvPr/>
            </p:nvSpPr>
            <p:spPr bwMode="auto">
              <a:xfrm>
                <a:off x="1312734" y="5982533"/>
                <a:ext cx="3688690" cy="368799"/>
              </a:xfrm>
              <a:prstGeom prst="rect">
                <a:avLst/>
              </a:prstGeom>
              <a:noFill/>
              <a:ln w="9525">
                <a:noFill/>
                <a:miter lim="800000"/>
                <a:headEnd/>
                <a:tailEnd/>
              </a:ln>
            </p:spPr>
            <p:txBody>
              <a:bodyPr wrap="square">
                <a:spAutoFit/>
              </a:bodyPr>
              <a:lstStyle/>
              <a:p>
                <a:pPr>
                  <a:spcAft>
                    <a:spcPts val="138"/>
                  </a:spcAft>
                </a:pPr>
                <a:r>
                  <a:rPr lang="en-GB" sz="1400" b="0" dirty="0" err="1" smtClean="0">
                    <a:latin typeface="Frutiger LT Std 55 Roman"/>
                    <a:ea typeface="Frutiger LT Std 55 Roman"/>
                    <a:cs typeface="Frutiger LT Std 55 Roman"/>
                  </a:rPr>
                  <a:t>Afiliación</a:t>
                </a:r>
                <a:r>
                  <a:rPr lang="en-GB" sz="1400" b="0" dirty="0" smtClean="0">
                    <a:latin typeface="Frutiger LT Std 55 Roman"/>
                    <a:ea typeface="Frutiger LT Std 55 Roman"/>
                    <a:cs typeface="Frutiger LT Std 55 Roman"/>
                  </a:rPr>
                  <a:t> </a:t>
                </a:r>
                <a:r>
                  <a:rPr lang="en-GB" sz="1400" b="0" dirty="0" err="1" smtClean="0">
                    <a:latin typeface="Frutiger LT Std 55 Roman"/>
                    <a:ea typeface="Frutiger LT Std 55 Roman"/>
                    <a:cs typeface="Frutiger LT Std 55 Roman"/>
                  </a:rPr>
                  <a:t>automática</a:t>
                </a:r>
                <a:r>
                  <a:rPr lang="en-GB" sz="1400" b="0" dirty="0" smtClean="0">
                    <a:latin typeface="Frutiger LT Std 55 Roman"/>
                    <a:ea typeface="Frutiger LT Std 55 Roman"/>
                    <a:cs typeface="Frutiger LT Std 55 Roman"/>
                  </a:rPr>
                  <a:t> CD</a:t>
                </a:r>
                <a:endParaRPr lang="en-US" sz="1400" b="0" dirty="0">
                  <a:latin typeface="Frutiger LT Std 55 Roman"/>
                  <a:ea typeface="Frutiger LT Std 55 Roman"/>
                  <a:cs typeface="Frutiger LT Std 55 Roman"/>
                </a:endParaRPr>
              </a:p>
            </p:txBody>
          </p:sp>
        </p:grpSp>
        <p:pic>
          <p:nvPicPr>
            <p:cNvPr id="12304" name="Picture 5"/>
            <p:cNvPicPr>
              <a:picLocks noChangeAspect="1"/>
            </p:cNvPicPr>
            <p:nvPr/>
          </p:nvPicPr>
          <p:blipFill>
            <a:blip r:embed="rId6" cstate="print"/>
            <a:srcRect/>
            <a:stretch>
              <a:fillRect/>
            </a:stretch>
          </p:blipFill>
          <p:spPr bwMode="auto">
            <a:xfrm>
              <a:off x="2148840" y="1783080"/>
              <a:ext cx="9528810" cy="5500370"/>
            </a:xfrm>
            <a:prstGeom prst="rect">
              <a:avLst/>
            </a:prstGeom>
            <a:noFill/>
            <a:ln w="9525">
              <a:noFill/>
              <a:miter lim="800000"/>
              <a:headEnd/>
              <a:tailEnd/>
            </a:ln>
          </p:spPr>
        </p:pic>
      </p:grpSp>
      <p:grpSp>
        <p:nvGrpSpPr>
          <p:cNvPr id="9" name="Group 9"/>
          <p:cNvGrpSpPr>
            <a:grpSpLocks/>
          </p:cNvGrpSpPr>
          <p:nvPr/>
        </p:nvGrpSpPr>
        <p:grpSpPr bwMode="auto">
          <a:xfrm>
            <a:off x="754063" y="1485900"/>
            <a:ext cx="6973887" cy="4583113"/>
            <a:chOff x="520532" y="1783080"/>
            <a:chExt cx="11157118" cy="5500370"/>
          </a:xfrm>
        </p:grpSpPr>
        <p:grpSp>
          <p:nvGrpSpPr>
            <p:cNvPr id="10" name="Group 11"/>
            <p:cNvGrpSpPr>
              <a:grpSpLocks/>
            </p:cNvGrpSpPr>
            <p:nvPr/>
          </p:nvGrpSpPr>
          <p:grpSpPr bwMode="auto">
            <a:xfrm>
              <a:off x="520532" y="6353523"/>
              <a:ext cx="2843213" cy="369311"/>
              <a:chOff x="1080957" y="6354208"/>
              <a:chExt cx="2843722" cy="368735"/>
            </a:xfrm>
          </p:grpSpPr>
          <p:sp>
            <p:nvSpPr>
              <p:cNvPr id="12301" name="TextBox 10"/>
              <p:cNvSpPr txBox="1">
                <a:spLocks noChangeArrowheads="1"/>
              </p:cNvSpPr>
              <p:nvPr/>
            </p:nvSpPr>
            <p:spPr bwMode="auto">
              <a:xfrm>
                <a:off x="1294192" y="6354208"/>
                <a:ext cx="2630487" cy="368735"/>
              </a:xfrm>
              <a:prstGeom prst="rect">
                <a:avLst/>
              </a:prstGeom>
              <a:noFill/>
              <a:ln w="9525">
                <a:noFill/>
                <a:miter lim="800000"/>
                <a:headEnd/>
                <a:tailEnd/>
              </a:ln>
            </p:spPr>
            <p:txBody>
              <a:bodyPr>
                <a:spAutoFit/>
              </a:bodyPr>
              <a:lstStyle/>
              <a:p>
                <a:pPr>
                  <a:spcAft>
                    <a:spcPts val="138"/>
                  </a:spcAft>
                </a:pPr>
                <a:r>
                  <a:rPr lang="en-GB" sz="1400" dirty="0" smtClean="0">
                    <a:latin typeface="Frutiger LT Std 55 Roman"/>
                    <a:ea typeface="Frutiger LT Std 55 Roman"/>
                    <a:cs typeface="Frutiger LT Std 55 Roman"/>
                  </a:rPr>
                  <a:t>B</a:t>
                </a:r>
                <a:r>
                  <a:rPr lang="en-GB" sz="1400" b="0" dirty="0" smtClean="0">
                    <a:latin typeface="Frutiger LT Std 55 Roman"/>
                    <a:ea typeface="Frutiger LT Std 55 Roman"/>
                    <a:cs typeface="Frutiger LT Std 55 Roman"/>
                  </a:rPr>
                  <a:t>D/CD </a:t>
                </a:r>
                <a:r>
                  <a:rPr lang="en-GB" sz="1400" b="0" dirty="0" err="1" smtClean="0">
                    <a:latin typeface="Frutiger LT Std 55 Roman"/>
                    <a:ea typeface="Frutiger LT Std 55 Roman"/>
                    <a:cs typeface="Frutiger LT Std 55 Roman"/>
                  </a:rPr>
                  <a:t>voluntario</a:t>
                </a:r>
                <a:endParaRPr lang="en-US" sz="1400" b="0" dirty="0">
                  <a:latin typeface="Frutiger LT Std 55 Roman"/>
                  <a:ea typeface="Frutiger LT Std 55 Roman"/>
                  <a:cs typeface="Frutiger LT Std 55 Roman"/>
                </a:endParaRPr>
              </a:p>
            </p:txBody>
          </p:sp>
          <p:sp>
            <p:nvSpPr>
              <p:cNvPr id="11" name="Rectangle 10"/>
              <p:cNvSpPr>
                <a:spLocks noChangeArrowheads="1"/>
              </p:cNvSpPr>
              <p:nvPr/>
            </p:nvSpPr>
            <p:spPr bwMode="auto">
              <a:xfrm>
                <a:off x="1080957" y="6500860"/>
                <a:ext cx="195595" cy="197834"/>
              </a:xfrm>
              <a:prstGeom prst="rect">
                <a:avLst/>
              </a:prstGeom>
              <a:solidFill>
                <a:srgbClr val="DDA614"/>
              </a:solidFill>
              <a:ln w="9525">
                <a:solidFill>
                  <a:srgbClr val="5794CA"/>
                </a:solidFill>
                <a:miter lim="800000"/>
                <a:headEnd/>
                <a:tailEnd/>
              </a:ln>
              <a:effectLst>
                <a:outerShdw blurRad="40000" dist="23000" dir="5400000" rotWithShape="0">
                  <a:srgbClr val="000000">
                    <a:alpha val="34998"/>
                  </a:srgbClr>
                </a:outerShdw>
              </a:effectLst>
            </p:spPr>
            <p:txBody>
              <a:bodyPr anchor="ctr"/>
              <a:lstStyle/>
              <a:p>
                <a:pPr algn="ctr" defTabSz="457177" fontAlgn="auto">
                  <a:spcBef>
                    <a:spcPts val="0"/>
                  </a:spcBef>
                  <a:spcAft>
                    <a:spcPts val="0"/>
                  </a:spcAft>
                  <a:defRPr/>
                </a:pPr>
                <a:endParaRPr lang="en-US" dirty="0">
                  <a:solidFill>
                    <a:schemeClr val="lt1"/>
                  </a:solidFill>
                  <a:latin typeface="+mn-lt"/>
                </a:endParaRPr>
              </a:p>
            </p:txBody>
          </p:sp>
        </p:grpSp>
        <p:pic>
          <p:nvPicPr>
            <p:cNvPr id="12300" name="Picture 8"/>
            <p:cNvPicPr>
              <a:picLocks noChangeAspect="1"/>
            </p:cNvPicPr>
            <p:nvPr/>
          </p:nvPicPr>
          <p:blipFill>
            <a:blip r:embed="rId7" cstate="print"/>
            <a:srcRect/>
            <a:stretch>
              <a:fillRect/>
            </a:stretch>
          </p:blipFill>
          <p:spPr bwMode="auto">
            <a:xfrm>
              <a:off x="2148840" y="1783080"/>
              <a:ext cx="9528810" cy="5500370"/>
            </a:xfrm>
            <a:prstGeom prst="rect">
              <a:avLst/>
            </a:prstGeom>
            <a:noFill/>
            <a:ln w="9525">
              <a:noFill/>
              <a:miter lim="800000"/>
              <a:headEnd/>
              <a:tailEnd/>
            </a:ln>
          </p:spPr>
        </p:pic>
      </p:grpSp>
      <p:sp>
        <p:nvSpPr>
          <p:cNvPr id="12298" name="Text Box 8"/>
          <p:cNvSpPr txBox="1">
            <a:spLocks noChangeArrowheads="1"/>
          </p:cNvSpPr>
          <p:nvPr/>
        </p:nvSpPr>
        <p:spPr bwMode="auto">
          <a:xfrm>
            <a:off x="2195736" y="6216310"/>
            <a:ext cx="7710240" cy="372410"/>
          </a:xfrm>
          <a:prstGeom prst="rect">
            <a:avLst/>
          </a:prstGeom>
          <a:noFill/>
          <a:ln w="9525">
            <a:noFill/>
            <a:miter lim="800000"/>
            <a:headEnd/>
            <a:tailEnd/>
          </a:ln>
        </p:spPr>
        <p:txBody>
          <a:bodyPr wrap="square" lIns="0" tIns="0" rIns="0" bIns="64008" anchor="b">
            <a:spAutoFit/>
          </a:bodyPr>
          <a:lstStyle/>
          <a:p>
            <a:pPr marL="206375" indent="-206375" defTabSz="912813">
              <a:tabLst>
                <a:tab pos="100013" algn="r"/>
                <a:tab pos="206375" algn="l"/>
              </a:tabLst>
            </a:pPr>
            <a:r>
              <a:rPr lang="en-US" sz="1000" dirty="0">
                <a:solidFill>
                  <a:srgbClr val="3C4146"/>
                </a:solidFill>
                <a:latin typeface="Frutiger LT Std 47 Light Cn"/>
              </a:rPr>
              <a:t>	</a:t>
            </a:r>
            <a:r>
              <a:rPr lang="en-US" sz="1000" dirty="0" smtClean="0">
                <a:solidFill>
                  <a:srgbClr val="3C4146"/>
                </a:solidFill>
                <a:latin typeface="Frutiger LT Std 47 Light Cn"/>
              </a:rPr>
              <a:t>Al 31 de </a:t>
            </a:r>
            <a:r>
              <a:rPr lang="en-US" sz="1000" dirty="0" err="1" smtClean="0">
                <a:solidFill>
                  <a:srgbClr val="3C4146"/>
                </a:solidFill>
                <a:latin typeface="Frutiger LT Std 47 Light Cn"/>
              </a:rPr>
              <a:t>diciembre</a:t>
            </a:r>
            <a:r>
              <a:rPr lang="en-US" sz="1000" dirty="0" smtClean="0">
                <a:solidFill>
                  <a:srgbClr val="3C4146"/>
                </a:solidFill>
                <a:latin typeface="Frutiger LT Std 47 Light Cn"/>
              </a:rPr>
              <a:t> 2011</a:t>
            </a:r>
            <a:endParaRPr lang="en-US" sz="1000" dirty="0">
              <a:solidFill>
                <a:srgbClr val="3C4146"/>
              </a:solidFill>
              <a:latin typeface="Frutiger LT Std 47 Light Cn"/>
            </a:endParaRPr>
          </a:p>
          <a:p>
            <a:pPr marL="206375" indent="-206375" defTabSz="912813">
              <a:tabLst>
                <a:tab pos="100013" algn="r"/>
                <a:tab pos="206375" algn="l"/>
              </a:tabLst>
            </a:pPr>
            <a:r>
              <a:rPr lang="en-US" sz="1000" dirty="0">
                <a:solidFill>
                  <a:srgbClr val="3C4146"/>
                </a:solidFill>
                <a:latin typeface="Frutiger LT Std 47 Light Cn"/>
              </a:rPr>
              <a:t>	</a:t>
            </a:r>
            <a:r>
              <a:rPr lang="en-US" sz="1000" dirty="0" err="1" smtClean="0">
                <a:solidFill>
                  <a:srgbClr val="3C4146"/>
                </a:solidFill>
                <a:latin typeface="Frutiger LT Std 47 Light Cn"/>
              </a:rPr>
              <a:t>Fuente</a:t>
            </a:r>
            <a:r>
              <a:rPr lang="en-US" sz="1000" dirty="0" smtClean="0">
                <a:solidFill>
                  <a:srgbClr val="3C4146"/>
                </a:solidFill>
                <a:latin typeface="Frutiger LT Std 47 Light Cn"/>
              </a:rPr>
              <a:t>: OECD</a:t>
            </a:r>
            <a:endParaRPr lang="en-US" sz="1000" dirty="0">
              <a:solidFill>
                <a:srgbClr val="3C4146"/>
              </a:solidFill>
              <a:latin typeface="Frutiger LT Std 47 Light Cn"/>
            </a:endParaRPr>
          </a:p>
        </p:txBody>
      </p:sp>
      <p:pic>
        <p:nvPicPr>
          <p:cNvPr id="27" name="Picture 2" descr="image14.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9" y="6165304"/>
            <a:ext cx="1800200"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648816"/>
          </a:xfrm>
        </p:spPr>
        <p:txBody>
          <a:bodyPr/>
          <a:lstStyle/>
          <a:p>
            <a:r>
              <a:rPr lang="es-ES" sz="3600" dirty="0" smtClean="0"/>
              <a:t>Activos fondos de pensiones, % PIB 2011</a:t>
            </a:r>
            <a:endParaRPr lang="es-ES" sz="3600" dirty="0"/>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6" name="Rectangle 4"/>
          <p:cNvSpPr>
            <a:spLocks noChangeArrowheads="1"/>
          </p:cNvSpPr>
          <p:nvPr/>
        </p:nvSpPr>
        <p:spPr bwMode="auto">
          <a:xfrm>
            <a:off x="1835696" y="6578600"/>
            <a:ext cx="5148064" cy="279400"/>
          </a:xfrm>
          <a:prstGeom prst="rect">
            <a:avLst/>
          </a:prstGeom>
          <a:noFill/>
          <a:ln w="9525">
            <a:noFill/>
            <a:miter lim="800000"/>
            <a:headEnd/>
            <a:tailEnd/>
          </a:ln>
        </p:spPr>
        <p:txBody>
          <a:bodyPr lIns="91429" tIns="45715" rIns="91429" bIns="45715" anchor="ctr"/>
          <a:lstStyle/>
          <a:p>
            <a:r>
              <a:rPr lang="en-GB" sz="1400" dirty="0" err="1" smtClean="0"/>
              <a:t>Fuente</a:t>
            </a:r>
            <a:r>
              <a:rPr lang="en-GB" sz="1400" dirty="0" smtClean="0"/>
              <a:t>: </a:t>
            </a:r>
            <a:r>
              <a:rPr lang="en-GB" sz="1400" dirty="0"/>
              <a:t>OECD, </a:t>
            </a:r>
            <a:r>
              <a:rPr lang="en-GB" sz="1400" dirty="0" smtClean="0"/>
              <a:t>Global Pension Statistics, Newsletter 2012</a:t>
            </a:r>
            <a:endParaRPr lang="en-GB" sz="1400" dirty="0"/>
          </a:p>
        </p:txBody>
      </p:sp>
      <p:graphicFrame>
        <p:nvGraphicFramePr>
          <p:cNvPr id="8" name="Chart 7"/>
          <p:cNvGraphicFramePr>
            <a:graphicFrameLocks/>
          </p:cNvGraphicFramePr>
          <p:nvPr/>
        </p:nvGraphicFramePr>
        <p:xfrm>
          <a:off x="251520" y="764704"/>
          <a:ext cx="8640960" cy="576064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mage1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6237312"/>
            <a:ext cx="1656184" cy="499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648816"/>
          </a:xfrm>
        </p:spPr>
        <p:txBody>
          <a:bodyPr/>
          <a:lstStyle/>
          <a:p>
            <a:r>
              <a:rPr lang="es-ES" sz="3600" dirty="0" smtClean="0"/>
              <a:t>Rendimientos de fondos de pensiones, %</a:t>
            </a:r>
            <a:r>
              <a:rPr lang="es-ES" sz="3600" dirty="0" err="1" smtClean="0"/>
              <a:t>pa</a:t>
            </a:r>
            <a:endParaRPr lang="es-ES" sz="3600" dirty="0"/>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6" name="Rectangle 4"/>
          <p:cNvSpPr>
            <a:spLocks noChangeArrowheads="1"/>
          </p:cNvSpPr>
          <p:nvPr/>
        </p:nvSpPr>
        <p:spPr bwMode="auto">
          <a:xfrm>
            <a:off x="2123728" y="6381328"/>
            <a:ext cx="5148064" cy="279400"/>
          </a:xfrm>
          <a:prstGeom prst="rect">
            <a:avLst/>
          </a:prstGeom>
          <a:noFill/>
          <a:ln w="9525">
            <a:noFill/>
            <a:miter lim="800000"/>
            <a:headEnd/>
            <a:tailEnd/>
          </a:ln>
        </p:spPr>
        <p:txBody>
          <a:bodyPr lIns="91429" tIns="45715" rIns="91429" bIns="45715" anchor="ctr"/>
          <a:lstStyle/>
          <a:p>
            <a:r>
              <a:rPr lang="en-GB" sz="1400" dirty="0" err="1" smtClean="0"/>
              <a:t>Fuente</a:t>
            </a:r>
            <a:r>
              <a:rPr lang="en-GB" sz="1400" dirty="0" smtClean="0"/>
              <a:t>: </a:t>
            </a:r>
            <a:r>
              <a:rPr lang="en-GB" sz="1400" dirty="0"/>
              <a:t>OECD, </a:t>
            </a:r>
            <a:r>
              <a:rPr lang="en-GB" sz="1400" dirty="0" smtClean="0"/>
              <a:t>Global Pension Statistics, Newsletter 2012</a:t>
            </a:r>
            <a:endParaRPr lang="en-GB" sz="1400" dirty="0"/>
          </a:p>
        </p:txBody>
      </p:sp>
      <p:pic>
        <p:nvPicPr>
          <p:cNvPr id="7" name="Picture 2" descr="image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165304"/>
            <a:ext cx="1872208"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 name="Chart 7"/>
          <p:cNvGraphicFramePr/>
          <p:nvPr/>
        </p:nvGraphicFramePr>
        <p:xfrm>
          <a:off x="323528" y="1023937"/>
          <a:ext cx="8424936" cy="528538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2699792" y="836712"/>
            <a:ext cx="6192688"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err="1" smtClean="0"/>
              <a:t>Re</a:t>
            </a:r>
            <a:r>
              <a:rPr lang="en-US" sz="1800" dirty="0" err="1" smtClean="0">
                <a:latin typeface="+mn-lt"/>
                <a:ea typeface="+mn-ea"/>
                <a:cs typeface="+mn-cs"/>
              </a:rPr>
              <a:t>ndimiento</a:t>
            </a:r>
            <a:r>
              <a:rPr lang="en-US" sz="1800" dirty="0" smtClean="0">
                <a:latin typeface="+mn-lt"/>
                <a:ea typeface="+mn-ea"/>
                <a:cs typeface="+mn-cs"/>
              </a:rPr>
              <a:t> </a:t>
            </a:r>
            <a:r>
              <a:rPr lang="en-US" sz="1800" dirty="0" err="1" smtClean="0">
                <a:latin typeface="+mn-lt"/>
                <a:ea typeface="+mn-ea"/>
                <a:cs typeface="+mn-cs"/>
              </a:rPr>
              <a:t>medio</a:t>
            </a:r>
            <a:r>
              <a:rPr lang="en-US" sz="1800" dirty="0" smtClean="0">
                <a:latin typeface="+mn-lt"/>
                <a:ea typeface="+mn-ea"/>
                <a:cs typeface="+mn-cs"/>
              </a:rPr>
              <a:t> </a:t>
            </a:r>
            <a:r>
              <a:rPr lang="en-US" sz="1800" dirty="0" err="1" smtClean="0">
                <a:latin typeface="+mn-lt"/>
                <a:ea typeface="+mn-ea"/>
                <a:cs typeface="+mn-cs"/>
              </a:rPr>
              <a:t>anual</a:t>
            </a:r>
            <a:r>
              <a:rPr lang="en-US" sz="1800" dirty="0" smtClean="0">
                <a:latin typeface="+mn-lt"/>
                <a:ea typeface="+mn-ea"/>
                <a:cs typeface="+mn-cs"/>
              </a:rPr>
              <a:t> (2002-11</a:t>
            </a:r>
            <a:r>
              <a:rPr lang="en-US" sz="1800" dirty="0" smtClean="0"/>
              <a:t>)</a:t>
            </a:r>
            <a:endParaRPr lang="en-US" sz="1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2031"/>
            <a:ext cx="9721080" cy="648072"/>
          </a:xfrm>
        </p:spPr>
        <p:txBody>
          <a:bodyPr/>
          <a:lstStyle/>
          <a:p>
            <a:r>
              <a:rPr lang="es-ES" sz="3600" dirty="0" smtClean="0"/>
              <a:t>Políticas para aumentar la cobertura y ahorro</a:t>
            </a:r>
          </a:p>
        </p:txBody>
      </p:sp>
      <p:sp>
        <p:nvSpPr>
          <p:cNvPr id="3" name="2 Marcador de contenido"/>
          <p:cNvSpPr>
            <a:spLocks noGrp="1"/>
          </p:cNvSpPr>
          <p:nvPr>
            <p:ph idx="1"/>
          </p:nvPr>
        </p:nvSpPr>
        <p:spPr>
          <a:xfrm>
            <a:off x="323528" y="908720"/>
            <a:ext cx="8640960" cy="4896544"/>
          </a:xfrm>
        </p:spPr>
        <p:txBody>
          <a:bodyPr/>
          <a:lstStyle/>
          <a:p>
            <a:r>
              <a:rPr lang="es-ES" sz="2800" dirty="0" smtClean="0"/>
              <a:t>Obligación de cotizar / afiliación automática</a:t>
            </a:r>
            <a:endParaRPr lang="es-ES" sz="1400" dirty="0" smtClean="0"/>
          </a:p>
          <a:p>
            <a:endParaRPr lang="es-ES" sz="1000" dirty="0" smtClean="0"/>
          </a:p>
          <a:p>
            <a:r>
              <a:rPr lang="es-ES" sz="2800" dirty="0" smtClean="0"/>
              <a:t>Contribuciones estatales o del empleador al ahorro previsional / deducciones fiscales</a:t>
            </a:r>
          </a:p>
          <a:p>
            <a:endParaRPr lang="es-ES" sz="1000" dirty="0" smtClean="0"/>
          </a:p>
          <a:p>
            <a:r>
              <a:rPr lang="es-ES" sz="2800" dirty="0" smtClean="0"/>
              <a:t>Tasas fijas de cotización / tasas ajustadas a la edad/ingresos</a:t>
            </a:r>
          </a:p>
          <a:p>
            <a:endParaRPr lang="es-ES" sz="1000" dirty="0" smtClean="0"/>
          </a:p>
          <a:p>
            <a:r>
              <a:rPr lang="es-ES" sz="2800" dirty="0" smtClean="0"/>
              <a:t>Iliquidez del ahorro previsional voluntario / rescate parcial en momentos de urgencia, compra 1ª vivienda, </a:t>
            </a:r>
            <a:r>
              <a:rPr lang="es-ES" sz="2800" dirty="0" err="1" smtClean="0"/>
              <a:t>etc</a:t>
            </a:r>
            <a:endParaRPr lang="es-ES" sz="2800" dirty="0" smtClean="0"/>
          </a:p>
          <a:p>
            <a:endParaRPr lang="es-ES" sz="1000" dirty="0" smtClean="0"/>
          </a:p>
          <a:p>
            <a:r>
              <a:rPr lang="es-ES" sz="2800" dirty="0" smtClean="0"/>
              <a:t>Rol de la comunicación y educación financiera</a:t>
            </a:r>
          </a:p>
          <a:p>
            <a:endParaRPr lang="es-ES" sz="1400" dirty="0" smtClean="0"/>
          </a:p>
          <a:p>
            <a:endParaRPr lang="es-ES" sz="2800" dirty="0" smtClean="0"/>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031"/>
            <a:ext cx="9144000" cy="648072"/>
          </a:xfr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3600" dirty="0" smtClean="0"/>
              <a:t>Como </a:t>
            </a:r>
            <a:r>
              <a:rPr lang="en-US" sz="3600" dirty="0" err="1" smtClean="0"/>
              <a:t>mejorar</a:t>
            </a:r>
            <a:r>
              <a:rPr lang="en-US" sz="3600" dirty="0" smtClean="0"/>
              <a:t> </a:t>
            </a:r>
            <a:r>
              <a:rPr lang="en-US" sz="3600" dirty="0" err="1" smtClean="0"/>
              <a:t>suficiencia</a:t>
            </a:r>
            <a:r>
              <a:rPr lang="en-US" sz="3600" dirty="0" smtClean="0"/>
              <a:t> y </a:t>
            </a:r>
            <a:r>
              <a:rPr lang="en-US" sz="3600" dirty="0" err="1" smtClean="0"/>
              <a:t>sostenibilidad</a:t>
            </a:r>
            <a:endParaRPr lang="en-US" sz="3600" dirty="0" smtClean="0"/>
          </a:p>
        </p:txBody>
      </p:sp>
      <p:sp>
        <p:nvSpPr>
          <p:cNvPr id="35843" name="Content Placeholder 2"/>
          <p:cNvSpPr txBox="1">
            <a:spLocks/>
          </p:cNvSpPr>
          <p:nvPr/>
        </p:nvSpPr>
        <p:spPr bwMode="auto">
          <a:xfrm>
            <a:off x="755650" y="1412776"/>
            <a:ext cx="8243888" cy="4319687"/>
          </a:xfrm>
          <a:prstGeom prst="rect">
            <a:avLst/>
          </a:prstGeom>
          <a:noFill/>
          <a:ln w="9525">
            <a:noFill/>
            <a:miter lim="800000"/>
            <a:headEnd/>
            <a:tailEnd/>
          </a:ln>
        </p:spPr>
        <p:txBody>
          <a:bodyPr/>
          <a:lstStyle/>
          <a:p>
            <a:pPr marL="342900" lvl="1" indent="-342900">
              <a:spcBef>
                <a:spcPct val="20000"/>
              </a:spcBef>
              <a:buClr>
                <a:schemeClr val="folHlink"/>
              </a:buClr>
              <a:buSzPct val="60000"/>
              <a:buFont typeface="Arial" pitchFamily="34" charset="0"/>
              <a:buChar char="•"/>
            </a:pPr>
            <a:r>
              <a:rPr lang="en-GB" sz="2800" dirty="0" err="1" smtClean="0">
                <a:solidFill>
                  <a:srgbClr val="004B78"/>
                </a:solidFill>
                <a:latin typeface="+mn-lt"/>
                <a:cs typeface="+mn-cs"/>
              </a:rPr>
              <a:t>Aumentar</a:t>
            </a:r>
            <a:r>
              <a:rPr lang="en-GB" sz="2800" dirty="0" smtClean="0">
                <a:solidFill>
                  <a:srgbClr val="004B78"/>
                </a:solidFill>
                <a:latin typeface="+mn-lt"/>
                <a:cs typeface="+mn-cs"/>
              </a:rPr>
              <a:t> el </a:t>
            </a:r>
            <a:r>
              <a:rPr lang="en-GB" sz="2800" dirty="0" err="1" smtClean="0">
                <a:solidFill>
                  <a:srgbClr val="004B78"/>
                </a:solidFill>
                <a:latin typeface="+mn-lt"/>
                <a:cs typeface="+mn-cs"/>
              </a:rPr>
              <a:t>periodo</a:t>
            </a:r>
            <a:r>
              <a:rPr lang="en-GB" sz="2800" dirty="0" smtClean="0">
                <a:solidFill>
                  <a:srgbClr val="004B78"/>
                </a:solidFill>
                <a:latin typeface="+mn-lt"/>
                <a:cs typeface="+mn-cs"/>
              </a:rPr>
              <a:t> de </a:t>
            </a:r>
            <a:r>
              <a:rPr lang="en-GB" sz="2800" dirty="0" err="1" smtClean="0">
                <a:solidFill>
                  <a:srgbClr val="004B78"/>
                </a:solidFill>
                <a:latin typeface="+mn-lt"/>
                <a:cs typeface="+mn-cs"/>
              </a:rPr>
              <a:t>contribución</a:t>
            </a:r>
            <a:r>
              <a:rPr lang="en-GB" sz="2800" dirty="0" smtClean="0">
                <a:solidFill>
                  <a:srgbClr val="004B78"/>
                </a:solidFill>
                <a:latin typeface="+mn-lt"/>
                <a:cs typeface="+mn-cs"/>
              </a:rPr>
              <a:t> / </a:t>
            </a:r>
            <a:r>
              <a:rPr lang="en-GB" sz="2800" dirty="0" err="1" smtClean="0">
                <a:solidFill>
                  <a:srgbClr val="004B78"/>
                </a:solidFill>
                <a:latin typeface="+mn-lt"/>
                <a:cs typeface="+mn-cs"/>
              </a:rPr>
              <a:t>retrasar</a:t>
            </a:r>
            <a:r>
              <a:rPr lang="en-GB" sz="2800" dirty="0" smtClean="0">
                <a:solidFill>
                  <a:srgbClr val="004B78"/>
                </a:solidFill>
                <a:latin typeface="+mn-lt"/>
                <a:cs typeface="+mn-cs"/>
              </a:rPr>
              <a:t> la </a:t>
            </a:r>
            <a:r>
              <a:rPr lang="en-GB" sz="2800" dirty="0" err="1" smtClean="0">
                <a:solidFill>
                  <a:srgbClr val="004B78"/>
                </a:solidFill>
                <a:latin typeface="+mn-lt"/>
                <a:cs typeface="+mn-cs"/>
              </a:rPr>
              <a:t>jubilación</a:t>
            </a:r>
            <a:endParaRPr lang="en-GB" sz="2800" dirty="0" smtClean="0">
              <a:solidFill>
                <a:srgbClr val="004B78"/>
              </a:solidFill>
              <a:latin typeface="+mn-lt"/>
              <a:cs typeface="+mn-cs"/>
            </a:endParaRPr>
          </a:p>
          <a:p>
            <a:pPr marL="342900" lvl="1" indent="-342900">
              <a:spcBef>
                <a:spcPct val="20000"/>
              </a:spcBef>
              <a:buClr>
                <a:schemeClr val="folHlink"/>
              </a:buClr>
              <a:buSzPct val="60000"/>
            </a:pPr>
            <a:endParaRPr lang="en-GB" sz="2800" dirty="0" smtClean="0">
              <a:solidFill>
                <a:srgbClr val="004B78"/>
              </a:solidFill>
              <a:latin typeface="+mn-lt"/>
              <a:cs typeface="+mn-cs"/>
            </a:endParaRPr>
          </a:p>
          <a:p>
            <a:pPr marL="342900" lvl="1" indent="-342900">
              <a:spcBef>
                <a:spcPct val="20000"/>
              </a:spcBef>
              <a:buClr>
                <a:schemeClr val="folHlink"/>
              </a:buClr>
              <a:buSzPct val="60000"/>
              <a:buFont typeface="Arial" pitchFamily="34" charset="0"/>
              <a:buChar char="•"/>
            </a:pPr>
            <a:r>
              <a:rPr lang="en-GB" sz="2800" dirty="0" err="1" smtClean="0">
                <a:solidFill>
                  <a:srgbClr val="004B78"/>
                </a:solidFill>
                <a:latin typeface="+mn-lt"/>
                <a:cs typeface="+mn-cs"/>
              </a:rPr>
              <a:t>Focalizar</a:t>
            </a:r>
            <a:r>
              <a:rPr lang="en-GB" sz="2800" dirty="0" smtClean="0">
                <a:solidFill>
                  <a:srgbClr val="004B78"/>
                </a:solidFill>
                <a:latin typeface="+mn-lt"/>
                <a:cs typeface="+mn-cs"/>
              </a:rPr>
              <a:t> </a:t>
            </a:r>
            <a:r>
              <a:rPr lang="en-GB" sz="2800" dirty="0" err="1" smtClean="0">
                <a:solidFill>
                  <a:srgbClr val="004B78"/>
                </a:solidFill>
                <a:latin typeface="+mn-lt"/>
                <a:cs typeface="+mn-cs"/>
              </a:rPr>
              <a:t>las</a:t>
            </a:r>
            <a:r>
              <a:rPr lang="en-GB" sz="2800" dirty="0" smtClean="0">
                <a:solidFill>
                  <a:srgbClr val="004B78"/>
                </a:solidFill>
                <a:latin typeface="+mn-lt"/>
                <a:cs typeface="+mn-cs"/>
              </a:rPr>
              <a:t> </a:t>
            </a:r>
            <a:r>
              <a:rPr lang="en-GB" sz="2800" dirty="0" err="1" smtClean="0">
                <a:solidFill>
                  <a:srgbClr val="004B78"/>
                </a:solidFill>
                <a:latin typeface="+mn-lt"/>
                <a:cs typeface="+mn-cs"/>
              </a:rPr>
              <a:t>pensiones</a:t>
            </a:r>
            <a:r>
              <a:rPr lang="en-GB" sz="2800" dirty="0" smtClean="0">
                <a:solidFill>
                  <a:srgbClr val="004B78"/>
                </a:solidFill>
                <a:latin typeface="+mn-lt"/>
                <a:cs typeface="+mn-cs"/>
              </a:rPr>
              <a:t> </a:t>
            </a:r>
            <a:r>
              <a:rPr lang="en-GB" sz="2800" dirty="0" err="1" smtClean="0">
                <a:solidFill>
                  <a:srgbClr val="004B78"/>
                </a:solidFill>
                <a:latin typeface="+mn-lt"/>
                <a:cs typeface="+mn-cs"/>
              </a:rPr>
              <a:t>públicas</a:t>
            </a:r>
            <a:r>
              <a:rPr lang="en-GB" sz="2800" dirty="0" smtClean="0">
                <a:solidFill>
                  <a:srgbClr val="004B78"/>
                </a:solidFill>
                <a:latin typeface="+mn-lt"/>
                <a:cs typeface="+mn-cs"/>
              </a:rPr>
              <a:t> en los </a:t>
            </a:r>
            <a:r>
              <a:rPr lang="en-GB" sz="2800" dirty="0" err="1" smtClean="0">
                <a:solidFill>
                  <a:srgbClr val="004B78"/>
                </a:solidFill>
                <a:latin typeface="+mn-lt"/>
                <a:cs typeface="+mn-cs"/>
              </a:rPr>
              <a:t>más</a:t>
            </a:r>
            <a:r>
              <a:rPr lang="en-GB" sz="2800" dirty="0" smtClean="0">
                <a:solidFill>
                  <a:srgbClr val="004B78"/>
                </a:solidFill>
                <a:latin typeface="+mn-lt"/>
                <a:cs typeface="+mn-cs"/>
              </a:rPr>
              <a:t> </a:t>
            </a:r>
            <a:r>
              <a:rPr lang="en-GB" sz="2800" dirty="0" err="1" smtClean="0">
                <a:solidFill>
                  <a:srgbClr val="004B78"/>
                </a:solidFill>
                <a:latin typeface="+mn-lt"/>
                <a:cs typeface="+mn-cs"/>
              </a:rPr>
              <a:t>vulnerables</a:t>
            </a:r>
            <a:endParaRPr lang="en-GB" sz="2800" dirty="0" smtClean="0">
              <a:solidFill>
                <a:srgbClr val="004B78"/>
              </a:solidFill>
              <a:latin typeface="+mn-lt"/>
              <a:cs typeface="+mn-cs"/>
            </a:endParaRPr>
          </a:p>
          <a:p>
            <a:pPr marL="342900" lvl="1" indent="-342900">
              <a:spcBef>
                <a:spcPct val="20000"/>
              </a:spcBef>
              <a:buClr>
                <a:schemeClr val="folHlink"/>
              </a:buClr>
              <a:buSzPct val="60000"/>
              <a:buFont typeface="Arial" pitchFamily="34" charset="0"/>
              <a:buChar char="•"/>
            </a:pPr>
            <a:endParaRPr lang="en-GB" sz="2800" dirty="0" smtClean="0">
              <a:solidFill>
                <a:srgbClr val="004B78"/>
              </a:solidFill>
              <a:latin typeface="+mn-lt"/>
              <a:cs typeface="+mn-cs"/>
            </a:endParaRPr>
          </a:p>
          <a:p>
            <a:pPr marL="342900" lvl="1" indent="-342900">
              <a:spcBef>
                <a:spcPct val="20000"/>
              </a:spcBef>
              <a:buClr>
                <a:schemeClr val="folHlink"/>
              </a:buClr>
              <a:buSzPct val="60000"/>
              <a:buFont typeface="Arial" pitchFamily="34" charset="0"/>
              <a:buChar char="•"/>
            </a:pPr>
            <a:r>
              <a:rPr lang="en-GB" sz="2800" dirty="0" err="1" smtClean="0">
                <a:solidFill>
                  <a:srgbClr val="004B78"/>
                </a:solidFill>
                <a:latin typeface="+mn-lt"/>
                <a:cs typeface="+mn-cs"/>
              </a:rPr>
              <a:t>Promover</a:t>
            </a:r>
            <a:r>
              <a:rPr lang="en-GB" sz="2800" dirty="0" smtClean="0">
                <a:solidFill>
                  <a:srgbClr val="004B78"/>
                </a:solidFill>
                <a:latin typeface="+mn-lt"/>
                <a:cs typeface="+mn-cs"/>
              </a:rPr>
              <a:t> los </a:t>
            </a:r>
            <a:r>
              <a:rPr lang="en-GB" sz="2800" dirty="0" err="1" smtClean="0">
                <a:solidFill>
                  <a:srgbClr val="004B78"/>
                </a:solidFill>
                <a:latin typeface="+mn-lt"/>
                <a:cs typeface="+mn-cs"/>
              </a:rPr>
              <a:t>sistemas</a:t>
            </a:r>
            <a:r>
              <a:rPr lang="en-GB" sz="2800" dirty="0" smtClean="0">
                <a:solidFill>
                  <a:srgbClr val="004B78"/>
                </a:solidFill>
                <a:latin typeface="+mn-lt"/>
                <a:cs typeface="+mn-cs"/>
              </a:rPr>
              <a:t> </a:t>
            </a:r>
            <a:r>
              <a:rPr lang="en-GB" sz="2800" dirty="0" err="1" smtClean="0">
                <a:solidFill>
                  <a:srgbClr val="004B78"/>
                </a:solidFill>
                <a:latin typeface="+mn-lt"/>
                <a:cs typeface="+mn-cs"/>
              </a:rPr>
              <a:t>complementarios</a:t>
            </a:r>
            <a:r>
              <a:rPr lang="en-GB" sz="2800" dirty="0" smtClean="0">
                <a:solidFill>
                  <a:srgbClr val="004B78"/>
                </a:solidFill>
                <a:latin typeface="+mn-lt"/>
                <a:cs typeface="+mn-cs"/>
              </a:rPr>
              <a:t> y el </a:t>
            </a:r>
            <a:r>
              <a:rPr lang="en-GB" sz="2800" dirty="0" err="1" smtClean="0">
                <a:solidFill>
                  <a:srgbClr val="004B78"/>
                </a:solidFill>
                <a:latin typeface="+mn-lt"/>
                <a:cs typeface="+mn-cs"/>
              </a:rPr>
              <a:t>ahorro</a:t>
            </a:r>
            <a:r>
              <a:rPr lang="en-GB" sz="2800" dirty="0" smtClean="0">
                <a:solidFill>
                  <a:srgbClr val="004B78"/>
                </a:solidFill>
                <a:latin typeface="+mn-lt"/>
                <a:cs typeface="+mn-cs"/>
              </a:rPr>
              <a:t> </a:t>
            </a:r>
            <a:r>
              <a:rPr lang="en-GB" sz="2800" dirty="0" err="1" smtClean="0">
                <a:solidFill>
                  <a:srgbClr val="004B78"/>
                </a:solidFill>
                <a:latin typeface="+mn-lt"/>
                <a:cs typeface="+mn-cs"/>
              </a:rPr>
              <a:t>privado</a:t>
            </a:r>
            <a:r>
              <a:rPr lang="en-GB" sz="2800" dirty="0" smtClean="0">
                <a:solidFill>
                  <a:srgbClr val="004B78"/>
                </a:solidFill>
                <a:latin typeface="+mn-lt"/>
                <a:cs typeface="+mn-cs"/>
              </a:rPr>
              <a:t> en </a:t>
            </a:r>
            <a:r>
              <a:rPr lang="en-GB" sz="2800" dirty="0" err="1" smtClean="0">
                <a:solidFill>
                  <a:srgbClr val="004B78"/>
                </a:solidFill>
                <a:latin typeface="+mn-lt"/>
                <a:cs typeface="+mn-cs"/>
              </a:rPr>
              <a:t>pensiones</a:t>
            </a:r>
            <a:endParaRPr lang="en-GB" sz="2800" dirty="0" smtClean="0">
              <a:solidFill>
                <a:srgbClr val="004B78"/>
              </a:solidFill>
              <a:latin typeface="+mn-lt"/>
              <a:cs typeface="+mn-cs"/>
            </a:endParaRPr>
          </a:p>
        </p:txBody>
      </p:sp>
      <p:pic>
        <p:nvPicPr>
          <p:cNvPr id="4" name="Picture 2" descr="image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4"/>
          <p:cNvSpPr>
            <a:spLocks noGrp="1"/>
          </p:cNvSpPr>
          <p:nvPr>
            <p:ph type="ctrTitle"/>
          </p:nvPr>
        </p:nvSpPr>
        <p:spPr>
          <a:xfrm>
            <a:off x="2411760" y="2348880"/>
            <a:ext cx="4894036" cy="1954893"/>
          </a:xfrm>
        </p:spPr>
        <p:txBody>
          <a:bodyPr/>
          <a:lstStyle/>
          <a:p>
            <a:pPr algn="ctr"/>
            <a:r>
              <a:rPr lang="en-US" sz="5700" dirty="0" smtClean="0"/>
              <a:t>MUCHAS GRACIAS</a:t>
            </a:r>
          </a:p>
        </p:txBody>
      </p:sp>
      <p:sp>
        <p:nvSpPr>
          <p:cNvPr id="4" name="Rectangle 4"/>
          <p:cNvSpPr txBox="1">
            <a:spLocks noChangeArrowheads="1"/>
          </p:cNvSpPr>
          <p:nvPr/>
        </p:nvSpPr>
        <p:spPr bwMode="auto">
          <a:xfrm>
            <a:off x="1285853" y="5000637"/>
            <a:ext cx="7170539" cy="1455539"/>
          </a:xfrm>
          <a:prstGeom prst="rect">
            <a:avLst/>
          </a:prstGeom>
          <a:noFill/>
          <a:ln w="9525">
            <a:noFill/>
            <a:miter lim="800000"/>
            <a:headEnd/>
            <a:tailEnd/>
          </a:ln>
          <a:effectLst/>
        </p:spPr>
        <p:txBody>
          <a:bodyPr vert="horz" wrap="square" lIns="91440" tIns="45720" rIns="81266"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ct val="0"/>
              </a:spcAft>
              <a:buClrTx/>
              <a:buSzTx/>
              <a:buFontTx/>
              <a:buNone/>
              <a:tabLst/>
              <a:defRPr/>
            </a:pPr>
            <a:r>
              <a:rPr kumimoji="0" lang="en-US" sz="2400" b="0" i="0" u="sng" strike="noStrike" kern="0" cap="none" spc="0" normalizeH="0" baseline="0" noProof="0" dirty="0" smtClean="0">
                <a:ln>
                  <a:noFill/>
                </a:ln>
                <a:effectLst/>
                <a:uLnTx/>
                <a:uFillTx/>
                <a:latin typeface="+mn-lt"/>
                <a:ea typeface="+mn-ea"/>
                <a:cs typeface="+mn-cs"/>
                <a:sym typeface="Georgia" pitchFamily="18" charset="0"/>
              </a:rPr>
              <a:t>Juan.yermo@oecd.org</a:t>
            </a:r>
          </a:p>
          <a:p>
            <a:pPr marL="0" marR="0" lvl="0" indent="0" algn="ctr" defTabSz="914400" rtl="0" eaLnBrk="1" fontAlgn="base" latinLnBrk="0" hangingPunct="1">
              <a:lnSpc>
                <a:spcPct val="100000"/>
              </a:lnSpc>
              <a:spcBef>
                <a:spcPts val="1000"/>
              </a:spcBef>
              <a:spcAft>
                <a:spcPct val="0"/>
              </a:spcAft>
              <a:buClrTx/>
              <a:buSzTx/>
              <a:buFontTx/>
              <a:buNone/>
              <a:tabLst/>
              <a:defRPr/>
            </a:pPr>
            <a:r>
              <a:rPr kumimoji="0" lang="en-US" sz="2400" b="0" i="0" u="sng" strike="noStrike" kern="0" cap="none" spc="0" normalizeH="0" baseline="0" noProof="0" dirty="0" smtClean="0">
                <a:ln>
                  <a:noFill/>
                </a:ln>
                <a:effectLst/>
                <a:uLnTx/>
                <a:uFillTx/>
                <a:latin typeface="+mn-lt"/>
                <a:ea typeface="+mn-ea"/>
                <a:cs typeface="+mn-cs"/>
                <a:sym typeface="Georgia" pitchFamily="18" charset="0"/>
              </a:rPr>
              <a:t>www.oecd.org/daf/fin</a:t>
            </a:r>
          </a:p>
          <a:p>
            <a:pPr marL="0" marR="0" lvl="0" indent="0" algn="ctr" defTabSz="914400" rtl="0" eaLnBrk="1" fontAlgn="base" latinLnBrk="0" hangingPunct="1">
              <a:lnSpc>
                <a:spcPct val="100000"/>
              </a:lnSpc>
              <a:spcBef>
                <a:spcPts val="1000"/>
              </a:spcBef>
              <a:spcAft>
                <a:spcPct val="0"/>
              </a:spcAft>
              <a:buClrTx/>
              <a:buSzTx/>
              <a:buFontTx/>
              <a:buNone/>
              <a:tabLst/>
              <a:defRPr/>
            </a:pPr>
            <a:r>
              <a:rPr kumimoji="0" lang="en-US" sz="2400" b="0" i="0" u="sng" strike="noStrike" kern="0" cap="none" spc="0" normalizeH="0" baseline="0" noProof="0" dirty="0" smtClean="0">
                <a:ln>
                  <a:noFill/>
                </a:ln>
                <a:effectLst/>
                <a:uLnTx/>
                <a:uFillTx/>
                <a:latin typeface="+mn-lt"/>
                <a:ea typeface="+mn-ea"/>
                <a:cs typeface="+mn-cs"/>
                <a:sym typeface="Georgia" pitchFamily="18" charset="0"/>
              </a:rPr>
              <a:t>www.oecd.org/daf/fin/wp</a:t>
            </a:r>
          </a:p>
        </p:txBody>
      </p:sp>
      <p:pic>
        <p:nvPicPr>
          <p:cNvPr id="5"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3730278"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err="1" smtClean="0"/>
              <a:t>Objectivos</a:t>
            </a:r>
            <a:r>
              <a:rPr lang="es-ES" sz="3600" dirty="0" smtClean="0"/>
              <a:t> de sistemas de pensiones</a:t>
            </a:r>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 name="Diagram 7"/>
          <p:cNvGraphicFramePr/>
          <p:nvPr/>
        </p:nvGraphicFramePr>
        <p:xfrm>
          <a:off x="323528" y="1397000"/>
          <a:ext cx="8424936" cy="41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t>Sistemas de pensiones países OCDE</a:t>
            </a:r>
          </a:p>
        </p:txBody>
      </p:sp>
      <p:sp>
        <p:nvSpPr>
          <p:cNvPr id="3" name="2 Marcador de contenido"/>
          <p:cNvSpPr>
            <a:spLocks noGrp="1"/>
          </p:cNvSpPr>
          <p:nvPr>
            <p:ph idx="1"/>
          </p:nvPr>
        </p:nvSpPr>
        <p:spPr>
          <a:xfrm>
            <a:off x="323528" y="908720"/>
            <a:ext cx="8640960" cy="5377781"/>
          </a:xfrm>
        </p:spPr>
        <p:txBody>
          <a:bodyPr/>
          <a:lstStyle/>
          <a:p>
            <a:r>
              <a:rPr lang="es-ES" sz="2800" dirty="0" smtClean="0"/>
              <a:t>Todos los países tienen un pilar de pensiones </a:t>
            </a:r>
            <a:r>
              <a:rPr lang="es-ES" sz="2800" u="sng" dirty="0" smtClean="0"/>
              <a:t>públicas</a:t>
            </a:r>
            <a:r>
              <a:rPr lang="es-ES" sz="2800" dirty="0" smtClean="0"/>
              <a:t>, </a:t>
            </a:r>
            <a:r>
              <a:rPr lang="es-ES" sz="2800" u="sng" dirty="0" smtClean="0"/>
              <a:t>de reparto</a:t>
            </a:r>
          </a:p>
          <a:p>
            <a:pPr lvl="1"/>
            <a:r>
              <a:rPr lang="es-ES" sz="2400" dirty="0" smtClean="0"/>
              <a:t>Un componente </a:t>
            </a:r>
            <a:r>
              <a:rPr lang="es-ES" sz="2400" u="sng" dirty="0" smtClean="0"/>
              <a:t>no-contributivo</a:t>
            </a:r>
            <a:r>
              <a:rPr lang="es-ES" sz="2400" dirty="0" smtClean="0"/>
              <a:t>: pensión asistencial o básica universal. Financiado con presupuestos generales.</a:t>
            </a:r>
          </a:p>
          <a:p>
            <a:pPr lvl="1"/>
            <a:r>
              <a:rPr lang="es-ES" sz="2400" dirty="0" smtClean="0"/>
              <a:t>Un componente </a:t>
            </a:r>
            <a:r>
              <a:rPr lang="es-ES" sz="2400" u="sng" dirty="0" smtClean="0"/>
              <a:t>contributivo</a:t>
            </a:r>
            <a:r>
              <a:rPr lang="es-ES" sz="2400" dirty="0" smtClean="0"/>
              <a:t>: PD, puntos, CDN. Financiado con cotizaciones. Algunos países no tienen </a:t>
            </a:r>
            <a:r>
              <a:rPr lang="es-ES" sz="2400" u="sng" dirty="0" smtClean="0"/>
              <a:t>componente contributivo de reparto</a:t>
            </a:r>
            <a:r>
              <a:rPr lang="es-ES" sz="2400" dirty="0" smtClean="0"/>
              <a:t> (Australia, Chile, Islandia, Mexico, Nueva Zelanda)</a:t>
            </a:r>
          </a:p>
          <a:p>
            <a:endParaRPr lang="es-ES" sz="1400" dirty="0" smtClean="0"/>
          </a:p>
          <a:p>
            <a:r>
              <a:rPr lang="es-ES" sz="2800" dirty="0" smtClean="0"/>
              <a:t>En casi la mitad de los países de la OCDE hay un </a:t>
            </a:r>
            <a:r>
              <a:rPr lang="es-ES" sz="2800" u="sng" dirty="0" smtClean="0"/>
              <a:t>sistema privado,</a:t>
            </a:r>
            <a:r>
              <a:rPr lang="es-ES" sz="2800" dirty="0" smtClean="0"/>
              <a:t> </a:t>
            </a:r>
            <a:r>
              <a:rPr lang="es-ES" sz="2800" u="sng" dirty="0" smtClean="0"/>
              <a:t>de capitalización</a:t>
            </a:r>
            <a:r>
              <a:rPr lang="es-ES" sz="2800" dirty="0" smtClean="0"/>
              <a:t> obligatorio / cuasi-obligatorio. Gran diversidad en el rol y diseño de estos sistemas.</a:t>
            </a:r>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79296" cy="766735"/>
          </a:xfrm>
        </p:spPr>
        <p:txBody>
          <a:bodyPr/>
          <a:lstStyle/>
          <a:p>
            <a:r>
              <a:rPr lang="es-ES" sz="3600" dirty="0" smtClean="0"/>
              <a:t>Pensiones básicas y asistenciales</a:t>
            </a:r>
            <a:endParaRPr lang="en-US" sz="3600" dirty="0"/>
          </a:p>
        </p:txBody>
      </p:sp>
      <p:sp>
        <p:nvSpPr>
          <p:cNvPr id="6" name="Rectangle 4"/>
          <p:cNvSpPr>
            <a:spLocks noChangeArrowheads="1"/>
          </p:cNvSpPr>
          <p:nvPr/>
        </p:nvSpPr>
        <p:spPr bwMode="auto">
          <a:xfrm>
            <a:off x="1763688" y="6381328"/>
            <a:ext cx="3929058" cy="279400"/>
          </a:xfrm>
          <a:prstGeom prst="rect">
            <a:avLst/>
          </a:prstGeom>
          <a:noFill/>
          <a:ln w="9525">
            <a:noFill/>
            <a:miter lim="800000"/>
            <a:headEnd/>
            <a:tailEnd/>
          </a:ln>
        </p:spPr>
        <p:txBody>
          <a:bodyPr lIns="91429" tIns="45715" rIns="91429" bIns="45715" anchor="ctr"/>
          <a:lstStyle/>
          <a:p>
            <a:r>
              <a:rPr lang="en-GB" sz="1400" dirty="0" err="1" smtClean="0"/>
              <a:t>Fuente</a:t>
            </a:r>
            <a:r>
              <a:rPr lang="en-GB" sz="1400" dirty="0" smtClean="0"/>
              <a:t>: </a:t>
            </a:r>
            <a:r>
              <a:rPr lang="en-GB" sz="1400" dirty="0"/>
              <a:t>OECD, Pensions at a </a:t>
            </a:r>
            <a:r>
              <a:rPr lang="en-GB" sz="1400" dirty="0" smtClean="0"/>
              <a:t>Glance, 2011</a:t>
            </a:r>
            <a:endParaRPr lang="en-GB" sz="1400" dirty="0"/>
          </a:p>
        </p:txBody>
      </p:sp>
      <p:pic>
        <p:nvPicPr>
          <p:cNvPr id="5" name="Picture 2" descr="image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6165304"/>
            <a:ext cx="1728192"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 name="Chart 6"/>
          <p:cNvGraphicFramePr>
            <a:graphicFrameLocks/>
          </p:cNvGraphicFramePr>
          <p:nvPr/>
        </p:nvGraphicFramePr>
        <p:xfrm>
          <a:off x="251520" y="908720"/>
          <a:ext cx="8712968" cy="5277767"/>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31"/>
            <a:ext cx="9144000" cy="648072"/>
          </a:xfrm>
        </p:spPr>
        <p:txBody>
          <a:bodyPr/>
          <a:lstStyle/>
          <a:p>
            <a:r>
              <a:rPr lang="es-ES" sz="3600" dirty="0" smtClean="0"/>
              <a:t>Proyecciones de tasas de remplazo futuras</a:t>
            </a:r>
          </a:p>
        </p:txBody>
      </p:sp>
      <p:sp>
        <p:nvSpPr>
          <p:cNvPr id="3" name="2 Marcador de contenido"/>
          <p:cNvSpPr>
            <a:spLocks noGrp="1"/>
          </p:cNvSpPr>
          <p:nvPr>
            <p:ph idx="1"/>
          </p:nvPr>
        </p:nvSpPr>
        <p:spPr>
          <a:xfrm>
            <a:off x="323528" y="980728"/>
            <a:ext cx="8640960" cy="5377781"/>
          </a:xfrm>
        </p:spPr>
        <p:txBody>
          <a:bodyPr/>
          <a:lstStyle/>
          <a:p>
            <a:r>
              <a:rPr lang="es-ES" sz="2800" u="sng" dirty="0" smtClean="0"/>
              <a:t>TR del sistema obligatorio &gt;80% brutas (90% netas)</a:t>
            </a:r>
            <a:r>
              <a:rPr lang="es-ES" sz="2800" dirty="0" smtClean="0"/>
              <a:t>: España, Grecia, Luxemburgo (reparto); Dinamarca, Holanda, Islandia (reparto y capitalización)</a:t>
            </a:r>
          </a:p>
          <a:p>
            <a:endParaRPr lang="es-ES" sz="2800" dirty="0" smtClean="0"/>
          </a:p>
          <a:p>
            <a:r>
              <a:rPr lang="es-ES" sz="2800" u="sng" dirty="0" smtClean="0"/>
              <a:t>TR del sistema obligatorio ≤ 40% brutas (50% netas)</a:t>
            </a:r>
            <a:r>
              <a:rPr lang="es-ES" sz="2800" dirty="0" smtClean="0"/>
              <a:t>: Alemania, Canadá, Estados Unidos, Irlanda, Japón, México</a:t>
            </a:r>
          </a:p>
          <a:p>
            <a:endParaRPr lang="es-ES" sz="2800" dirty="0" smtClean="0"/>
          </a:p>
          <a:p>
            <a:r>
              <a:rPr lang="es-ES" sz="2800" u="sng" dirty="0" smtClean="0"/>
              <a:t>Capitalización representa más de 2/3 de la pensión total</a:t>
            </a:r>
            <a:r>
              <a:rPr lang="es-ES" sz="2800" dirty="0" smtClean="0"/>
              <a:t>: Australia, Chile, Dinamarca, Holanda, Islandia, Israel, México</a:t>
            </a:r>
          </a:p>
          <a:p>
            <a:endParaRPr lang="es-ES" sz="2800" dirty="0" smtClean="0"/>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31"/>
            <a:ext cx="9144000" cy="648072"/>
          </a:xfrm>
        </p:spPr>
        <p:txBody>
          <a:bodyPr/>
          <a:lstStyle/>
          <a:p>
            <a:r>
              <a:rPr lang="es-ES" sz="3600" dirty="0" smtClean="0"/>
              <a:t>¡Ojo con las proyecciones!</a:t>
            </a:r>
          </a:p>
        </p:txBody>
      </p:sp>
      <p:sp>
        <p:nvSpPr>
          <p:cNvPr id="3" name="2 Marcador de contenido"/>
          <p:cNvSpPr>
            <a:spLocks noGrp="1"/>
          </p:cNvSpPr>
          <p:nvPr>
            <p:ph idx="1"/>
          </p:nvPr>
        </p:nvSpPr>
        <p:spPr>
          <a:xfrm>
            <a:off x="251520" y="764704"/>
            <a:ext cx="8712968" cy="5377781"/>
          </a:xfrm>
        </p:spPr>
        <p:txBody>
          <a:bodyPr/>
          <a:lstStyle/>
          <a:p>
            <a:r>
              <a:rPr lang="es-ES" sz="2800" dirty="0" smtClean="0"/>
              <a:t>Pensiones ‘brutas’ o ‘netas’ (antes o después de impuestos)?</a:t>
            </a:r>
          </a:p>
          <a:p>
            <a:r>
              <a:rPr lang="es-ES" sz="2800" dirty="0" smtClean="0"/>
              <a:t>Cotizaciones regulares hasta la edad de jubilación o lagunas?</a:t>
            </a:r>
          </a:p>
          <a:p>
            <a:r>
              <a:rPr lang="es-ES" sz="2800" dirty="0" smtClean="0"/>
              <a:t>Aumento salarial? (2% real anual en el modelo OCDE, igual para todos los empleados)</a:t>
            </a:r>
          </a:p>
          <a:p>
            <a:r>
              <a:rPr lang="es-ES" sz="2800" dirty="0" smtClean="0"/>
              <a:t>Rendimiento real de las inversiones en los sistemas de capitalización </a:t>
            </a:r>
            <a:r>
              <a:rPr lang="es-ES" sz="2800" dirty="0" err="1" smtClean="0"/>
              <a:t>ind</a:t>
            </a:r>
            <a:r>
              <a:rPr lang="es-ES" sz="2800" dirty="0" smtClean="0"/>
              <a:t>.? (3.5% en el modelo OCDE)</a:t>
            </a:r>
          </a:p>
          <a:p>
            <a:r>
              <a:rPr lang="es-ES" sz="2800" dirty="0" smtClean="0"/>
              <a:t>Tasa de interés/descuento (2% en el modelo OCDE)</a:t>
            </a:r>
          </a:p>
          <a:p>
            <a:r>
              <a:rPr lang="es-ES" sz="2800" dirty="0" smtClean="0"/>
              <a:t>Esperanza de vida común (modelo OCDE) o especifica al grupo?</a:t>
            </a:r>
          </a:p>
          <a:p>
            <a:endParaRPr lang="es-ES" sz="2800" dirty="0" smtClean="0"/>
          </a:p>
          <a:p>
            <a:endParaRPr lang="es-ES" sz="2800" dirty="0" smtClean="0"/>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735"/>
          </a:xfrm>
        </p:spPr>
        <p:txBody>
          <a:bodyPr/>
          <a:lstStyle/>
          <a:p>
            <a:r>
              <a:rPr lang="es-ES" sz="3600" dirty="0" smtClean="0"/>
              <a:t>Gasto en pensiones públicas: 2050 (% PIB)</a:t>
            </a:r>
            <a:endParaRPr lang="en-US" sz="3600" dirty="0"/>
          </a:p>
        </p:txBody>
      </p:sp>
      <p:sp>
        <p:nvSpPr>
          <p:cNvPr id="6" name="Rectangle 4"/>
          <p:cNvSpPr>
            <a:spLocks noChangeArrowheads="1"/>
          </p:cNvSpPr>
          <p:nvPr/>
        </p:nvSpPr>
        <p:spPr bwMode="auto">
          <a:xfrm>
            <a:off x="2555776" y="6381328"/>
            <a:ext cx="3929058" cy="279400"/>
          </a:xfrm>
          <a:prstGeom prst="rect">
            <a:avLst/>
          </a:prstGeom>
          <a:noFill/>
          <a:ln w="9525">
            <a:noFill/>
            <a:miter lim="800000"/>
            <a:headEnd/>
            <a:tailEnd/>
          </a:ln>
        </p:spPr>
        <p:txBody>
          <a:bodyPr lIns="91429" tIns="45715" rIns="91429" bIns="45715" anchor="ctr"/>
          <a:lstStyle/>
          <a:p>
            <a:r>
              <a:rPr lang="en-GB" sz="1400" dirty="0" err="1" smtClean="0"/>
              <a:t>Fuente</a:t>
            </a:r>
            <a:r>
              <a:rPr lang="en-GB" sz="1400" dirty="0" smtClean="0"/>
              <a:t>: </a:t>
            </a:r>
            <a:r>
              <a:rPr lang="en-GB" sz="1400" dirty="0"/>
              <a:t>OECD, Pensions </a:t>
            </a:r>
            <a:r>
              <a:rPr lang="en-GB" sz="1400" dirty="0" smtClean="0"/>
              <a:t>Outlook, 2012</a:t>
            </a:r>
            <a:endParaRPr lang="en-GB" sz="1400" dirty="0"/>
          </a:p>
        </p:txBody>
      </p:sp>
      <p:graphicFrame>
        <p:nvGraphicFramePr>
          <p:cNvPr id="8" name="Chart 7"/>
          <p:cNvGraphicFramePr/>
          <p:nvPr/>
        </p:nvGraphicFramePr>
        <p:xfrm>
          <a:off x="0" y="836712"/>
          <a:ext cx="9144000"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3528" y="3645024"/>
            <a:ext cx="792088" cy="307777"/>
          </a:xfrm>
          <a:prstGeom prst="rect">
            <a:avLst/>
          </a:prstGeom>
          <a:noFill/>
        </p:spPr>
        <p:txBody>
          <a:bodyPr wrap="square" rtlCol="0">
            <a:spAutoFit/>
          </a:bodyPr>
          <a:lstStyle/>
          <a:p>
            <a:r>
              <a:rPr lang="en-GB" sz="1400" b="1" dirty="0" smtClean="0">
                <a:solidFill>
                  <a:srgbClr val="FF0000"/>
                </a:solidFill>
              </a:rPr>
              <a:t>Chile?</a:t>
            </a:r>
            <a:endParaRPr lang="en-US" sz="1400" b="1" dirty="0">
              <a:solidFill>
                <a:srgbClr val="FF0000"/>
              </a:solidFill>
            </a:endParaRPr>
          </a:p>
        </p:txBody>
      </p:sp>
      <p:pic>
        <p:nvPicPr>
          <p:cNvPr id="7" name="Picture 2" descr="image1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735"/>
          </a:xfrm>
        </p:spPr>
        <p:txBody>
          <a:bodyPr/>
          <a:lstStyle/>
          <a:p>
            <a:r>
              <a:rPr lang="es-ES" sz="3600" dirty="0" smtClean="0"/>
              <a:t>La urgencia de reformas: el caso francés</a:t>
            </a:r>
            <a:endParaRPr lang="en-US" sz="3600" dirty="0"/>
          </a:p>
        </p:txBody>
      </p:sp>
      <p:sp>
        <p:nvSpPr>
          <p:cNvPr id="6" name="Rectangle 4"/>
          <p:cNvSpPr>
            <a:spLocks noChangeArrowheads="1"/>
          </p:cNvSpPr>
          <p:nvPr/>
        </p:nvSpPr>
        <p:spPr bwMode="auto">
          <a:xfrm>
            <a:off x="2555776" y="6381328"/>
            <a:ext cx="3929058" cy="279400"/>
          </a:xfrm>
          <a:prstGeom prst="rect">
            <a:avLst/>
          </a:prstGeom>
          <a:noFill/>
          <a:ln w="9525">
            <a:noFill/>
            <a:miter lim="800000"/>
            <a:headEnd/>
            <a:tailEnd/>
          </a:ln>
        </p:spPr>
        <p:txBody>
          <a:bodyPr lIns="91429" tIns="45715" rIns="91429" bIns="45715" anchor="ctr"/>
          <a:lstStyle/>
          <a:p>
            <a:r>
              <a:rPr lang="en-GB" sz="1400" i="1" dirty="0" err="1" smtClean="0"/>
              <a:t>Fuente</a:t>
            </a:r>
            <a:r>
              <a:rPr lang="en-GB" sz="1400" dirty="0" smtClean="0"/>
              <a:t>: </a:t>
            </a:r>
            <a:r>
              <a:rPr lang="en-GB" sz="1400" dirty="0" err="1" smtClean="0"/>
              <a:t>Conseil</a:t>
            </a:r>
            <a:r>
              <a:rPr lang="en-GB" sz="1400" dirty="0" smtClean="0"/>
              <a:t> </a:t>
            </a:r>
            <a:r>
              <a:rPr lang="en-GB" sz="1400" dirty="0" err="1" smtClean="0"/>
              <a:t>d’Orientation</a:t>
            </a:r>
            <a:r>
              <a:rPr lang="en-GB" sz="1400" dirty="0" smtClean="0"/>
              <a:t> de </a:t>
            </a:r>
            <a:r>
              <a:rPr lang="en-GB" sz="1400" dirty="0" err="1" smtClean="0"/>
              <a:t>Retraite</a:t>
            </a:r>
            <a:r>
              <a:rPr lang="en-GB" sz="1400" dirty="0" smtClean="0"/>
              <a:t>, 2010</a:t>
            </a:r>
            <a:endParaRPr lang="en-GB" sz="1400" dirty="0"/>
          </a:p>
        </p:txBody>
      </p:sp>
      <p:pic>
        <p:nvPicPr>
          <p:cNvPr id="7" name="Picture 2" descr="image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251520" y="1412776"/>
            <a:ext cx="8892480" cy="4608511"/>
          </a:xfrm>
          <a:prstGeom prst="rect">
            <a:avLst/>
          </a:prstGeom>
          <a:noFill/>
          <a:ln w="9525">
            <a:noFill/>
            <a:miter lim="800000"/>
            <a:headEnd/>
            <a:tailEnd/>
          </a:ln>
        </p:spPr>
      </p:pic>
      <p:sp>
        <p:nvSpPr>
          <p:cNvPr id="9" name="TextBox 1"/>
          <p:cNvSpPr txBox="1"/>
          <p:nvPr/>
        </p:nvSpPr>
        <p:spPr>
          <a:xfrm>
            <a:off x="683568" y="1052736"/>
            <a:ext cx="820891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mn-lt"/>
                <a:ea typeface="+mn-ea"/>
                <a:cs typeface="+mn-cs"/>
              </a:rPr>
              <a:t>Balance de </a:t>
            </a:r>
            <a:r>
              <a:rPr lang="en-US" sz="1800" dirty="0" err="1" smtClean="0">
                <a:latin typeface="+mn-lt"/>
                <a:ea typeface="+mn-ea"/>
                <a:cs typeface="+mn-cs"/>
              </a:rPr>
              <a:t>caja</a:t>
            </a:r>
            <a:r>
              <a:rPr lang="en-US" sz="1800" dirty="0" smtClean="0">
                <a:latin typeface="+mn-lt"/>
                <a:ea typeface="+mn-ea"/>
                <a:cs typeface="+mn-cs"/>
              </a:rPr>
              <a:t> del </a:t>
            </a:r>
            <a:r>
              <a:rPr lang="en-US" sz="1800" dirty="0" err="1" smtClean="0">
                <a:latin typeface="+mn-lt"/>
                <a:ea typeface="+mn-ea"/>
                <a:cs typeface="+mn-cs"/>
              </a:rPr>
              <a:t>sistema</a:t>
            </a:r>
            <a:r>
              <a:rPr lang="en-US" sz="1800" dirty="0" smtClean="0">
                <a:latin typeface="+mn-lt"/>
                <a:ea typeface="+mn-ea"/>
                <a:cs typeface="+mn-cs"/>
              </a:rPr>
              <a:t> de </a:t>
            </a:r>
            <a:r>
              <a:rPr lang="en-US" sz="1800" dirty="0" err="1" smtClean="0">
                <a:latin typeface="+mn-lt"/>
                <a:ea typeface="+mn-ea"/>
                <a:cs typeface="+mn-cs"/>
              </a:rPr>
              <a:t>pensiones</a:t>
            </a:r>
            <a:r>
              <a:rPr lang="en-US" sz="1800" dirty="0" smtClean="0">
                <a:latin typeface="+mn-lt"/>
                <a:ea typeface="+mn-ea"/>
                <a:cs typeface="+mn-cs"/>
              </a:rPr>
              <a:t> </a:t>
            </a:r>
            <a:r>
              <a:rPr lang="en-US" sz="1800" dirty="0" err="1" smtClean="0">
                <a:latin typeface="+mn-lt"/>
                <a:ea typeface="+mn-ea"/>
                <a:cs typeface="+mn-cs"/>
              </a:rPr>
              <a:t>público</a:t>
            </a:r>
            <a:r>
              <a:rPr lang="en-US" sz="1800" dirty="0" smtClean="0">
                <a:latin typeface="+mn-lt"/>
                <a:ea typeface="+mn-ea"/>
                <a:cs typeface="+mn-cs"/>
              </a:rPr>
              <a:t> </a:t>
            </a:r>
            <a:r>
              <a:rPr lang="en-US" sz="1800" dirty="0" err="1" smtClean="0">
                <a:latin typeface="+mn-lt"/>
                <a:ea typeface="+mn-ea"/>
                <a:cs typeface="+mn-cs"/>
              </a:rPr>
              <a:t>francés</a:t>
            </a:r>
            <a:r>
              <a:rPr lang="en-US" sz="1800" dirty="0" smtClean="0">
                <a:latin typeface="+mn-lt"/>
                <a:ea typeface="+mn-ea"/>
                <a:cs typeface="+mn-cs"/>
              </a:rPr>
              <a:t> (miles de </a:t>
            </a:r>
            <a:r>
              <a:rPr lang="en-US" sz="1800" dirty="0" err="1" smtClean="0">
                <a:latin typeface="+mn-lt"/>
                <a:ea typeface="+mn-ea"/>
                <a:cs typeface="+mn-cs"/>
              </a:rPr>
              <a:t>millone</a:t>
            </a:r>
            <a:r>
              <a:rPr lang="en-US" sz="1800" dirty="0" err="1" smtClean="0"/>
              <a:t>s</a:t>
            </a:r>
            <a:r>
              <a:rPr lang="en-US" sz="1800" dirty="0" smtClean="0"/>
              <a:t> €)</a:t>
            </a:r>
            <a:endParaRPr lang="en-US" sz="1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t>Tendencias en sistemas de pensiones</a:t>
            </a:r>
          </a:p>
        </p:txBody>
      </p:sp>
      <p:sp>
        <p:nvSpPr>
          <p:cNvPr id="3" name="2 Marcador de contenido"/>
          <p:cNvSpPr>
            <a:spLocks noGrp="1"/>
          </p:cNvSpPr>
          <p:nvPr>
            <p:ph idx="1"/>
          </p:nvPr>
        </p:nvSpPr>
        <p:spPr>
          <a:xfrm>
            <a:off x="323528" y="1484784"/>
            <a:ext cx="8640960" cy="4873725"/>
          </a:xfrm>
        </p:spPr>
        <p:txBody>
          <a:bodyPr/>
          <a:lstStyle/>
          <a:p>
            <a:r>
              <a:rPr lang="es-ES" sz="2800" dirty="0" smtClean="0"/>
              <a:t>Reformas a los sistemas públicos para contener el gasto público. Principales ajustes:</a:t>
            </a:r>
          </a:p>
          <a:p>
            <a:pPr lvl="1"/>
            <a:r>
              <a:rPr lang="es-ES" sz="2400" dirty="0" smtClean="0"/>
              <a:t>Reducción pensiones públicas</a:t>
            </a:r>
          </a:p>
          <a:p>
            <a:pPr lvl="1"/>
            <a:r>
              <a:rPr lang="es-ES" sz="2400" dirty="0" smtClean="0"/>
              <a:t>Aumento edad jubilación</a:t>
            </a:r>
          </a:p>
          <a:p>
            <a:pPr lvl="1"/>
            <a:endParaRPr lang="es-ES" sz="2400" dirty="0" smtClean="0"/>
          </a:p>
          <a:p>
            <a:r>
              <a:rPr lang="es-ES" sz="2800" dirty="0" smtClean="0"/>
              <a:t>Promoción y fortalecimiento de los sistemas privados como complemento de las pensiones públicas</a:t>
            </a:r>
          </a:p>
          <a:p>
            <a:endParaRPr lang="es-ES" sz="2800" dirty="0" smtClean="0"/>
          </a:p>
          <a:p>
            <a:endParaRPr lang="es-ES" sz="2800" dirty="0" smtClean="0"/>
          </a:p>
        </p:txBody>
      </p:sp>
      <p:sp>
        <p:nvSpPr>
          <p:cNvPr id="5" name="Slide Number Placeholder 3"/>
          <p:cNvSpPr txBox="1">
            <a:spLocks/>
          </p:cNvSpPr>
          <p:nvPr/>
        </p:nvSpPr>
        <p:spPr bwMode="auto">
          <a:xfrm>
            <a:off x="7596336" y="6309320"/>
            <a:ext cx="1368152" cy="548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1279372" rtl="0" eaLnBrk="1" fontAlgn="base" latinLnBrk="0" hangingPunct="1">
              <a:lnSpc>
                <a:spcPct val="100000"/>
              </a:lnSpc>
              <a:spcBef>
                <a:spcPct val="0"/>
              </a:spcBef>
              <a:spcAft>
                <a:spcPct val="0"/>
              </a:spcAft>
              <a:buClrTx/>
              <a:buSzTx/>
              <a:buFontTx/>
              <a:buNone/>
              <a:tabLst/>
              <a:defRPr/>
            </a:pPr>
            <a:fld id="{F8E1088E-424C-4731-BAF3-397E8881930C}"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1279372"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6" name="Picture 2"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65304"/>
            <a:ext cx="1848837" cy="57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77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ecd_50A_Eng">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ecd_50A_Eng">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OCDE_White_FR</Template>
  <TotalTime>12148</TotalTime>
  <Words>1143</Words>
  <Application>Microsoft Office PowerPoint</Application>
  <PresentationFormat>Presentación en pantalla (4:3)</PresentationFormat>
  <Paragraphs>171</Paragraphs>
  <Slides>18</Slides>
  <Notes>4</Notes>
  <HiddenSlides>0</HiddenSlides>
  <MMClips>0</MMClips>
  <ScaleCrop>false</ScaleCrop>
  <HeadingPairs>
    <vt:vector size="4" baseType="variant">
      <vt:variant>
        <vt:lpstr>Tema</vt:lpstr>
      </vt:variant>
      <vt:variant>
        <vt:i4>5</vt:i4>
      </vt:variant>
      <vt:variant>
        <vt:lpstr>Títulos de diapositiva</vt:lpstr>
      </vt:variant>
      <vt:variant>
        <vt:i4>18</vt:i4>
      </vt:variant>
    </vt:vector>
  </HeadingPairs>
  <TitlesOfParts>
    <vt:vector size="23" baseType="lpstr">
      <vt:lpstr>oecd_50A_Eng_BD</vt:lpstr>
      <vt:lpstr>1_oecd_50A_Eng_BD</vt:lpstr>
      <vt:lpstr>oecd_50A_Eng</vt:lpstr>
      <vt:lpstr>1_oecd_50A_Eng</vt:lpstr>
      <vt:lpstr>2_oecd_50A_Eng_BD</vt:lpstr>
      <vt:lpstr>Los sistemas de pensiones en la OCDE</vt:lpstr>
      <vt:lpstr>Objectivos de sistemas de pensiones</vt:lpstr>
      <vt:lpstr>Sistemas de pensiones países OCDE</vt:lpstr>
      <vt:lpstr>Pensiones básicas y asistenciales</vt:lpstr>
      <vt:lpstr>Proyecciones de tasas de remplazo futuras</vt:lpstr>
      <vt:lpstr>¡Ojo con las proyecciones!</vt:lpstr>
      <vt:lpstr>Gasto en pensiones públicas: 2050 (% PIB)</vt:lpstr>
      <vt:lpstr>La urgencia de reformas: el caso francés</vt:lpstr>
      <vt:lpstr>Tendencias en sistemas de pensiones</vt:lpstr>
      <vt:lpstr>Edad de jubilación: norma futura</vt:lpstr>
      <vt:lpstr>Esperanza de vida a la edad de jubilación</vt:lpstr>
      <vt:lpstr>Países OCDE que incluyen esperanza de vida en el cálculo de la pensión</vt:lpstr>
      <vt:lpstr>Principales sistemas privados</vt:lpstr>
      <vt:lpstr>Activos fondos de pensiones, % PIB 2011</vt:lpstr>
      <vt:lpstr>Rendimientos de fondos de pensiones, %pa</vt:lpstr>
      <vt:lpstr>Políticas para aumentar la cobertura y ahorro</vt:lpstr>
      <vt:lpstr>Como mejorar suficiencia y sostenibilidad</vt:lpstr>
      <vt:lpstr>MUCHAS GRACIAS</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Hungarian Pension System</dc:title>
  <dc:creator>Pablo Antolin-Nicolas</dc:creator>
  <cp:lastModifiedBy>.</cp:lastModifiedBy>
  <cp:revision>641</cp:revision>
  <dcterms:created xsi:type="dcterms:W3CDTF">2008-03-03T09:55:10Z</dcterms:created>
  <dcterms:modified xsi:type="dcterms:W3CDTF">2013-05-09T12:51:38Z</dcterms:modified>
</cp:coreProperties>
</file>