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59" r:id="rId4"/>
    <p:sldId id="269" r:id="rId5"/>
    <p:sldId id="274" r:id="rId6"/>
    <p:sldId id="282" r:id="rId7"/>
    <p:sldId id="270" r:id="rId8"/>
    <p:sldId id="272" r:id="rId9"/>
    <p:sldId id="260" r:id="rId10"/>
    <p:sldId id="261" r:id="rId11"/>
    <p:sldId id="262" r:id="rId12"/>
    <p:sldId id="263" r:id="rId13"/>
    <p:sldId id="273" r:id="rId14"/>
    <p:sldId id="276" r:id="rId15"/>
    <p:sldId id="265" r:id="rId16"/>
    <p:sldId id="264" r:id="rId17"/>
    <p:sldId id="277" r:id="rId18"/>
    <p:sldId id="278" r:id="rId19"/>
    <p:sldId id="279" r:id="rId20"/>
    <p:sldId id="280" r:id="rId21"/>
    <p:sldId id="281" r:id="rId2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C98079-9762-494F-96E2-A2B2CE154271}" type="datetimeFigureOut">
              <a:rPr lang="es-CL" smtClean="0"/>
              <a:pPr/>
              <a:t>08-05-2013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7F4E7-6842-4C9F-A3EB-98A2DCF3BC3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E4E5DC-00F2-4AF2-A24A-08758412841F}" type="slidenum">
              <a:rPr lang="es-ES"/>
              <a:pPr/>
              <a:t>7</a:t>
            </a:fld>
            <a:endParaRPr lang="es-E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8712F-3F82-4EC3-9378-DEC19AA45D2C}" type="datetimeFigureOut">
              <a:rPr lang="es-CL" smtClean="0"/>
              <a:pPr/>
              <a:t>08-05-2013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574A-EE46-4035-9D88-0CBDC8945D7D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8712F-3F82-4EC3-9378-DEC19AA45D2C}" type="datetimeFigureOut">
              <a:rPr lang="es-CL" smtClean="0"/>
              <a:pPr/>
              <a:t>08-05-2013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574A-EE46-4035-9D88-0CBDC8945D7D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8712F-3F82-4EC3-9378-DEC19AA45D2C}" type="datetimeFigureOut">
              <a:rPr lang="es-CL" smtClean="0"/>
              <a:pPr/>
              <a:t>08-05-2013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574A-EE46-4035-9D88-0CBDC8945D7D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8712F-3F82-4EC3-9378-DEC19AA45D2C}" type="datetimeFigureOut">
              <a:rPr lang="es-CL" smtClean="0"/>
              <a:pPr/>
              <a:t>08-05-2013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574A-EE46-4035-9D88-0CBDC8945D7D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8712F-3F82-4EC3-9378-DEC19AA45D2C}" type="datetimeFigureOut">
              <a:rPr lang="es-CL" smtClean="0"/>
              <a:pPr/>
              <a:t>08-05-2013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574A-EE46-4035-9D88-0CBDC8945D7D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8712F-3F82-4EC3-9378-DEC19AA45D2C}" type="datetimeFigureOut">
              <a:rPr lang="es-CL" smtClean="0"/>
              <a:pPr/>
              <a:t>08-05-2013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574A-EE46-4035-9D88-0CBDC8945D7D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8712F-3F82-4EC3-9378-DEC19AA45D2C}" type="datetimeFigureOut">
              <a:rPr lang="es-CL" smtClean="0"/>
              <a:pPr/>
              <a:t>08-05-2013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574A-EE46-4035-9D88-0CBDC8945D7D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8712F-3F82-4EC3-9378-DEC19AA45D2C}" type="datetimeFigureOut">
              <a:rPr lang="es-CL" smtClean="0"/>
              <a:pPr/>
              <a:t>08-05-2013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574A-EE46-4035-9D88-0CBDC8945D7D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8712F-3F82-4EC3-9378-DEC19AA45D2C}" type="datetimeFigureOut">
              <a:rPr lang="es-CL" smtClean="0"/>
              <a:pPr/>
              <a:t>08-05-2013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574A-EE46-4035-9D88-0CBDC8945D7D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8712F-3F82-4EC3-9378-DEC19AA45D2C}" type="datetimeFigureOut">
              <a:rPr lang="es-CL" smtClean="0"/>
              <a:pPr/>
              <a:t>08-05-2013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574A-EE46-4035-9D88-0CBDC8945D7D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8712F-3F82-4EC3-9378-DEC19AA45D2C}" type="datetimeFigureOut">
              <a:rPr lang="es-CL" smtClean="0"/>
              <a:pPr/>
              <a:t>08-05-2013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574A-EE46-4035-9D88-0CBDC8945D7D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8712F-3F82-4EC3-9378-DEC19AA45D2C}" type="datetimeFigureOut">
              <a:rPr lang="es-CL" smtClean="0"/>
              <a:pPr/>
              <a:t>08-05-2013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9574A-EE46-4035-9D88-0CBDC8945D7D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Hoja_de_c_lculo_de_Microsoft_Office_Excel_97-20031.xls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Seminario</a:t>
            </a:r>
            <a:br>
              <a:rPr lang="es-CL" dirty="0" smtClean="0"/>
            </a:br>
            <a:r>
              <a:rPr lang="es-CL" dirty="0" smtClean="0"/>
              <a:t> AFP: Ajuste o Reformas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Fernando Avila S</a:t>
            </a:r>
          </a:p>
          <a:p>
            <a:r>
              <a:rPr lang="es-CL" dirty="0" smtClean="0"/>
              <a:t>Asociación de AFP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Críticas  y Respuestas del Sistema de Pensiones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 smtClean="0"/>
              <a:t>Los fondos de los trabajadores pierden y las AFP ganan</a:t>
            </a:r>
          </a:p>
          <a:p>
            <a:endParaRPr lang="es-CL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 smtClean="0"/>
              <a:t>Rentabilidad Mínima:</a:t>
            </a:r>
          </a:p>
          <a:p>
            <a:pPr lvl="1"/>
            <a:r>
              <a:rPr lang="es-CL" dirty="0" smtClean="0"/>
              <a:t>Aquella  AFP que se aleje del promedio obtenido por todas las AFP, en cualquiera de los </a:t>
            </a:r>
            <a:r>
              <a:rPr lang="es-CL" dirty="0" err="1" smtClean="0"/>
              <a:t>multifondos</a:t>
            </a:r>
            <a:r>
              <a:rPr lang="es-CL" dirty="0" smtClean="0"/>
              <a:t>, por sobre un valor establecido en la Ley, los dueños de dicha AFP, deben “indemnizar” a sus afiliados, agregando en sus respectivas cuentas individuales dicha diferencia. 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Críticas  y Respuestas del Sistema de Pensiones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CL" dirty="0" smtClean="0"/>
              <a:t>Las Comisiones son altas</a:t>
            </a:r>
            <a:endParaRPr lang="es-CL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CL" dirty="0" smtClean="0"/>
              <a:t>Hoy existe una oferta amplia de precios, que va desde un Mínimo de 0,77% de la RI, hasta un 2,36%.</a:t>
            </a:r>
          </a:p>
          <a:p>
            <a:r>
              <a:rPr lang="es-CL" dirty="0" smtClean="0"/>
              <a:t>La Comisión se cobra de la RI , no del fondo.</a:t>
            </a:r>
          </a:p>
          <a:p>
            <a:r>
              <a:rPr lang="es-CL" dirty="0" smtClean="0"/>
              <a:t>Expresada la Comisión promedio, como un % sobre el fondo total administrado, representa, </a:t>
            </a:r>
            <a:r>
              <a:rPr lang="es-CL" dirty="0" err="1" smtClean="0"/>
              <a:t>aprox</a:t>
            </a:r>
            <a:r>
              <a:rPr lang="es-CL" dirty="0" smtClean="0"/>
              <a:t>, un </a:t>
            </a:r>
            <a:r>
              <a:rPr lang="es-CL" dirty="0" smtClean="0">
                <a:solidFill>
                  <a:srgbClr val="FF0000"/>
                </a:solidFill>
              </a:rPr>
              <a:t>0.60%</a:t>
            </a:r>
            <a:r>
              <a:rPr lang="es-CL" dirty="0" smtClean="0"/>
              <a:t>, uno de los valores más bajos tanto a nivel nacional como internacional.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071570"/>
          </a:xfrm>
        </p:spPr>
        <p:txBody>
          <a:bodyPr>
            <a:noAutofit/>
          </a:bodyPr>
          <a:lstStyle/>
          <a:p>
            <a:r>
              <a:rPr lang="es-CL" sz="3600" dirty="0" smtClean="0"/>
              <a:t>Críticas  y Respuestas del Sistema de Pensiones</a:t>
            </a:r>
            <a:endParaRPr lang="es-CL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28596" y="1285860"/>
            <a:ext cx="4038600" cy="5286412"/>
          </a:xfrm>
        </p:spPr>
        <p:txBody>
          <a:bodyPr>
            <a:normAutofit fontScale="40000" lnSpcReduction="20000"/>
          </a:bodyPr>
          <a:lstStyle/>
          <a:p>
            <a:r>
              <a:rPr lang="es-CL" sz="3600" dirty="0" smtClean="0"/>
              <a:t>El Sistema no es Solidario</a:t>
            </a:r>
            <a:r>
              <a:rPr lang="es-CL" dirty="0" smtClean="0"/>
              <a:t>.</a:t>
            </a:r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sz="3000" dirty="0" smtClean="0"/>
          </a:p>
          <a:p>
            <a:endParaRPr lang="es-CL" sz="3000" dirty="0" smtClean="0"/>
          </a:p>
          <a:p>
            <a:endParaRPr lang="es-CL" sz="3000" dirty="0" smtClean="0"/>
          </a:p>
          <a:p>
            <a:endParaRPr lang="es-CL" sz="3000" dirty="0" smtClean="0"/>
          </a:p>
          <a:p>
            <a:r>
              <a:rPr lang="es-CL" sz="3000" dirty="0" smtClean="0"/>
              <a:t>El sistema antiguo(de reparto) era solidario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3438" y="1285860"/>
            <a:ext cx="4038600" cy="5214974"/>
          </a:xfrm>
        </p:spPr>
        <p:txBody>
          <a:bodyPr>
            <a:normAutofit fontScale="40000" lnSpcReduction="20000"/>
          </a:bodyPr>
          <a:lstStyle/>
          <a:p>
            <a:r>
              <a:rPr lang="es-CL" sz="4300" dirty="0" smtClean="0"/>
              <a:t>Sistema estructurado sobre 3 pilares</a:t>
            </a:r>
          </a:p>
          <a:p>
            <a:endParaRPr lang="es-CL" sz="4300" dirty="0" smtClean="0"/>
          </a:p>
          <a:p>
            <a:r>
              <a:rPr lang="es-CL" sz="4300" dirty="0" smtClean="0"/>
              <a:t>Existe el Pilar Solidario del Estado, con financiamiento público que va en ayuda de los menos protegidos y de los grupos más vulnerables desde el punto de vista previsional. PBS es para quienes NUNCA cotizaron</a:t>
            </a:r>
          </a:p>
          <a:p>
            <a:r>
              <a:rPr lang="es-CL" sz="4300" dirty="0" smtClean="0"/>
              <a:t>A los que NO cotizan, NO se les cobra Comisión(subsidio) y se les administra sus fondos.</a:t>
            </a:r>
          </a:p>
          <a:p>
            <a:r>
              <a:rPr lang="es-CL" sz="4300" dirty="0" smtClean="0"/>
              <a:t>Los que ganan más, pagan, en términos absolutos </a:t>
            </a:r>
            <a:r>
              <a:rPr lang="es-CL" sz="4300" dirty="0" smtClean="0">
                <a:solidFill>
                  <a:srgbClr val="FF0000"/>
                </a:solidFill>
              </a:rPr>
              <a:t>7.7</a:t>
            </a:r>
            <a:r>
              <a:rPr lang="es-CL" sz="4300" dirty="0" smtClean="0"/>
              <a:t> veces más que aquellos que cotizan por el Ingreso Mínimo, por la administración de sus fondos previsionales.</a:t>
            </a:r>
          </a:p>
          <a:p>
            <a:r>
              <a:rPr lang="es-CL" sz="4300" dirty="0" smtClean="0"/>
              <a:t>En el ámbito de las pensiones de invalidez</a:t>
            </a:r>
            <a:r>
              <a:rPr lang="es-CL" sz="3300" dirty="0" smtClean="0"/>
              <a:t>:</a:t>
            </a:r>
          </a:p>
          <a:p>
            <a:pPr lvl="1"/>
            <a:r>
              <a:rPr lang="es-CL" sz="2800" dirty="0" smtClean="0"/>
              <a:t>Los jóvenes subsidian a los más viejos</a:t>
            </a:r>
          </a:p>
          <a:p>
            <a:pPr lvl="1"/>
            <a:r>
              <a:rPr lang="es-CL" sz="2800" dirty="0" smtClean="0"/>
              <a:t>Los que tienen mayor ahorro subsidian a los que tienen menos ahorro.</a:t>
            </a:r>
          </a:p>
          <a:p>
            <a:pPr lvl="1"/>
            <a:r>
              <a:rPr lang="es-CL" sz="2800" dirty="0" smtClean="0"/>
              <a:t>Se otorga una cobertura de un año, a quienes no están cotizando.</a:t>
            </a:r>
          </a:p>
          <a:p>
            <a:pPr>
              <a:buNone/>
            </a:pPr>
            <a:r>
              <a:rPr lang="es-CL" sz="3200" dirty="0" smtClean="0"/>
              <a:t>Ver monto de pensiones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Imagen 6" descr="image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643998" cy="6307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/>
          <p:nvPr/>
        </p:nvSpPr>
        <p:spPr>
          <a:xfrm>
            <a:off x="8858280" y="1500174"/>
            <a:ext cx="142844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8858280" y="2214554"/>
            <a:ext cx="28572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Críticas  y Respuestas del Sistema de Pensiones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CL" dirty="0" smtClean="0"/>
              <a:t>Las pensiones del sistema de reparto son mejores</a:t>
            </a:r>
            <a:endParaRPr lang="es-CL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CL" dirty="0" smtClean="0"/>
              <a:t>Solo para una minoría</a:t>
            </a:r>
          </a:p>
          <a:p>
            <a:r>
              <a:rPr lang="es-CL" dirty="0" smtClean="0"/>
              <a:t>La mayoría (SSS -58% del total) recibe una pensión de $129.000</a:t>
            </a:r>
          </a:p>
          <a:p>
            <a:r>
              <a:rPr lang="es-CL" dirty="0" smtClean="0"/>
              <a:t>Para obtener este monto de pensión tuvo que aportar sobre el </a:t>
            </a:r>
            <a:r>
              <a:rPr lang="es-CL" dirty="0" smtClean="0">
                <a:solidFill>
                  <a:srgbClr val="FF0000"/>
                </a:solidFill>
              </a:rPr>
              <a:t>20,0%</a:t>
            </a:r>
            <a:r>
              <a:rPr lang="es-CL" dirty="0" smtClean="0"/>
              <a:t> de su RI.</a:t>
            </a:r>
          </a:p>
          <a:p>
            <a:r>
              <a:rPr lang="es-CL" dirty="0" smtClean="0"/>
              <a:t>Se exige un mínimo de </a:t>
            </a:r>
            <a:r>
              <a:rPr lang="es-CL" dirty="0" smtClean="0">
                <a:solidFill>
                  <a:srgbClr val="FF0000"/>
                </a:solidFill>
              </a:rPr>
              <a:t>15</a:t>
            </a:r>
            <a:r>
              <a:rPr lang="es-CL" dirty="0" smtClean="0"/>
              <a:t> años cotizando(promedio), si no cumple con dicho requisito su pensión es </a:t>
            </a:r>
            <a:r>
              <a:rPr lang="es-CL" dirty="0" smtClean="0">
                <a:solidFill>
                  <a:srgbClr val="FF0000"/>
                </a:solidFill>
              </a:rPr>
              <a:t>$0</a:t>
            </a:r>
          </a:p>
          <a:p>
            <a:r>
              <a:rPr lang="es-CL" dirty="0" smtClean="0"/>
              <a:t>En el cálculo de la pensión promedio, no incluyen a los excluidos que si aportaron y perdieron sus recursos.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Críticas  y Respuestas del Sistema de Pensiones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CL" dirty="0" smtClean="0"/>
              <a:t>El sistema  favorece a las Rentas más altas</a:t>
            </a:r>
            <a:endParaRPr lang="es-CL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CL" dirty="0" smtClean="0"/>
              <a:t>Las personas de mayores ingresos no vivirán, necesariamente, de la pensión</a:t>
            </a:r>
          </a:p>
          <a:p>
            <a:r>
              <a:rPr lang="es-CL" dirty="0" smtClean="0"/>
              <a:t>Los Sistemas de pensiones requiere de aportes de los Trabajadores, independiente de su ingreso</a:t>
            </a:r>
          </a:p>
          <a:p>
            <a:r>
              <a:rPr lang="es-CL" dirty="0" smtClean="0"/>
              <a:t>Existe una relación directa entre aporte y beneficio.</a:t>
            </a:r>
          </a:p>
          <a:p>
            <a:r>
              <a:rPr lang="es-CL" dirty="0" smtClean="0"/>
              <a:t>El aporte que  cada trabajador hace, es el mismo como % de su remuneración: 10%. </a:t>
            </a:r>
          </a:p>
          <a:p>
            <a:r>
              <a:rPr lang="es-CL" dirty="0" smtClean="0"/>
              <a:t>Las pensiones de invalidez y de sobrevivencia, están definidas en la LEY como un % de la RI del trabajador</a:t>
            </a:r>
          </a:p>
          <a:p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Críticas  y Respuestas del Sistema de Pensiones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L" dirty="0" smtClean="0"/>
              <a:t>No tiene financiamiento tripartito: Trabajador, Empleador y Estado</a:t>
            </a:r>
          </a:p>
          <a:p>
            <a:endParaRPr lang="es-CL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L" dirty="0" smtClean="0"/>
              <a:t>El trabajador aporta el 10% más la comisión; el Empleador financia el SIS(1,26%RI) y el Estado el Pilar Solidario.</a:t>
            </a:r>
          </a:p>
          <a:p>
            <a:r>
              <a:rPr lang="es-CL" dirty="0" smtClean="0"/>
              <a:t>El empleador cotiza en conjunto con los trabajadores cuyos trabajos han sido calificados como pesados</a:t>
            </a:r>
          </a:p>
          <a:p>
            <a:r>
              <a:rPr lang="es-CL" dirty="0" smtClean="0"/>
              <a:t>El Estado como empleador.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3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31A0B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CL" b="0">
              <a:latin typeface="Calibri" pitchFamily="34" charset="0"/>
            </a:endParaRPr>
          </a:p>
        </p:txBody>
      </p:sp>
      <p:sp>
        <p:nvSpPr>
          <p:cNvPr id="22529" name="1 Título"/>
          <p:cNvSpPr>
            <a:spLocks/>
          </p:cNvSpPr>
          <p:nvPr/>
        </p:nvSpPr>
        <p:spPr bwMode="auto">
          <a:xfrm>
            <a:off x="457200" y="444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s-CL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Arial" charset="0"/>
              </a:rPr>
              <a:t>Envejecimiento de la población chilena </a:t>
            </a:r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8288" y="2528888"/>
            <a:ext cx="4303712" cy="269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57725" y="2500313"/>
            <a:ext cx="4294188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Rectángulo"/>
          <p:cNvSpPr/>
          <p:nvPr/>
        </p:nvSpPr>
        <p:spPr>
          <a:xfrm>
            <a:off x="6373813" y="6164263"/>
            <a:ext cx="1928812" cy="285750"/>
          </a:xfrm>
          <a:prstGeom prst="rect">
            <a:avLst/>
          </a:prstGeom>
          <a:solidFill>
            <a:schemeClr val="bg1"/>
          </a:solidFill>
          <a:ln>
            <a:solidFill>
              <a:srgbClr val="31A0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1500" b="0" dirty="0">
                <a:solidFill>
                  <a:schemeClr val="tx1"/>
                </a:solidFill>
                <a:latin typeface="Trebuchet MS" pitchFamily="34" charset="0"/>
              </a:rPr>
              <a:t>Fuente INE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3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31A0B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CL" b="0">
              <a:latin typeface="Calibri" pitchFamily="34" charset="0"/>
            </a:endParaRPr>
          </a:p>
        </p:txBody>
      </p:sp>
      <p:sp>
        <p:nvSpPr>
          <p:cNvPr id="23553" name="1 Título"/>
          <p:cNvSpPr>
            <a:spLocks/>
          </p:cNvSpPr>
          <p:nvPr/>
        </p:nvSpPr>
        <p:spPr bwMode="auto">
          <a:xfrm>
            <a:off x="158750" y="-26988"/>
            <a:ext cx="8229600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s-CL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Arial" charset="0"/>
              </a:rPr>
              <a:t>Envejecimiento de la</a:t>
            </a:r>
          </a:p>
          <a:p>
            <a:pPr algn="ctr" eaLnBrk="0" hangingPunct="0">
              <a:defRPr/>
            </a:pPr>
            <a:r>
              <a:rPr lang="es-CL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Arial" charset="0"/>
              </a:rPr>
              <a:t> población chilena </a:t>
            </a: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1714500"/>
            <a:ext cx="4110037" cy="358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1714500"/>
            <a:ext cx="4103688" cy="357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6073775" y="6164263"/>
            <a:ext cx="1928813" cy="285750"/>
          </a:xfrm>
          <a:prstGeom prst="rect">
            <a:avLst/>
          </a:prstGeom>
          <a:solidFill>
            <a:schemeClr val="bg1"/>
          </a:solidFill>
          <a:ln>
            <a:solidFill>
              <a:srgbClr val="31A0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1500" b="0" dirty="0">
                <a:solidFill>
                  <a:schemeClr val="tx1"/>
                </a:solidFill>
                <a:latin typeface="Trebuchet MS" pitchFamily="34" charset="0"/>
              </a:rPr>
              <a:t>Fuente INE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Tres afirmaciones equívocas, por uso de cifras errado</a:t>
            </a:r>
            <a:endParaRPr lang="es-CL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Pensiones del IPS son similares a las de AFP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/>
            <a:r>
              <a:rPr lang="es-CL" dirty="0" smtClean="0"/>
              <a:t>La pensión en el IPS se obtiene cotizando sobre el 20% de la RI, y cotizar al menos 10 años</a:t>
            </a:r>
          </a:p>
          <a:p>
            <a:pPr lvl="1"/>
            <a:r>
              <a:rPr lang="es-CL" dirty="0" smtClean="0"/>
              <a:t>La pensión en la AFP, se obtiene cotizando entre el 10% y 12,36% de la RI, independiente del tiempo cotizado.</a:t>
            </a:r>
          </a:p>
          <a:p>
            <a:pPr lvl="1"/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Críticas  y Respuestas del Sistema de Pensiones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CL" dirty="0" smtClean="0"/>
              <a:t>Sistema Perverso y especulan con los fondos de los trabajadores</a:t>
            </a:r>
          </a:p>
          <a:p>
            <a:pPr>
              <a:buNone/>
            </a:pPr>
            <a:r>
              <a:rPr lang="es-CL" dirty="0" smtClean="0"/>
              <a:t>		</a:t>
            </a:r>
            <a:endParaRPr lang="es-CL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CL" dirty="0" smtClean="0"/>
              <a:t>Sistema virtuoso:</a:t>
            </a:r>
          </a:p>
          <a:p>
            <a:pPr lvl="1" algn="just"/>
            <a:r>
              <a:rPr lang="es-CL" sz="2600" dirty="0" smtClean="0"/>
              <a:t>En general, del total ahorrado por los trabajadores </a:t>
            </a:r>
            <a:r>
              <a:rPr lang="es-CL" sz="2600" dirty="0" smtClean="0">
                <a:solidFill>
                  <a:srgbClr val="FF0000"/>
                </a:solidFill>
              </a:rPr>
              <a:t>$7</a:t>
            </a:r>
            <a:r>
              <a:rPr lang="es-CL" sz="2600" dirty="0" smtClean="0"/>
              <a:t> de cada </a:t>
            </a:r>
            <a:r>
              <a:rPr lang="es-CL" sz="2600" dirty="0" smtClean="0">
                <a:solidFill>
                  <a:srgbClr val="FF0000"/>
                </a:solidFill>
              </a:rPr>
              <a:t>$10 </a:t>
            </a:r>
            <a:r>
              <a:rPr lang="es-CL" sz="2600" dirty="0" smtClean="0"/>
              <a:t>son producto del resultado de las inversiones</a:t>
            </a:r>
          </a:p>
          <a:p>
            <a:pPr lvl="1" algn="just"/>
            <a:r>
              <a:rPr lang="es-CL" sz="2600" dirty="0" smtClean="0"/>
              <a:t>El ahorro de los trabajadores recibe parte de las utilidades que generan las empresas chilenas/extranjeras en donde se invierten en acciones.</a:t>
            </a:r>
          </a:p>
          <a:p>
            <a:pPr lvl="1" algn="just"/>
            <a:r>
              <a:rPr lang="es-CL" sz="2600" dirty="0" smtClean="0"/>
              <a:t>En 32 años la rentabilidad promedio por cada año ha sido de UF + 8.6%. Esto en términos simple significa que UF1 puesta al inicio del sistema se ha multiplicado por más de </a:t>
            </a:r>
            <a:r>
              <a:rPr lang="es-CL" sz="2600" dirty="0" smtClean="0">
                <a:solidFill>
                  <a:srgbClr val="FF0000"/>
                </a:solidFill>
              </a:rPr>
              <a:t>14 veces</a:t>
            </a:r>
            <a:r>
              <a:rPr lang="es-CL" sz="2600" dirty="0" smtClean="0"/>
              <a:t>.</a:t>
            </a:r>
          </a:p>
          <a:p>
            <a:pPr lvl="1" algn="just"/>
            <a:r>
              <a:rPr lang="es-CL" sz="2600" dirty="0" smtClean="0"/>
              <a:t>Los </a:t>
            </a:r>
            <a:r>
              <a:rPr lang="es-CL" sz="2600" dirty="0" err="1" smtClean="0"/>
              <a:t>FdP</a:t>
            </a:r>
            <a:r>
              <a:rPr lang="es-CL" sz="2600" dirty="0" smtClean="0"/>
              <a:t> de los trabajadores se invierten solo donde la LEY  lo permite.</a:t>
            </a:r>
          </a:p>
          <a:p>
            <a:pPr lvl="1" algn="just"/>
            <a:r>
              <a:rPr lang="es-CL" sz="2600" dirty="0" smtClean="0"/>
              <a:t>Si quiebra una AFP, a los FDP de los trabajadores no les pasa nada.</a:t>
            </a:r>
            <a:endParaRPr lang="es-CL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Tres afirmaciones equívocas, por uso de cifras errado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 smtClean="0"/>
              <a:t>La tasa de reemplazo, según cifras oficiales es de un 30%.</a:t>
            </a:r>
          </a:p>
          <a:p>
            <a:endParaRPr lang="es-CL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s-CL" dirty="0" smtClean="0"/>
              <a:t>Se considera la pensión promedio(que incluye a quienes cotizaron solo una vez o más), </a:t>
            </a:r>
            <a:r>
              <a:rPr lang="es-CL" dirty="0" err="1" smtClean="0"/>
              <a:t>aprox</a:t>
            </a:r>
            <a:r>
              <a:rPr lang="es-CL" dirty="0" smtClean="0"/>
              <a:t> $195.000</a:t>
            </a:r>
          </a:p>
          <a:p>
            <a:pPr lvl="1"/>
            <a:r>
              <a:rPr lang="es-CL" dirty="0" smtClean="0"/>
              <a:t>Se considera la RI promedio, de los actuales cotizantes, del orden de $565.000. Esta renta no es la de los pensionados.</a:t>
            </a:r>
          </a:p>
          <a:p>
            <a:pPr lvl="1"/>
            <a:r>
              <a:rPr lang="es-CL" dirty="0" smtClean="0"/>
              <a:t>La renta de los pensionados corresponde a la que tenían al momento de jubilar.</a:t>
            </a:r>
          </a:p>
          <a:p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Tres afirmaciones equívocas, por uso de cifras errado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CL" dirty="0" smtClean="0"/>
              <a:t>Para obtener una pensión de $500.000 hay que cotizar </a:t>
            </a:r>
            <a:r>
              <a:rPr lang="es-CL" dirty="0" smtClean="0">
                <a:solidFill>
                  <a:srgbClr val="FF0000"/>
                </a:solidFill>
              </a:rPr>
              <a:t>todos</a:t>
            </a:r>
            <a:r>
              <a:rPr lang="es-CL" dirty="0" smtClean="0"/>
              <a:t> los meses $140.000</a:t>
            </a:r>
            <a:endParaRPr lang="es-CL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CL" dirty="0" smtClean="0"/>
              <a:t>Para obtener una pensión de $500.000, debe efectuarse una cotización mensual  de entre $48.000 y $62.000, dependiendo de la rentabilidad(6% o 5%)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Críticas  y Respuestas del Sistema de Pensiones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CL" dirty="0" smtClean="0"/>
              <a:t>Lucran con los fondos de los trabajadores</a:t>
            </a:r>
            <a:endParaRPr lang="es-CL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CL" dirty="0" smtClean="0"/>
              <a:t>Todo el resultado de las inversiones va integro a la cuenta de cada trabajador. </a:t>
            </a:r>
            <a:endParaRPr lang="es-CL" dirty="0"/>
          </a:p>
          <a:p>
            <a:r>
              <a:rPr lang="es-CL" dirty="0" smtClean="0"/>
              <a:t>El único ingreso para las AFP es la comisión que cobran.</a:t>
            </a:r>
          </a:p>
          <a:p>
            <a:r>
              <a:rPr lang="es-CL" dirty="0" smtClean="0"/>
              <a:t>Los fondos de pensiones son de propiedad del trabajador, se retiran por la vía de las pensiones o herencia y son inembargables.</a:t>
            </a:r>
          </a:p>
          <a:p>
            <a:r>
              <a:rPr lang="es-CL" dirty="0" smtClean="0"/>
              <a:t>Se devuelve hasta el último $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Críticas  y Respuestas del Sistema de Pensiones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CL" dirty="0" smtClean="0"/>
              <a:t>Se han perdido los fondos</a:t>
            </a:r>
          </a:p>
          <a:p>
            <a:r>
              <a:rPr lang="es-CL" dirty="0" smtClean="0"/>
              <a:t>Debieran invertirse en Chile</a:t>
            </a:r>
          </a:p>
          <a:p>
            <a:r>
              <a:rPr lang="es-CL" dirty="0" smtClean="0"/>
              <a:t>Mejor los invierto en el banco y obtengo mejores resultados</a:t>
            </a:r>
            <a:endParaRPr lang="es-CL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CL" dirty="0" smtClean="0"/>
              <a:t>Resultados de los </a:t>
            </a:r>
            <a:r>
              <a:rPr lang="es-CL" dirty="0" err="1" smtClean="0"/>
              <a:t>Multifondos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214414" y="1214426"/>
          <a:ext cx="7000922" cy="5193567"/>
        </p:xfrm>
        <a:graphic>
          <a:graphicData uri="http://schemas.openxmlformats.org/drawingml/2006/table">
            <a:tbl>
              <a:tblPr/>
              <a:tblGrid>
                <a:gridCol w="1727792"/>
                <a:gridCol w="1054626"/>
                <a:gridCol w="1054626"/>
                <a:gridCol w="1054626"/>
                <a:gridCol w="1054626"/>
                <a:gridCol w="1054626"/>
              </a:tblGrid>
              <a:tr h="436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Año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65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>
                          <a:latin typeface="Arial"/>
                        </a:rPr>
                        <a:t>2003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 dirty="0">
                          <a:latin typeface="Arial"/>
                        </a:rPr>
                        <a:t>26,9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 dirty="0">
                          <a:latin typeface="Arial"/>
                        </a:rPr>
                        <a:t>16,0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 dirty="0">
                          <a:latin typeface="Arial"/>
                        </a:rPr>
                        <a:t>10,5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>
                          <a:latin typeface="Arial"/>
                        </a:rPr>
                        <a:t>8,9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>
                          <a:latin typeface="Arial"/>
                        </a:rPr>
                        <a:t>3,3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>
                          <a:latin typeface="Arial"/>
                        </a:rPr>
                        <a:t>2004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 dirty="0">
                          <a:latin typeface="Arial"/>
                        </a:rPr>
                        <a:t>12,9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>
                          <a:latin typeface="Arial"/>
                        </a:rPr>
                        <a:t>10,3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>
                          <a:latin typeface="Arial"/>
                        </a:rPr>
                        <a:t>8,9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 dirty="0">
                          <a:latin typeface="Arial"/>
                        </a:rPr>
                        <a:t>6,8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>
                          <a:latin typeface="Arial"/>
                        </a:rPr>
                        <a:t>5,4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>
                          <a:latin typeface="Arial"/>
                        </a:rPr>
                        <a:t>2005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>
                          <a:latin typeface="Arial"/>
                        </a:rPr>
                        <a:t>10,7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>
                          <a:latin typeface="Arial"/>
                        </a:rPr>
                        <a:t>7,3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>
                          <a:latin typeface="Arial"/>
                        </a:rPr>
                        <a:t>4,6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 dirty="0">
                          <a:latin typeface="Arial"/>
                        </a:rPr>
                        <a:t>2,8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 dirty="0">
                          <a:latin typeface="Arial"/>
                        </a:rPr>
                        <a:t>0,9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>
                          <a:latin typeface="Arial"/>
                        </a:rPr>
                        <a:t>2006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>
                          <a:latin typeface="Arial"/>
                        </a:rPr>
                        <a:t>22,3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>
                          <a:latin typeface="Arial"/>
                        </a:rPr>
                        <a:t>18,8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 dirty="0">
                          <a:latin typeface="Arial"/>
                        </a:rPr>
                        <a:t>15,8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>
                          <a:latin typeface="Arial"/>
                        </a:rPr>
                        <a:t>11,5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 dirty="0">
                          <a:latin typeface="Arial"/>
                        </a:rPr>
                        <a:t>7,4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>
                          <a:latin typeface="Arial"/>
                        </a:rPr>
                        <a:t>2007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>
                          <a:latin typeface="Arial"/>
                        </a:rPr>
                        <a:t>10,1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>
                          <a:latin typeface="Arial"/>
                        </a:rPr>
                        <a:t>7,5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>
                          <a:latin typeface="Arial"/>
                        </a:rPr>
                        <a:t>5,0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>
                          <a:latin typeface="Arial"/>
                        </a:rPr>
                        <a:t>3,3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 dirty="0">
                          <a:latin typeface="Arial"/>
                        </a:rPr>
                        <a:t>1,9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>
                          <a:latin typeface="Arial"/>
                        </a:rPr>
                        <a:t>2008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 dirty="0">
                          <a:latin typeface="Arial"/>
                        </a:rPr>
                        <a:t>-40,3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>
                          <a:latin typeface="Arial"/>
                        </a:rPr>
                        <a:t>-30,1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>
                          <a:latin typeface="Arial"/>
                        </a:rPr>
                        <a:t>-18,9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>
                          <a:latin typeface="Arial"/>
                        </a:rPr>
                        <a:t>-9,9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 dirty="0">
                          <a:latin typeface="Arial"/>
                        </a:rPr>
                        <a:t>-0,9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>
                          <a:latin typeface="Arial"/>
                        </a:rPr>
                        <a:t>2009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>
                          <a:latin typeface="Arial"/>
                        </a:rPr>
                        <a:t>43,5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>
                          <a:latin typeface="Arial"/>
                        </a:rPr>
                        <a:t>33,4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>
                          <a:latin typeface="Arial"/>
                        </a:rPr>
                        <a:t>22,5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>
                          <a:latin typeface="Arial"/>
                        </a:rPr>
                        <a:t>15,3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 dirty="0">
                          <a:latin typeface="Arial"/>
                        </a:rPr>
                        <a:t>8,3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>
                          <a:latin typeface="Arial"/>
                        </a:rPr>
                        <a:t>2010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 dirty="0">
                          <a:latin typeface="Arial"/>
                        </a:rPr>
                        <a:t>11,6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>
                          <a:latin typeface="Arial"/>
                        </a:rPr>
                        <a:t>11,4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>
                          <a:latin typeface="Arial"/>
                        </a:rPr>
                        <a:t>9,3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>
                          <a:latin typeface="Arial"/>
                        </a:rPr>
                        <a:t>7,1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 dirty="0">
                          <a:latin typeface="Arial"/>
                        </a:rPr>
                        <a:t>6,7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>
                          <a:latin typeface="Arial"/>
                        </a:rPr>
                        <a:t>2011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>
                          <a:latin typeface="Arial"/>
                        </a:rPr>
                        <a:t>-11,1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>
                          <a:latin typeface="Arial"/>
                        </a:rPr>
                        <a:t>-7,5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>
                          <a:latin typeface="Arial"/>
                        </a:rPr>
                        <a:t>-3,8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>
                          <a:latin typeface="Arial"/>
                        </a:rPr>
                        <a:t>0,1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 dirty="0">
                          <a:latin typeface="Arial"/>
                        </a:rPr>
                        <a:t>4,3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 dirty="0" smtClean="0">
                          <a:latin typeface="Arial"/>
                        </a:rPr>
                        <a:t>2012</a:t>
                      </a:r>
                      <a:endParaRPr lang="es-CL" sz="1400" b="1" i="0" u="none" strike="noStrike" dirty="0"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 dirty="0" smtClean="0">
                          <a:latin typeface="Arial"/>
                        </a:rPr>
                        <a:t>6,1</a:t>
                      </a:r>
                      <a:endParaRPr lang="es-CL" sz="1400" b="1" i="0" u="none" strike="noStrike" dirty="0"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 dirty="0" smtClean="0">
                          <a:latin typeface="Arial"/>
                        </a:rPr>
                        <a:t>4,9</a:t>
                      </a:r>
                      <a:endParaRPr lang="es-CL" sz="1400" b="1" i="0" u="none" strike="noStrike" dirty="0"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 dirty="0" smtClean="0">
                          <a:latin typeface="Arial"/>
                        </a:rPr>
                        <a:t>4,6</a:t>
                      </a:r>
                      <a:endParaRPr lang="es-CL" sz="1400" b="1" i="0" u="none" strike="noStrike" dirty="0"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 dirty="0" smtClean="0">
                          <a:latin typeface="Arial"/>
                        </a:rPr>
                        <a:t>3,8</a:t>
                      </a:r>
                      <a:endParaRPr lang="es-CL" sz="1400" b="1" i="0" u="none" strike="noStrike" dirty="0"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 dirty="0" smtClean="0">
                          <a:latin typeface="Arial"/>
                        </a:rPr>
                        <a:t>3,2</a:t>
                      </a:r>
                      <a:endParaRPr lang="es-CL" sz="1400" b="1" i="0" u="none" strike="noStrike" dirty="0"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Ene. - Mar. 2013</a:t>
                      </a:r>
                      <a:endParaRPr lang="es-CL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3,3</a:t>
                      </a:r>
                      <a:endParaRPr lang="es-CL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2,5</a:t>
                      </a:r>
                      <a:endParaRPr lang="es-CL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2,0</a:t>
                      </a:r>
                      <a:endParaRPr lang="es-CL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1,5</a:t>
                      </a:r>
                      <a:endParaRPr lang="es-CL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1,0</a:t>
                      </a:r>
                      <a:endParaRPr lang="es-CL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Acumulado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101,8</a:t>
                      </a:r>
                      <a:endParaRPr lang="es-CL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81,6</a:t>
                      </a:r>
                      <a:endParaRPr lang="es-CL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70,1</a:t>
                      </a:r>
                      <a:endParaRPr lang="es-CL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61,0</a:t>
                      </a:r>
                      <a:endParaRPr lang="es-CL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49,3</a:t>
                      </a:r>
                      <a:endParaRPr lang="es-CL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65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Prom. Anual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6,9</a:t>
                      </a:r>
                      <a:endParaRPr lang="es-CL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5,8</a:t>
                      </a:r>
                      <a:endParaRPr lang="es-CL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5,2</a:t>
                      </a:r>
                      <a:endParaRPr lang="es-CL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4,6</a:t>
                      </a:r>
                      <a:endParaRPr lang="es-CL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3,9</a:t>
                      </a:r>
                      <a:endParaRPr lang="es-CL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457200" y="274638"/>
            <a:ext cx="8229600" cy="725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Rentabilidad </a:t>
            </a:r>
            <a:r>
              <a:rPr kumimoji="0" lang="es-CL" sz="4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Real</a:t>
            </a:r>
            <a:r>
              <a:rPr kumimoji="0" lang="es-C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UF de los </a:t>
            </a:r>
            <a:r>
              <a:rPr kumimoji="0" lang="es-CL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Multifondos</a:t>
            </a:r>
            <a:r>
              <a:rPr kumimoji="0" lang="es-C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por Año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880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57200" y="333375"/>
            <a:ext cx="8229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CL" sz="3600" b="1">
                <a:solidFill>
                  <a:srgbClr val="0000FF"/>
                </a:solidFill>
              </a:rPr>
              <a:t>¿Cómo se Invierten los Multifondos?</a:t>
            </a:r>
            <a:endParaRPr lang="es-ES" sz="3600" b="1">
              <a:solidFill>
                <a:srgbClr val="0000FF"/>
              </a:solidFill>
            </a:endParaRPr>
          </a:p>
        </p:txBody>
      </p:sp>
      <p:graphicFrame>
        <p:nvGraphicFramePr>
          <p:cNvPr id="6147" name="Object 340"/>
          <p:cNvGraphicFramePr>
            <a:graphicFrameLocks noChangeAspect="1"/>
          </p:cNvGraphicFramePr>
          <p:nvPr>
            <p:ph idx="1"/>
          </p:nvPr>
        </p:nvGraphicFramePr>
        <p:xfrm>
          <a:off x="398463" y="2565400"/>
          <a:ext cx="8345487" cy="2508250"/>
        </p:xfrm>
        <a:graphic>
          <a:graphicData uri="http://schemas.openxmlformats.org/presentationml/2006/ole">
            <p:oleObj spid="_x0000_s1026" name="Worksheet" r:id="rId4" imgW="6644743" imgH="1996358" progId="Excel.Sheet.8">
              <p:embed/>
            </p:oleObj>
          </a:graphicData>
        </a:graphic>
      </p:graphicFrame>
      <p:sp>
        <p:nvSpPr>
          <p:cNvPr id="6149" name="Text Box 343"/>
          <p:cNvSpPr txBox="1">
            <a:spLocks noChangeArrowheads="1"/>
          </p:cNvSpPr>
          <p:nvPr/>
        </p:nvSpPr>
        <p:spPr bwMode="auto">
          <a:xfrm>
            <a:off x="3635375" y="1052513"/>
            <a:ext cx="13140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CL" b="1" dirty="0" smtClean="0"/>
              <a:t>Marzo 2013</a:t>
            </a:r>
            <a:endParaRPr lang="es-ES" b="1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714357"/>
            <a:ext cx="8805013" cy="5287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Críticas  y Respuestas del Sistema de Pensiones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CL" dirty="0" smtClean="0"/>
              <a:t>Los fondos de los trabajadores pierden y las AFP ganan</a:t>
            </a:r>
            <a:endParaRPr lang="es-CL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CL" dirty="0" smtClean="0"/>
              <a:t>Los resultados muestran todo lo contrario</a:t>
            </a:r>
          </a:p>
          <a:p>
            <a:r>
              <a:rPr lang="es-CL" dirty="0" smtClean="0"/>
              <a:t>Existe los mecanismos de PROTECCION del Encaje y la Rentabilidad </a:t>
            </a:r>
            <a:r>
              <a:rPr lang="es-CL" dirty="0"/>
              <a:t>M</a:t>
            </a:r>
            <a:r>
              <a:rPr lang="es-CL" dirty="0" smtClean="0"/>
              <a:t>ínima</a:t>
            </a:r>
          </a:p>
          <a:p>
            <a:r>
              <a:rPr lang="es-CL" dirty="0" smtClean="0"/>
              <a:t>Encaje: Garantía que exige la Ley a cada AFP(dueños) y que debe ser invertido de la misma forma en que se invierten los fondos de los trabajadores. Esta garantía representa, en promedio, el 70% del patrimonio de la AFP(dueños)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1206</Words>
  <Application>Microsoft Office PowerPoint</Application>
  <PresentationFormat>Presentación en pantalla (4:3)</PresentationFormat>
  <Paragraphs>200</Paragraphs>
  <Slides>21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3" baseType="lpstr">
      <vt:lpstr>Tema de Office</vt:lpstr>
      <vt:lpstr>Worksheet</vt:lpstr>
      <vt:lpstr>Seminario  AFP: Ajuste o Reformas</vt:lpstr>
      <vt:lpstr>Críticas  y Respuestas del Sistema de Pensiones</vt:lpstr>
      <vt:lpstr>Críticas  y Respuestas del Sistema de Pensiones</vt:lpstr>
      <vt:lpstr>Críticas  y Respuestas del Sistema de Pensiones</vt:lpstr>
      <vt:lpstr>Diapositiva 5</vt:lpstr>
      <vt:lpstr>Diapositiva 6</vt:lpstr>
      <vt:lpstr>Diapositiva 7</vt:lpstr>
      <vt:lpstr>Diapositiva 8</vt:lpstr>
      <vt:lpstr>Críticas  y Respuestas del Sistema de Pensiones</vt:lpstr>
      <vt:lpstr>Críticas  y Respuestas del Sistema de Pensiones</vt:lpstr>
      <vt:lpstr>Críticas  y Respuestas del Sistema de Pensiones</vt:lpstr>
      <vt:lpstr>Críticas  y Respuestas del Sistema de Pensiones</vt:lpstr>
      <vt:lpstr>Diapositiva 13</vt:lpstr>
      <vt:lpstr>Críticas  y Respuestas del Sistema de Pensiones</vt:lpstr>
      <vt:lpstr>Críticas  y Respuestas del Sistema de Pensiones</vt:lpstr>
      <vt:lpstr>Críticas  y Respuestas del Sistema de Pensiones</vt:lpstr>
      <vt:lpstr>Diapositiva 17</vt:lpstr>
      <vt:lpstr>Diapositiva 18</vt:lpstr>
      <vt:lpstr>Tres afirmaciones equívocas, por uso de cifras errado</vt:lpstr>
      <vt:lpstr>Tres afirmaciones equívocas, por uso de cifras errado</vt:lpstr>
      <vt:lpstr>Tres afirmaciones equívocas, por uso de cifras errado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Seminario: AFP: Ajuste o Reformas</dc:title>
  <dc:creator>ASOAFP</dc:creator>
  <cp:lastModifiedBy>ASOAFP</cp:lastModifiedBy>
  <cp:revision>35</cp:revision>
  <dcterms:created xsi:type="dcterms:W3CDTF">2013-05-03T19:40:54Z</dcterms:created>
  <dcterms:modified xsi:type="dcterms:W3CDTF">2013-05-08T22:53:42Z</dcterms:modified>
</cp:coreProperties>
</file>