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6" r:id="rId4"/>
    <p:sldId id="280" r:id="rId5"/>
    <p:sldId id="283" r:id="rId6"/>
    <p:sldId id="291" r:id="rId7"/>
    <p:sldId id="284" r:id="rId8"/>
    <p:sldId id="295" r:id="rId9"/>
    <p:sldId id="292" r:id="rId10"/>
    <p:sldId id="278" r:id="rId11"/>
    <p:sldId id="281" r:id="rId12"/>
    <p:sldId id="289" r:id="rId13"/>
    <p:sldId id="294" r:id="rId14"/>
    <p:sldId id="285" r:id="rId15"/>
    <p:sldId id="286" r:id="rId16"/>
    <p:sldId id="296" r:id="rId17"/>
    <p:sldId id="293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raineri\Desktop\Ricardo\RN\Comisi&#243;n%20Econ&#243;mica\Impuestos%20Chile\Investment%20Wor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 dirty="0"/>
              <a:t>Exenciones y Franquicias tributarias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0.11159209894500315"/>
                  <c:y val="9.745550213450682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7134604178030169"/>
                  <c:y val="1.5245369973100513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2.8213125224355855E-2"/>
                  <c:y val="-1.8095705010952945E-3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0.27044610098693256"/>
                  <c:y val="4.1408791893775027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Hoja1!$B$5:$B$15</c:f>
              <c:strCache>
                <c:ptCount val="11"/>
                <c:pt idx="0">
                  <c:v>Ahorro e Inversión</c:v>
                </c:pt>
                <c:pt idx="1">
                  <c:v>Inmobiliario</c:v>
                </c:pt>
                <c:pt idx="2">
                  <c:v>Salud</c:v>
                </c:pt>
                <c:pt idx="3">
                  <c:v>Educación</c:v>
                </c:pt>
                <c:pt idx="4">
                  <c:v>Resto de los Sectores</c:v>
                </c:pt>
                <c:pt idx="5">
                  <c:v>Fomento a la PYME</c:v>
                </c:pt>
                <c:pt idx="6">
                  <c:v>Regional</c:v>
                </c:pt>
                <c:pt idx="7">
                  <c:v>Transporte</c:v>
                </c:pt>
                <c:pt idx="8">
                  <c:v>Seguros</c:v>
                </c:pt>
                <c:pt idx="9">
                  <c:v>Exportadores</c:v>
                </c:pt>
                <c:pt idx="10">
                  <c:v>No asignado</c:v>
                </c:pt>
              </c:strCache>
            </c:strRef>
          </c:cat>
          <c:val>
            <c:numRef>
              <c:f>Hoja1!$C$5:$C$15</c:f>
              <c:numCache>
                <c:formatCode>#,##0</c:formatCode>
                <c:ptCount val="11"/>
                <c:pt idx="0">
                  <c:v>2759597</c:v>
                </c:pt>
                <c:pt idx="1">
                  <c:v>509859</c:v>
                </c:pt>
                <c:pt idx="2">
                  <c:v>393947</c:v>
                </c:pt>
                <c:pt idx="3">
                  <c:v>304523</c:v>
                </c:pt>
                <c:pt idx="4">
                  <c:v>185189</c:v>
                </c:pt>
                <c:pt idx="5">
                  <c:v>176880</c:v>
                </c:pt>
                <c:pt idx="6">
                  <c:v>83763</c:v>
                </c:pt>
                <c:pt idx="7">
                  <c:v>45560</c:v>
                </c:pt>
                <c:pt idx="8">
                  <c:v>24231</c:v>
                </c:pt>
                <c:pt idx="9">
                  <c:v>2880</c:v>
                </c:pt>
                <c:pt idx="10">
                  <c:v>-7939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 dirty="0"/>
              <a:t>Inversión % de PIB; 2010 (IMF)   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3578849518810088E-2"/>
          <c:y val="6.7528351450739224E-2"/>
          <c:w val="0.94446008311461049"/>
          <c:h val="0.63287607635608856"/>
        </c:manualLayout>
      </c:layout>
      <c:barChart>
        <c:barDir val="col"/>
        <c:grouping val="clustered"/>
        <c:ser>
          <c:idx val="0"/>
          <c:order val="0"/>
          <c:tx>
            <c:strRef>
              <c:f>Hoja2!$B$2</c:f>
              <c:strCache>
                <c:ptCount val="1"/>
                <c:pt idx="0">
                  <c:v>Investment (% of GDP; 2010)   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8"/>
            <c:spPr>
              <a:solidFill>
                <a:srgbClr val="FF0000"/>
              </a:solidFill>
            </c:spPr>
          </c:dPt>
          <c:dPt>
            <c:idx val="23"/>
            <c:spPr>
              <a:solidFill>
                <a:srgbClr val="FF0000"/>
              </a:solidFill>
            </c:spPr>
          </c:dPt>
          <c:dPt>
            <c:idx val="53"/>
            <c:spPr>
              <a:solidFill>
                <a:schemeClr val="tx2">
                  <a:lumMod val="60000"/>
                  <a:lumOff val="40000"/>
                </a:schemeClr>
              </a:solidFill>
              <a:ln w="12700" cmpd="sng"/>
            </c:spPr>
          </c:dPt>
          <c:dPt>
            <c:idx val="96"/>
            <c:spPr>
              <a:solidFill>
                <a:schemeClr val="tx2">
                  <a:lumMod val="60000"/>
                  <a:lumOff val="40000"/>
                </a:schemeClr>
              </a:solidFill>
              <a:ln w="12700"/>
            </c:spPr>
          </c:dPt>
          <c:cat>
            <c:strRef>
              <c:f>Hoja2!$B$3:$B$57</c:f>
              <c:strCache>
                <c:ptCount val="55"/>
                <c:pt idx="0">
                  <c:v>China</c:v>
                </c:pt>
                <c:pt idx="1">
                  <c:v>Developing Asia</c:v>
                </c:pt>
                <c:pt idx="2">
                  <c:v>India</c:v>
                </c:pt>
                <c:pt idx="3">
                  <c:v>Emerging and Developing Economies</c:v>
                </c:pt>
                <c:pt idx="4">
                  <c:v>Korea</c:v>
                </c:pt>
                <c:pt idx="5">
                  <c:v>Nicaragua</c:v>
                </c:pt>
                <c:pt idx="6">
                  <c:v>Panama</c:v>
                </c:pt>
                <c:pt idx="7">
                  <c:v>Australia</c:v>
                </c:pt>
                <c:pt idx="8">
                  <c:v>Chile</c:v>
                </c:pt>
                <c:pt idx="9">
                  <c:v>Newly industrialized Asian Economies</c:v>
                </c:pt>
                <c:pt idx="10">
                  <c:v>Mexico</c:v>
                </c:pt>
                <c:pt idx="11">
                  <c:v>Middle East</c:v>
                </c:pt>
                <c:pt idx="12">
                  <c:v>Ecuador</c:v>
                </c:pt>
                <c:pt idx="13">
                  <c:v>Peru</c:v>
                </c:pt>
                <c:pt idx="14">
                  <c:v>Argentina</c:v>
                </c:pt>
                <c:pt idx="15">
                  <c:v>Spain</c:v>
                </c:pt>
                <c:pt idx="16">
                  <c:v>Honduras</c:v>
                </c:pt>
                <c:pt idx="17">
                  <c:v>the World</c:v>
                </c:pt>
                <c:pt idx="18">
                  <c:v>Colombia</c:v>
                </c:pt>
                <c:pt idx="19">
                  <c:v>Canada</c:v>
                </c:pt>
                <c:pt idx="20">
                  <c:v>Sub Saharan African</c:v>
                </c:pt>
                <c:pt idx="21">
                  <c:v>Austria</c:v>
                </c:pt>
                <c:pt idx="22">
                  <c:v>Western Hemisphere</c:v>
                </c:pt>
                <c:pt idx="23">
                  <c:v>World Average</c:v>
                </c:pt>
                <c:pt idx="24">
                  <c:v>Norway</c:v>
                </c:pt>
                <c:pt idx="25">
                  <c:v>Malaysia</c:v>
                </c:pt>
                <c:pt idx="26">
                  <c:v>Central and Eastern Europe</c:v>
                </c:pt>
                <c:pt idx="27">
                  <c:v>Venezuela</c:v>
                </c:pt>
                <c:pt idx="28">
                  <c:v>Japan</c:v>
                </c:pt>
                <c:pt idx="29">
                  <c:v>Italy</c:v>
                </c:pt>
                <c:pt idx="30">
                  <c:v>Costa Rica</c:v>
                </c:pt>
                <c:pt idx="31">
                  <c:v>New Zealand</c:v>
                </c:pt>
                <c:pt idx="32">
                  <c:v>Russia</c:v>
                </c:pt>
                <c:pt idx="33">
                  <c:v>France</c:v>
                </c:pt>
                <c:pt idx="34">
                  <c:v>Brazil</c:v>
                </c:pt>
                <c:pt idx="35">
                  <c:v>Finland</c:v>
                </c:pt>
                <c:pt idx="36">
                  <c:v>Switzerland</c:v>
                </c:pt>
                <c:pt idx="37">
                  <c:v>Belgium</c:v>
                </c:pt>
                <c:pt idx="38">
                  <c:v>Portugal</c:v>
                </c:pt>
                <c:pt idx="39">
                  <c:v>European Union</c:v>
                </c:pt>
                <c:pt idx="40">
                  <c:v>Advanced Economies</c:v>
                </c:pt>
                <c:pt idx="41">
                  <c:v>Netherlands</c:v>
                </c:pt>
                <c:pt idx="42">
                  <c:v>Sweden</c:v>
                </c:pt>
                <c:pt idx="43">
                  <c:v>Uruguay</c:v>
                </c:pt>
                <c:pt idx="44">
                  <c:v>Germany</c:v>
                </c:pt>
                <c:pt idx="45">
                  <c:v>Luxembourg</c:v>
                </c:pt>
                <c:pt idx="46">
                  <c:v>Bolivia</c:v>
                </c:pt>
                <c:pt idx="47">
                  <c:v>Paraguay</c:v>
                </c:pt>
                <c:pt idx="48">
                  <c:v>Dominican Republic</c:v>
                </c:pt>
                <c:pt idx="49">
                  <c:v>Denmark</c:v>
                </c:pt>
                <c:pt idx="50">
                  <c:v>United States</c:v>
                </c:pt>
                <c:pt idx="51">
                  <c:v>Guatemala</c:v>
                </c:pt>
                <c:pt idx="52">
                  <c:v>United Kingdom</c:v>
                </c:pt>
                <c:pt idx="53">
                  <c:v>Central African Republic</c:v>
                </c:pt>
                <c:pt idx="54">
                  <c:v>El Salvador</c:v>
                </c:pt>
              </c:strCache>
            </c:strRef>
          </c:cat>
          <c:val>
            <c:numRef>
              <c:f>Hoja2!$D$3:$D$57</c:f>
              <c:numCache>
                <c:formatCode>0.00%</c:formatCode>
                <c:ptCount val="55"/>
                <c:pt idx="0">
                  <c:v>0.48774000000000001</c:v>
                </c:pt>
                <c:pt idx="1">
                  <c:v>0.42139000000000032</c:v>
                </c:pt>
                <c:pt idx="2">
                  <c:v>0.37874000000000002</c:v>
                </c:pt>
                <c:pt idx="3">
                  <c:v>0.31090000000000023</c:v>
                </c:pt>
                <c:pt idx="4">
                  <c:v>0.28689000000000026</c:v>
                </c:pt>
                <c:pt idx="5">
                  <c:v>0.2750700000000002</c:v>
                </c:pt>
                <c:pt idx="6">
                  <c:v>0.27500000000000002</c:v>
                </c:pt>
                <c:pt idx="7">
                  <c:v>0.27472000000000002</c:v>
                </c:pt>
                <c:pt idx="8">
                  <c:v>0.26294000000000001</c:v>
                </c:pt>
                <c:pt idx="9">
                  <c:v>0.26154000000000005</c:v>
                </c:pt>
                <c:pt idx="10">
                  <c:v>0.25656000000000001</c:v>
                </c:pt>
                <c:pt idx="11">
                  <c:v>0.25580000000000008</c:v>
                </c:pt>
                <c:pt idx="12">
                  <c:v>0.25240000000000001</c:v>
                </c:pt>
                <c:pt idx="13">
                  <c:v>0.25034000000000001</c:v>
                </c:pt>
                <c:pt idx="14">
                  <c:v>0.24460999999999999</c:v>
                </c:pt>
                <c:pt idx="15">
                  <c:v>0.22989999999999999</c:v>
                </c:pt>
                <c:pt idx="16">
                  <c:v>0.22978999999999999</c:v>
                </c:pt>
                <c:pt idx="17">
                  <c:v>0.22825000000000001</c:v>
                </c:pt>
                <c:pt idx="18">
                  <c:v>0.22369</c:v>
                </c:pt>
                <c:pt idx="19">
                  <c:v>0.22120999999999999</c:v>
                </c:pt>
                <c:pt idx="20">
                  <c:v>0.22109000000000001</c:v>
                </c:pt>
                <c:pt idx="21">
                  <c:v>0.21964000000000011</c:v>
                </c:pt>
                <c:pt idx="22">
                  <c:v>0.21818000000000001</c:v>
                </c:pt>
                <c:pt idx="23">
                  <c:v>0.21700000000000011</c:v>
                </c:pt>
                <c:pt idx="24">
                  <c:v>0.21374000000000018</c:v>
                </c:pt>
                <c:pt idx="25">
                  <c:v>0.2129700000000001</c:v>
                </c:pt>
                <c:pt idx="26">
                  <c:v>0.20847000000000004</c:v>
                </c:pt>
                <c:pt idx="27">
                  <c:v>0.20683000000000001</c:v>
                </c:pt>
                <c:pt idx="28">
                  <c:v>0.20211000000000001</c:v>
                </c:pt>
                <c:pt idx="29">
                  <c:v>0.20192000000000004</c:v>
                </c:pt>
                <c:pt idx="30">
                  <c:v>0.1996</c:v>
                </c:pt>
                <c:pt idx="31">
                  <c:v>0.19872000000000001</c:v>
                </c:pt>
                <c:pt idx="32">
                  <c:v>0.19814999999999999</c:v>
                </c:pt>
                <c:pt idx="33">
                  <c:v>0.19306000000000001</c:v>
                </c:pt>
                <c:pt idx="34">
                  <c:v>0.1925</c:v>
                </c:pt>
                <c:pt idx="35">
                  <c:v>0.19017999999999988</c:v>
                </c:pt>
                <c:pt idx="36">
                  <c:v>0.19016999999999998</c:v>
                </c:pt>
                <c:pt idx="37">
                  <c:v>0.18971000000000018</c:v>
                </c:pt>
                <c:pt idx="38">
                  <c:v>0.18620000000000012</c:v>
                </c:pt>
                <c:pt idx="39">
                  <c:v>0.18612000000000001</c:v>
                </c:pt>
                <c:pt idx="40">
                  <c:v>0.18570000000000011</c:v>
                </c:pt>
                <c:pt idx="41">
                  <c:v>0.18254000000000012</c:v>
                </c:pt>
                <c:pt idx="42">
                  <c:v>0.18015999999999999</c:v>
                </c:pt>
                <c:pt idx="43">
                  <c:v>0.17859000000000011</c:v>
                </c:pt>
                <c:pt idx="44">
                  <c:v>0.17496000000000012</c:v>
                </c:pt>
                <c:pt idx="45">
                  <c:v>0.17348000000000011</c:v>
                </c:pt>
                <c:pt idx="46">
                  <c:v>0.17092000000000004</c:v>
                </c:pt>
                <c:pt idx="47">
                  <c:v>0.16942000000000004</c:v>
                </c:pt>
                <c:pt idx="48">
                  <c:v>0.16475999999999999</c:v>
                </c:pt>
                <c:pt idx="49">
                  <c:v>0.16228000000000001</c:v>
                </c:pt>
                <c:pt idx="50">
                  <c:v>0.15911000000000011</c:v>
                </c:pt>
                <c:pt idx="51">
                  <c:v>0.15751000000000018</c:v>
                </c:pt>
                <c:pt idx="52">
                  <c:v>0.14846000000000012</c:v>
                </c:pt>
                <c:pt idx="53">
                  <c:v>0.13857</c:v>
                </c:pt>
                <c:pt idx="54">
                  <c:v>0.13059000000000001</c:v>
                </c:pt>
              </c:numCache>
            </c:numRef>
          </c:val>
        </c:ser>
        <c:gapWidth val="265"/>
        <c:overlap val="-55"/>
        <c:axId val="62003456"/>
        <c:axId val="62017536"/>
      </c:barChart>
      <c:catAx>
        <c:axId val="62003456"/>
        <c:scaling>
          <c:orientation val="minMax"/>
        </c:scaling>
        <c:axPos val="b"/>
        <c:tickLblPos val="nextTo"/>
        <c:crossAx val="62017536"/>
        <c:crosses val="autoZero"/>
        <c:auto val="1"/>
        <c:lblAlgn val="ctr"/>
        <c:lblOffset val="100"/>
      </c:catAx>
      <c:valAx>
        <c:axId val="62017536"/>
        <c:scaling>
          <c:orientation val="minMax"/>
        </c:scaling>
        <c:axPos val="l"/>
        <c:majorGridlines/>
        <c:numFmt formatCode="0%" sourceLinked="0"/>
        <c:tickLblPos val="nextTo"/>
        <c:crossAx val="62003456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0.17713</cdr:x>
      <cdr:y>0.3308</cdr:y>
    </cdr:from>
    <cdr:to>
      <cdr:x>0.22748</cdr:x>
      <cdr:y>0.36438</cdr:y>
    </cdr:to>
    <cdr:sp macro="" textlink="">
      <cdr:nvSpPr>
        <cdr:cNvPr id="2" name="1 CuadroTexto"/>
        <cdr:cNvSpPr txBox="1"/>
      </cdr:nvSpPr>
      <cdr:spPr>
        <a:xfrm xmlns:a="http://schemas.openxmlformats.org/drawingml/2006/main" flipH="1">
          <a:off x="1619671" y="1944216"/>
          <a:ext cx="460400" cy="19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 b="1" dirty="0"/>
            <a:t>26,15%</a:t>
          </a:r>
        </a:p>
      </cdr:txBody>
    </cdr:sp>
  </cdr:relSizeAnchor>
  <cdr:relSizeAnchor xmlns:cdr="http://schemas.openxmlformats.org/drawingml/2006/chartDrawing">
    <cdr:from>
      <cdr:x>0.42913</cdr:x>
      <cdr:y>0.41657</cdr:y>
    </cdr:from>
    <cdr:to>
      <cdr:x>0.48046</cdr:x>
      <cdr:y>0.45745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923927" y="2448272"/>
          <a:ext cx="469362" cy="240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100" b="1" dirty="0"/>
            <a:t>21,70%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463" y="0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/>
          <a:lstStyle>
            <a:lvl1pPr algn="r">
              <a:defRPr sz="1100"/>
            </a:lvl1pPr>
          </a:lstStyle>
          <a:p>
            <a:fld id="{5103A196-71FE-4FBC-888D-2B56A0BCB103}" type="datetimeFigureOut">
              <a:rPr lang="es-ES" smtClean="0"/>
              <a:pPr/>
              <a:t>08/11/2011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85878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vert="horz" lIns="84408" tIns="42204" rIns="84408" bIns="42204" rtlCol="0" anchor="b"/>
          <a:lstStyle>
            <a:lvl1pPr algn="r">
              <a:defRPr sz="1100"/>
            </a:lvl1pPr>
          </a:lstStyle>
          <a:p>
            <a:fld id="{E8EEE2C8-5EE7-45B9-9F0A-6FB728BAA8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997C542-617F-4390-B7EA-E7562BA591DF}" type="datetimeFigureOut">
              <a:rPr lang="es-ES" smtClean="0"/>
              <a:pPr/>
              <a:t>08/11/2011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5E3A0E4-1617-4DD6-A3EB-208BEECBDD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ini_coeffici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Eficiencia</a:t>
            </a:r>
          </a:p>
          <a:p>
            <a:pPr lvl="1"/>
            <a:r>
              <a:rPr lang="es-ES" sz="2000" dirty="0" smtClean="0"/>
              <a:t>Asignación de recursos (minimizar las distorsiones en la asignación de recursos)</a:t>
            </a:r>
          </a:p>
          <a:p>
            <a:pPr lvl="1"/>
            <a:r>
              <a:rPr lang="es-ES" sz="2000" dirty="0" smtClean="0"/>
              <a:t>Evasión y Elusión (potestades administrativas, fiscalizadoras y judiciales SII) </a:t>
            </a:r>
          </a:p>
          <a:p>
            <a:r>
              <a:rPr lang="es-ES" sz="2400" dirty="0" smtClean="0"/>
              <a:t>Justicia Social</a:t>
            </a:r>
          </a:p>
          <a:p>
            <a:pPr lvl="1"/>
            <a:r>
              <a:rPr lang="es-ES" sz="2000" dirty="0" smtClean="0"/>
              <a:t>Progresivo</a:t>
            </a:r>
          </a:p>
          <a:p>
            <a:r>
              <a:rPr lang="es-ES" sz="2400" dirty="0" smtClean="0"/>
              <a:t>Crecimiento y retribución a la creatividad, trabajo y capital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3A0E4-1617-4DD6-A3EB-208BEECBDD5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in national income equality around the world as measured by the national </a:t>
            </a:r>
            <a:r>
              <a:rPr lang="en-US" dirty="0" err="1" smtClean="0">
                <a:hlinkClick r:id="rId3" action="ppaction://hlinkfile" tooltip="Gini coefficient"/>
              </a:rPr>
              <a:t>Gini</a:t>
            </a:r>
            <a:r>
              <a:rPr lang="en-US" dirty="0" smtClean="0">
                <a:hlinkClick r:id="rId3" action="ppaction://hlinkfile" tooltip="Gini coefficient"/>
              </a:rPr>
              <a:t> coefficient</a:t>
            </a:r>
            <a:r>
              <a:rPr lang="en-US" dirty="0" smtClean="0"/>
              <a:t>. The </a:t>
            </a:r>
            <a:r>
              <a:rPr lang="en-US" dirty="0" err="1" smtClean="0"/>
              <a:t>Gini</a:t>
            </a:r>
            <a:r>
              <a:rPr lang="en-US" smtClean="0"/>
              <a:t> coefficient is a number between 0 and 1, where 0 corresponds with perfect equality (where everyone has the same income) and 1 corresponds with perfect inequality (where one person has all the income, and everyone else has zero income)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3A0E4-1617-4DD6-A3EB-208BEECBDD5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Ocio - Trabajo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Consumo - Ahorro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Trabajo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Ahorro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Impuesto al Ingreso</a:t>
            </a:r>
            <a:r>
              <a:rPr lang="es-ES" dirty="0" smtClean="0"/>
              <a:t>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Sustitución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s-ES" dirty="0" smtClean="0"/>
              <a:t>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Ingreso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¿?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Impuestos Corporativos</a:t>
            </a:r>
            <a:r>
              <a:rPr lang="es-ES" dirty="0" smtClean="0"/>
              <a:t>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Sustitución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s-ES" dirty="0" smtClean="0"/>
              <a:t>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Ingreso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Impuestos al Gasto</a:t>
            </a:r>
            <a:r>
              <a:rPr lang="es-ES" dirty="0" smtClean="0"/>
              <a:t>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Sustitución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</a:t>
            </a:r>
            <a:r>
              <a:rPr lang="es-ES" dirty="0" smtClean="0"/>
              <a:t> </a:t>
            </a:r>
            <a:r>
              <a:rPr lang="es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</a:t>
            </a:r>
            <a:r>
              <a:rPr lang="es-ES" dirty="0" smtClean="0"/>
              <a:t> </a:t>
            </a:r>
            <a:r>
              <a:rPr lang="es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3A0E4-1617-4DD6-A3EB-208BEECBDD5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221A-05B2-4D4A-98FC-BF011767D01E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B6B-7796-4DAA-B4D7-29DFE3EF6900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EAA2-10A7-4C10-98E5-23AFE56EA480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7C36-B2AD-49A8-8373-32667995BA52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F6C1-C6E7-487B-914E-1D148BFB4428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A4C-9606-4845-8481-3467B866E878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BC0C-2972-4B49-A6CF-F82CBC61CEF7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34F3-6FBD-4FBF-96C4-A490A76AEED0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4A68-40B2-4D48-B04A-6C785BBEB816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D34E-A0F5-4524-B862-92267375307D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431A-E598-4CCB-9431-6BD26E76840D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2972-AB1B-450A-BC68-8DBACF62B56F}" type="datetime1">
              <a:rPr lang="es-ES" smtClean="0"/>
              <a:pPr/>
              <a:t>08/11/2011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AA62-8DB7-4324-ABCC-6C63CC6A58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ahuan.cl/web/wp-content/uploads/2011/11/Seminario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hahuan.cl/web/wp-content/uploads/2011/11/Seminario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400800" cy="625624"/>
          </a:xfrm>
        </p:spPr>
        <p:txBody>
          <a:bodyPr/>
          <a:lstStyle/>
          <a:p>
            <a:r>
              <a:rPr lang="es-ES" b="1" dirty="0" smtClean="0"/>
              <a:t>Ricardo Raineri</a:t>
            </a:r>
            <a:endParaRPr lang="es-ES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328592" cy="501650"/>
          </a:xfrm>
        </p:spPr>
        <p:txBody>
          <a:bodyPr/>
          <a:lstStyle/>
          <a:p>
            <a:r>
              <a:rPr lang="es-ES" dirty="0" smtClean="0"/>
              <a:t>Ricardo Raineri Bernain,</a:t>
            </a:r>
            <a:endParaRPr lang="es-ES" dirty="0"/>
          </a:p>
        </p:txBody>
      </p:sp>
      <p:pic>
        <p:nvPicPr>
          <p:cNvPr id="5" name="Picture 2" descr="http://www.chahuan.cl/web/wp-content/uploads/2011/11/semina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632848" cy="508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204864"/>
            <a:ext cx="4680520" cy="2304256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Impuesto a la Renta Corporativo en Países de la OCDE en 2010</a:t>
            </a:r>
            <a:br>
              <a:rPr lang="es-ES" sz="2400" b="1" dirty="0" smtClean="0"/>
            </a:br>
            <a:r>
              <a:rPr lang="es-ES" sz="1400" dirty="0" smtClean="0"/>
              <a:t>FUENTE: OECD 2010</a:t>
            </a:r>
            <a:br>
              <a:rPr lang="es-ES" sz="1400" dirty="0" smtClean="0"/>
            </a:br>
            <a:r>
              <a:rPr lang="es-ES" sz="1400" dirty="0" smtClean="0"/>
              <a:t>Nota: Esta tabla muestra tasas de impuesto a la renta corporativo central, subcentral y combinado básico (no meta). Donde se aplica una estructura de tasas progresiva (en lugar de una plana), se muestra la tasa marginal más alta.</a:t>
            </a:r>
            <a:endParaRPr lang="es-ES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Impuestos Corporativos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4010025" cy="342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340721" cy="36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191076" y="6550223"/>
            <a:ext cx="295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Fuente, </a:t>
            </a:r>
            <a:r>
              <a:rPr lang="es-ES" sz="1400" dirty="0" smtClean="0">
                <a:hlinkClick r:id="rId4"/>
              </a:rPr>
              <a:t>www.guardian.co.uk</a:t>
            </a:r>
            <a:r>
              <a:rPr lang="es-ES" sz="1400" dirty="0" smtClean="0"/>
              <a:t> de OECD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Inversión % de PIB; 2010 (IMF) 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graphicFrame>
        <p:nvGraphicFramePr>
          <p:cNvPr id="5" name="1 Gráfico"/>
          <p:cNvGraphicFramePr/>
          <p:nvPr/>
        </p:nvGraphicFramePr>
        <p:xfrm>
          <a:off x="1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Impacto de aumento de un 10% en tasa de Impuesto Corporativo sobre inversión/stock capital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49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488721" y="6488668"/>
            <a:ext cx="26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R. Cerda y F. Larrain , 2004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800" dirty="0" smtClean="0"/>
              <a:t>Estructura Tributaria y Recaudación AL y Caribe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568951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516216" y="5373216"/>
            <a:ext cx="205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Fuente: María Victoria Espada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Indicadores Tributarios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ILPES/CEPAL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800" dirty="0" smtClean="0"/>
              <a:t>Estructura Tributaria y Recaudación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804248" y="5445224"/>
            <a:ext cx="205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Fuente: María Victoria Espada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Indicadores Tributarios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ILPES/CEPAL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96944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372200" y="5301208"/>
            <a:ext cx="205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Fuente: María Victoria Espada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Indicadores Tributarios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ILPES/CEPAL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s-ES" dirty="0" smtClean="0"/>
              <a:t>Eficiencia del sistema</a:t>
            </a:r>
          </a:p>
          <a:p>
            <a:r>
              <a:rPr lang="es-ES" dirty="0" smtClean="0"/>
              <a:t>Equidad</a:t>
            </a:r>
          </a:p>
          <a:p>
            <a:r>
              <a:rPr lang="es-ES" dirty="0" smtClean="0"/>
              <a:t>Oportunidad</a:t>
            </a:r>
          </a:p>
          <a:p>
            <a:r>
              <a:rPr lang="es-ES" dirty="0" smtClean="0"/>
              <a:t>Crecimiento, contexto  externo, PTF</a:t>
            </a:r>
          </a:p>
          <a:p>
            <a:r>
              <a:rPr lang="es-ES" dirty="0" smtClean="0"/>
              <a:t>Revisar Exenciones</a:t>
            </a:r>
          </a:p>
          <a:p>
            <a:r>
              <a:rPr lang="es-ES" dirty="0" smtClean="0"/>
              <a:t>Externalidades</a:t>
            </a:r>
          </a:p>
          <a:p>
            <a:r>
              <a:rPr lang="es-ES" dirty="0" smtClean="0"/>
              <a:t>Utilidades </a:t>
            </a:r>
          </a:p>
          <a:p>
            <a:r>
              <a:rPr lang="es-ES" dirty="0" smtClean="0"/>
              <a:t>Estructura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400800" cy="625624"/>
          </a:xfrm>
        </p:spPr>
        <p:txBody>
          <a:bodyPr/>
          <a:lstStyle/>
          <a:p>
            <a:r>
              <a:rPr lang="es-ES" b="1" dirty="0" smtClean="0"/>
              <a:t>Ricardo Raineri</a:t>
            </a:r>
            <a:endParaRPr lang="es-ES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5328592" cy="501650"/>
          </a:xfrm>
        </p:spPr>
        <p:txBody>
          <a:bodyPr/>
          <a:lstStyle/>
          <a:p>
            <a:r>
              <a:rPr lang="es-ES" dirty="0" smtClean="0"/>
              <a:t>Ricardo Raineri Bernain,</a:t>
            </a:r>
            <a:endParaRPr lang="es-ES" dirty="0"/>
          </a:p>
        </p:txBody>
      </p:sp>
      <p:pic>
        <p:nvPicPr>
          <p:cNvPr id="5" name="Picture 2" descr="http://www.chahuan.cl/web/wp-content/uploads/2011/11/semina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632848" cy="508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3408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Cuestiones Previas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Ejes en que se juzga el sistema tributario</a:t>
            </a:r>
          </a:p>
          <a:p>
            <a:pPr lvl="1"/>
            <a:r>
              <a:rPr lang="es-ES" sz="2400" dirty="0" smtClean="0"/>
              <a:t>Con qué objeto (bienes y servicios gubernamentales,  defensa, justicia, administración de  Estado, poder legislativo, garantizar condiciones dignas de vida para toda la población – salud, educación, vivienda-)</a:t>
            </a:r>
          </a:p>
          <a:p>
            <a:pPr lvl="1"/>
            <a:r>
              <a:rPr lang="es-ES" sz="2400" dirty="0" smtClean="0"/>
              <a:t>Oportunidad de una reforma tributaria</a:t>
            </a:r>
          </a:p>
          <a:p>
            <a:pPr lvl="1"/>
            <a:r>
              <a:rPr lang="es-ES" sz="2400" dirty="0" smtClean="0"/>
              <a:t>Cuál es el nivel de recaudación que genera</a:t>
            </a:r>
          </a:p>
          <a:p>
            <a:pPr lvl="2"/>
            <a:r>
              <a:rPr lang="es-ES" sz="1800" dirty="0" smtClean="0"/>
              <a:t>Eficiencia del gasto</a:t>
            </a:r>
          </a:p>
          <a:p>
            <a:pPr lvl="1"/>
            <a:r>
              <a:rPr lang="es-ES" sz="2400" dirty="0" smtClean="0"/>
              <a:t>Cuál es la carga por distorsiones sobre la asignación de recursos</a:t>
            </a:r>
          </a:p>
          <a:p>
            <a:pPr lvl="2"/>
            <a:r>
              <a:rPr lang="es-ES" sz="2000" dirty="0" smtClean="0"/>
              <a:t>Distorsiones en sistema de precios</a:t>
            </a:r>
          </a:p>
          <a:p>
            <a:pPr lvl="2"/>
            <a:r>
              <a:rPr lang="es-ES" sz="2000" dirty="0" smtClean="0"/>
              <a:t>Eficiencia de la recaudación, evasión, elusión y costo sistema</a:t>
            </a:r>
          </a:p>
          <a:p>
            <a:pPr lvl="1"/>
            <a:r>
              <a:rPr lang="es-ES" sz="2400" dirty="0" smtClean="0"/>
              <a:t>Qué criterios de justicia y equidad se satisfacen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Coeficiente de </a:t>
            </a:r>
            <a:r>
              <a:rPr lang="es-ES" dirty="0" err="1" smtClean="0"/>
              <a:t>Gini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(0 es igualdad y 1 es desigualdad total)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1026" name="Picture 2" descr="http://upload.wikimedia.org/wikipedia/commons/3/34/Gini_Coefficient_World_CIA_Report_2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51" y="2276872"/>
            <a:ext cx="9055649" cy="39717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1628800"/>
            <a:ext cx="319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Disminución de la Pobreza  pero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9412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¿Existe un dilema o juego de suma cero?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67103" cy="494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dirty="0" smtClean="0"/>
              <a:t>Impuestos Directos o Indirectos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363272" cy="5001419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Cómo impuestos al gasto, ingreso y corporativos afectan las decisiones de </a:t>
            </a:r>
          </a:p>
          <a:p>
            <a:pPr lvl="1"/>
            <a:r>
              <a:rPr lang="es-ES" sz="2400" dirty="0" smtClean="0"/>
              <a:t>Ocio – Trabajo</a:t>
            </a:r>
          </a:p>
          <a:p>
            <a:pPr lvl="1"/>
            <a:r>
              <a:rPr lang="es-ES" sz="2400" dirty="0" smtClean="0"/>
              <a:t>Consumo – Ahorro</a:t>
            </a:r>
          </a:p>
          <a:p>
            <a:pPr lvl="1"/>
            <a:r>
              <a:rPr lang="es-ES" sz="2400" dirty="0" smtClean="0"/>
              <a:t>Inversión</a:t>
            </a:r>
          </a:p>
          <a:p>
            <a:r>
              <a:rPr lang="es-ES" sz="2800" dirty="0" smtClean="0"/>
              <a:t>Impuestos al ingreso y corporativos desincentivan trabajo, ahorro e inversión</a:t>
            </a:r>
          </a:p>
          <a:p>
            <a:r>
              <a:rPr lang="es-ES" sz="2800" dirty="0" smtClean="0"/>
              <a:t>Impuestos al gasto promueven mayor ahorro e inversión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73434"/>
          </a:xfrm>
        </p:spPr>
        <p:txBody>
          <a:bodyPr>
            <a:noAutofit/>
          </a:bodyPr>
          <a:lstStyle/>
          <a:p>
            <a:r>
              <a:rPr lang="es-ES" sz="2800" dirty="0" smtClean="0"/>
              <a:t>Composición del Ingreso Tributario 2010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sp>
        <p:nvSpPr>
          <p:cNvPr id="2150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235" name="Picture 1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57394" cy="59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s-ES" sz="2800" dirty="0" smtClean="0"/>
              <a:t>Estructura de la Carga Tributaria por País, AL 2009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914400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086770" y="5733256"/>
            <a:ext cx="205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Fuente: María Victoria Espada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Indicadores Tributarios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ILPES/CEPAL</a:t>
            </a:r>
            <a:endParaRPr lang="es-ES" sz="1200" dirty="0">
              <a:solidFill>
                <a:schemeClr val="bg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4860032" y="4005064"/>
            <a:ext cx="33843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Elasticidad recaudación/PIB efectivo</a:t>
            </a:r>
            <a:br>
              <a:rPr lang="es-ES" sz="3200" dirty="0" smtClean="0"/>
            </a:br>
            <a:r>
              <a:rPr lang="es-ES" sz="2400" dirty="0" smtClean="0"/>
              <a:t>por categoría de impuestos</a:t>
            </a:r>
            <a:endParaRPr lang="es-ES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55576" y="494116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Con la estructura tributaria actual, 1% de crecimiento agrega US$ 400 MM de ingresos adicionales por impuestos </a:t>
            </a:r>
            <a:endParaRPr lang="es-E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" sz="2800" dirty="0" smtClean="0"/>
              <a:t>Exenciones y Franquicias tributarias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Ricardo Raineri Bernain</a:t>
            </a:r>
            <a:endParaRPr lang="es-ES"/>
          </a:p>
        </p:txBody>
      </p:sp>
      <p:graphicFrame>
        <p:nvGraphicFramePr>
          <p:cNvPr id="5" name="1 Gráfico"/>
          <p:cNvGraphicFramePr/>
          <p:nvPr/>
        </p:nvGraphicFramePr>
        <p:xfrm>
          <a:off x="1475656" y="980728"/>
          <a:ext cx="6192688" cy="559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511630" y="6488668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Fuente: DF y SII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538</Words>
  <Application>Microsoft Office PowerPoint</Application>
  <PresentationFormat>Presentación en pantalla (4:3)</PresentationFormat>
  <Paragraphs>93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Cuestiones Previas</vt:lpstr>
      <vt:lpstr>Coeficiente de Gini (0 es igualdad y 1 es desigualdad total)</vt:lpstr>
      <vt:lpstr>¿Existe un dilema o juego de suma cero?</vt:lpstr>
      <vt:lpstr>Impuestos Directos o Indirectos</vt:lpstr>
      <vt:lpstr>Composición del Ingreso Tributario 2010</vt:lpstr>
      <vt:lpstr>Estructura de la Carga Tributaria por País, AL 2009</vt:lpstr>
      <vt:lpstr>Elasticidad recaudación/PIB efectivo por categoría de impuestos</vt:lpstr>
      <vt:lpstr>Exenciones y Franquicias tributarias</vt:lpstr>
      <vt:lpstr>Impuesto a la Renta Corporativo en Países de la OCDE en 2010 FUENTE: OECD 2010 Nota: Esta tabla muestra tasas de impuesto a la renta corporativo central, subcentral y combinado básico (no meta). Donde se aplica una estructura de tasas progresiva (en lugar de una plana), se muestra la tasa marginal más alta.</vt:lpstr>
      <vt:lpstr>Impuestos Corporativos</vt:lpstr>
      <vt:lpstr>Inversión % de PIB; 2010 (IMF) </vt:lpstr>
      <vt:lpstr>Impacto de aumento de un 10% en tasa de Impuesto Corporativo sobre inversión/stock capital</vt:lpstr>
      <vt:lpstr>Estructura Tributaria y Recaudación AL y Caribe</vt:lpstr>
      <vt:lpstr>Estructura Tributaria y Recaudación</vt:lpstr>
      <vt:lpstr>Comentarios</vt:lpstr>
      <vt:lpstr>Diapositiva 17</vt:lpstr>
    </vt:vector>
  </TitlesOfParts>
  <Company>Escuela de Ingeniería - P.Universidad Católica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Tributario en Chile</dc:title>
  <dc:creator>rraineri</dc:creator>
  <cp:lastModifiedBy>rraineri</cp:lastModifiedBy>
  <cp:revision>158</cp:revision>
  <dcterms:created xsi:type="dcterms:W3CDTF">2011-09-02T12:46:46Z</dcterms:created>
  <dcterms:modified xsi:type="dcterms:W3CDTF">2011-11-08T14:37:45Z</dcterms:modified>
</cp:coreProperties>
</file>