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2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FF4B"/>
    <a:srgbClr val="000099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5357" autoAdjust="0"/>
  </p:normalViewPr>
  <p:slideViewPr>
    <p:cSldViewPr>
      <p:cViewPr varScale="1">
        <p:scale>
          <a:sx n="73" d="100"/>
          <a:sy n="7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latin typeface="+mn-lt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3F7D-FFF2-4607-9C87-162F4B70A20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C67A2-ACC7-4B56-8074-0335791FFC24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A2043-4BF3-48E1-AFDC-B1A98D802093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31D5E-1FD5-4502-8A43-797A66DCC93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9D5E-97B4-4671-B439-576222AF3298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3B6B8-41DD-47E2-AAB2-8839C1D3BB52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BAF86-1B2C-463B-831D-0423497E7C37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BA469-B4EA-4709-9457-C8B02278F9B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872F-5FE4-432F-9078-079122EE50A2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DB68F-D768-4788-8B80-B73B007CD84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841C-FA3C-410D-BA4A-9100A7BCDC2C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C31E-699E-4F99-A76B-EBF1EB5979CE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CF50E-F45A-476A-AC08-375FA0442A24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BFE23-A2F4-411E-8931-14CB9DCC0B1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7CA90-1CDA-42B7-AE31-D2556E645479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3801-7B47-44CE-B781-CDA61C174C1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9163A-C36A-495B-BA7B-8779B3FC57B7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61491-E301-4DB0-B7D4-D77A074DAEE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9CDF-A1CC-47C7-8BCA-7EED5726139D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68E8A-887A-47FE-81AC-B52330635E1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Haga clic en el icono para agregar una imagen</a:t>
            </a:r>
            <a:endParaRPr lang="es-ES_tradn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55FC0-FF33-4FAA-BAC5-F334DD73B934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6ACB2-14EB-4419-866D-E0BAE6EEB86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21973D1-9B33-4B54-BDCB-4E34676CBAEE}" type="datetimeFigureOut">
              <a:rPr lang="es-ES_tradnl"/>
              <a:pPr>
                <a:defRPr/>
              </a:pPr>
              <a:t>08/11/2011</a:t>
            </a:fld>
            <a:endParaRPr lang="es-ES_tradnl" dirty="0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2CA54F4-BD2C-4435-8770-078C7E4E5CE6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685800" y="214313"/>
            <a:ext cx="7772400" cy="714375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rgbClr val="FFC000"/>
                </a:solidFill>
              </a:rPr>
              <a:t>Entorno Tributario</a:t>
            </a:r>
            <a:endParaRPr lang="es-ES_tradnl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mtClean="0">
                <a:solidFill>
                  <a:srgbClr val="FFFF00"/>
                </a:solidFill>
              </a:rPr>
              <a:t> </a:t>
            </a:r>
            <a:r>
              <a:rPr lang="es-ES_tradnl" sz="2800" smtClean="0">
                <a:solidFill>
                  <a:schemeClr val="bg2"/>
                </a:solidFill>
              </a:rPr>
              <a:t>Adm. Piñera ya ha incrementado </a:t>
            </a:r>
            <a:r>
              <a:rPr lang="es-ES_tradnl" sz="2800" smtClean="0">
                <a:solidFill>
                  <a:srgbClr val="FF0000"/>
                </a:solidFill>
              </a:rPr>
              <a:t>3</a:t>
            </a:r>
            <a:r>
              <a:rPr lang="es-ES_tradnl" sz="2800" smtClean="0">
                <a:solidFill>
                  <a:schemeClr val="bg2"/>
                </a:solidFill>
              </a:rPr>
              <a:t> impuestos (DFL-2)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z="2800" smtClean="0">
                <a:solidFill>
                  <a:schemeClr val="bg2"/>
                </a:solidFill>
              </a:rPr>
              <a:t> Balance estructural meta </a:t>
            </a:r>
            <a:r>
              <a:rPr lang="es-ES_tradnl" sz="2800" smtClean="0">
                <a:solidFill>
                  <a:schemeClr val="accent2"/>
                </a:solidFill>
              </a:rPr>
              <a:t>-1</a:t>
            </a:r>
            <a:r>
              <a:rPr lang="es-ES_tradnl" sz="2800" smtClean="0">
                <a:solidFill>
                  <a:schemeClr val="bg2"/>
                </a:solidFill>
              </a:rPr>
              <a:t> el 2014</a:t>
            </a:r>
            <a:r>
              <a:rPr lang="es-ES_tradnl" sz="2800" b="1" smtClean="0">
                <a:solidFill>
                  <a:schemeClr val="bg2"/>
                </a:solidFill>
              </a:rPr>
              <a:t>.</a:t>
            </a:r>
            <a:r>
              <a:rPr lang="es-ES_tradnl" sz="2800" b="1" smtClean="0">
                <a:solidFill>
                  <a:srgbClr val="FF0000"/>
                </a:solidFill>
              </a:rPr>
              <a:t>(3,1)</a:t>
            </a:r>
            <a:r>
              <a:rPr lang="es-ES_tradnl" sz="2800" smtClean="0">
                <a:solidFill>
                  <a:schemeClr val="bg2"/>
                </a:solidFill>
              </a:rPr>
              <a:t> Gran activo.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z="2800" smtClean="0">
                <a:solidFill>
                  <a:schemeClr val="bg2"/>
                </a:solidFill>
              </a:rPr>
              <a:t> Otro compromiso Gob. crecimiento fiscal menor al PIB. 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mtClean="0"/>
              <a:t> </a:t>
            </a:r>
            <a:r>
              <a:rPr lang="es-ES_tradnl" sz="2800" smtClean="0">
                <a:solidFill>
                  <a:srgbClr val="000073"/>
                </a:solidFill>
              </a:rPr>
              <a:t>Amenaza real nuevo ciclo recesivo=&gt; </a:t>
            </a:r>
            <a:r>
              <a:rPr lang="es-ES_tradnl" sz="2800" b="1" smtClean="0">
                <a:solidFill>
                  <a:srgbClr val="FF0000"/>
                </a:solidFill>
              </a:rPr>
              <a:t>no</a:t>
            </a:r>
            <a:r>
              <a:rPr lang="es-ES_tradnl" sz="2800" smtClean="0">
                <a:solidFill>
                  <a:srgbClr val="000073"/>
                </a:solidFill>
              </a:rPr>
              <a:t> se suben T.</a:t>
            </a:r>
            <a:endParaRPr lang="es-ES_tradnl" sz="2800" smtClean="0"/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mtClean="0"/>
              <a:t> </a:t>
            </a:r>
            <a:r>
              <a:rPr lang="es-ES_tradnl" sz="2800" smtClean="0">
                <a:solidFill>
                  <a:srgbClr val="000073"/>
                </a:solidFill>
              </a:rPr>
              <a:t>Hay </a:t>
            </a:r>
            <a:r>
              <a:rPr lang="es-ES_tradnl" sz="2800" b="1" smtClean="0">
                <a:solidFill>
                  <a:srgbClr val="BFBFBF"/>
                </a:solidFill>
              </a:rPr>
              <a:t>330e</a:t>
            </a:r>
            <a:r>
              <a:rPr lang="es-ES_tradnl" sz="2800" b="1" smtClean="0">
                <a:solidFill>
                  <a:srgbClr val="FF0000"/>
                </a:solidFill>
              </a:rPr>
              <a:t> </a:t>
            </a:r>
            <a:r>
              <a:rPr lang="es-ES_tradnl" sz="2800" smtClean="0">
                <a:solidFill>
                  <a:srgbClr val="000073"/>
                </a:solidFill>
              </a:rPr>
              <a:t>programas sociales con escasa evaluación.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z="2800" smtClean="0">
                <a:solidFill>
                  <a:srgbClr val="000073"/>
                </a:solidFill>
              </a:rPr>
              <a:t> Un cambio tributario es un tema de fondo y no instru-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s-ES_tradnl" sz="2800" smtClean="0">
                <a:solidFill>
                  <a:srgbClr val="000073"/>
                </a:solidFill>
              </a:rPr>
              <a:t>   mental, afecta desde la competitividad a la política.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z="2800" smtClean="0">
                <a:solidFill>
                  <a:srgbClr val="000073"/>
                </a:solidFill>
              </a:rPr>
              <a:t> Gobierno su recaudación </a:t>
            </a:r>
            <a:r>
              <a:rPr lang="es-ES_tradnl" sz="2800" u="sng" smtClean="0">
                <a:solidFill>
                  <a:srgbClr val="000073"/>
                </a:solidFill>
              </a:rPr>
              <a:t>obsesivamente foco diluir las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s-ES_tradnl" sz="2800" smtClean="0">
                <a:solidFill>
                  <a:srgbClr val="000073"/>
                </a:solidFill>
              </a:rPr>
              <a:t>   </a:t>
            </a:r>
            <a:r>
              <a:rPr lang="es-ES_tradnl" sz="2800" u="sng" smtClean="0">
                <a:solidFill>
                  <a:srgbClr val="000073"/>
                </a:solidFill>
              </a:rPr>
              <a:t>desigualdades</a:t>
            </a:r>
            <a:r>
              <a:rPr lang="es-ES_tradnl" sz="2800" smtClean="0">
                <a:solidFill>
                  <a:srgbClr val="000073"/>
                </a:solidFill>
              </a:rPr>
              <a:t> vía gasto, no garantía por ingresos.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  <a:defRPr/>
            </a:pPr>
            <a:r>
              <a:rPr lang="es-ES_tradnl" smtClean="0"/>
              <a:t> </a:t>
            </a:r>
            <a:r>
              <a:rPr lang="es-ES_tradnl" sz="2800" smtClean="0">
                <a:solidFill>
                  <a:srgbClr val="00004D"/>
                </a:solidFill>
              </a:rPr>
              <a:t>Los anuncios de 60 medidas de productividad  apor-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s-ES_tradnl" sz="2800" smtClean="0">
                <a:solidFill>
                  <a:srgbClr val="00004D"/>
                </a:solidFill>
              </a:rPr>
              <a:t>    tarian un  0,5%  del PIB. </a:t>
            </a:r>
            <a:r>
              <a:rPr lang="es-ES_tradnl" sz="2800" smtClean="0">
                <a:solidFill>
                  <a:schemeClr val="accent2"/>
                </a:solidFill>
              </a:rPr>
              <a:t>US 1200 bill gradual.Aprox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  <p:pic>
        <p:nvPicPr>
          <p:cNvPr id="2355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73025" y="0"/>
            <a:ext cx="9217025" cy="7019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>
                <a:solidFill>
                  <a:srgbClr val="FF9900"/>
                </a:solidFill>
              </a:rPr>
              <a:t>      Apoyo cifras relevante</a:t>
            </a:r>
            <a:r>
              <a:rPr lang="es-ES" smtClean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defRPr/>
            </a:pPr>
            <a:r>
              <a:rPr lang="es-ES" sz="2400" smtClean="0">
                <a:solidFill>
                  <a:srgbClr val="000099"/>
                </a:solidFill>
              </a:rPr>
              <a:t>9000 millones del FEES gasto Velasco, habiendo com- prometido solo US 4.000 mill y crecimos negativamente, sin autorización Parlamento !?</a:t>
            </a:r>
          </a:p>
          <a:p>
            <a:pPr eaLnBrk="1" hangingPunct="1">
              <a:defRPr/>
            </a:pPr>
            <a:r>
              <a:rPr lang="es-ES" sz="2400" smtClean="0">
                <a:solidFill>
                  <a:srgbClr val="000099"/>
                </a:solidFill>
              </a:rPr>
              <a:t>1 C/ dólar aporta 120 mill Exportación y $ 60 mill al Fisco.</a:t>
            </a:r>
          </a:p>
          <a:p>
            <a:pPr eaLnBrk="1" hangingPunct="1">
              <a:defRPr/>
            </a:pPr>
            <a:r>
              <a:rPr lang="es-ES" sz="2400" smtClean="0">
                <a:solidFill>
                  <a:srgbClr val="000099"/>
                </a:solidFill>
              </a:rPr>
              <a:t>Cobre del 2004 al 2010 aportando el 25% de los Y Fiscales.</a:t>
            </a:r>
          </a:p>
          <a:p>
            <a:pPr eaLnBrk="1" hangingPunct="1">
              <a:defRPr/>
            </a:pPr>
            <a:r>
              <a:rPr lang="es-ES" sz="2400" smtClean="0">
                <a:solidFill>
                  <a:srgbClr val="000099"/>
                </a:solidFill>
              </a:rPr>
              <a:t>Por Adm Ingresos Tributarios Cu Privado Lagos US 2,8 bill; Bachelet 16,5 bill; Piñera ya lleva 7,3 bill</a:t>
            </a:r>
          </a:p>
          <a:p>
            <a:pPr eaLnBrk="1" hangingPunct="1">
              <a:defRPr/>
            </a:pPr>
            <a:r>
              <a:rPr lang="es-ES" sz="2400" smtClean="0">
                <a:solidFill>
                  <a:srgbClr val="000099"/>
                </a:solidFill>
              </a:rPr>
              <a:t>Chile coloca en tasa record sin precedentes 3,35 a 10 años US 1350 mill.</a:t>
            </a:r>
          </a:p>
          <a:p>
            <a:pPr eaLnBrk="1" hangingPunct="1">
              <a:defRPr/>
            </a:pPr>
            <a:r>
              <a:rPr lang="es-ES" sz="2400" smtClean="0">
                <a:solidFill>
                  <a:srgbClr val="000099"/>
                </a:solidFill>
              </a:rPr>
              <a:t>Ipom BC a 6,75 PIM 2011; y rango 4,25 a 5,25% el 2010 Cu US 3,75 onza.</a:t>
            </a:r>
          </a:p>
          <a:p>
            <a:pPr eaLnBrk="1" hangingPunct="1">
              <a:defRPr/>
            </a:pPr>
            <a:r>
              <a:rPr lang="es-ES" sz="2400" smtClean="0">
                <a:solidFill>
                  <a:srgbClr val="4BFF4B"/>
                </a:solidFill>
              </a:rPr>
              <a:t>Creamos en la economía de mercado y en cada emprendimiento individual es la única fabrica que prospera, la iniciativa de las personas…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350"/>
            <a:ext cx="9394825" cy="79216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b="1" smtClean="0">
                <a:solidFill>
                  <a:srgbClr val="FFC000"/>
                </a:solidFill>
              </a:rPr>
              <a:t>Crecimiento permanente=&gt; virtuosos ingresos consistentes. No a gastos = tributos permanentes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6019800"/>
          </a:xfrm>
        </p:spPr>
        <p:txBody>
          <a:bodyPr/>
          <a:lstStyle/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Al crecer al 5% se generan </a:t>
            </a:r>
            <a:r>
              <a:rPr lang="es-ES_tradnl" sz="2400" b="1" smtClean="0">
                <a:solidFill>
                  <a:srgbClr val="38FF38"/>
                </a:solidFill>
              </a:rPr>
              <a:t>US 2000 </a:t>
            </a:r>
            <a:r>
              <a:rPr lang="es-ES_tradnl" sz="2400" smtClean="0">
                <a:solidFill>
                  <a:srgbClr val="000073"/>
                </a:solidFill>
              </a:rPr>
              <a:t>mill adicionales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 La inversión privada mayor garantía de retribución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Pese a recesión internacional Cu por encima de </a:t>
            </a:r>
            <a:r>
              <a:rPr lang="es-ES_tradnl" sz="2400" smtClean="0">
                <a:solidFill>
                  <a:srgbClr val="44FF44"/>
                </a:solidFill>
              </a:rPr>
              <a:t>US 3,4</a:t>
            </a:r>
            <a:r>
              <a:rPr lang="es-ES_tradnl" sz="2400" smtClean="0">
                <a:solidFill>
                  <a:srgbClr val="00004D"/>
                </a:solidFill>
              </a:rPr>
              <a:t> no debilitará FEES apoyar los ciclos bajos. </a:t>
            </a:r>
            <a:r>
              <a:rPr lang="es-ES_tradnl" sz="2400" smtClean="0">
                <a:solidFill>
                  <a:srgbClr val="4BFF4B"/>
                </a:solidFill>
              </a:rPr>
              <a:t>US 60m/c</a:t>
            </a:r>
            <a:r>
              <a:rPr lang="es-ES_tradnl" sz="2400" smtClean="0">
                <a:solidFill>
                  <a:srgbClr val="00004D"/>
                </a:solidFill>
              </a:rPr>
              <a:t> </a:t>
            </a:r>
          </a:p>
          <a:p>
            <a:pPr eaLnBrk="1" hangingPunct="1"/>
            <a:r>
              <a:rPr lang="es-ES_tradnl" sz="2400" smtClean="0">
                <a:solidFill>
                  <a:srgbClr val="00004D"/>
                </a:solidFill>
              </a:rPr>
              <a:t>Siembra Pinochet cosecha Bachelet ! Recibió </a:t>
            </a:r>
            <a:r>
              <a:rPr lang="es-ES_tradnl" sz="2400" smtClean="0">
                <a:solidFill>
                  <a:srgbClr val="4BFF4B"/>
                </a:solidFill>
              </a:rPr>
              <a:t>US 16,5</a:t>
            </a:r>
            <a:r>
              <a:rPr lang="es-ES_tradnl" sz="2400" smtClean="0">
                <a:solidFill>
                  <a:srgbClr val="00004D"/>
                </a:solidFill>
              </a:rPr>
              <a:t> bill de minería privada. Lagos </a:t>
            </a:r>
            <a:r>
              <a:rPr lang="es-ES_tradnl" sz="2400" smtClean="0">
                <a:solidFill>
                  <a:srgbClr val="FF0000"/>
                </a:solidFill>
              </a:rPr>
              <a:t>US 2,8</a:t>
            </a:r>
            <a:r>
              <a:rPr lang="es-ES_tradnl" sz="2400" smtClean="0">
                <a:solidFill>
                  <a:srgbClr val="00004D"/>
                </a:solidFill>
              </a:rPr>
              <a:t> Protección social</a:t>
            </a:r>
            <a:endParaRPr lang="es-ES_tradnl" sz="2400" smtClean="0">
              <a:solidFill>
                <a:srgbClr val="44FF44"/>
              </a:solidFill>
            </a:endParaRP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La educación entre un </a:t>
            </a:r>
            <a:r>
              <a:rPr lang="es-ES_tradnl" sz="2400" smtClean="0">
                <a:solidFill>
                  <a:srgbClr val="FF9900"/>
                </a:solidFill>
              </a:rPr>
              <a:t>1,4</a:t>
            </a:r>
            <a:r>
              <a:rPr lang="es-ES_tradnl" sz="2400" smtClean="0">
                <a:solidFill>
                  <a:srgbClr val="000073"/>
                </a:solidFill>
              </a:rPr>
              <a:t> a </a:t>
            </a:r>
            <a:r>
              <a:rPr lang="es-ES_tradnl" sz="2400" smtClean="0">
                <a:solidFill>
                  <a:srgbClr val="FF9900"/>
                </a:solidFill>
              </a:rPr>
              <a:t>2,2</a:t>
            </a:r>
            <a:r>
              <a:rPr lang="es-ES_tradnl" sz="2400" smtClean="0">
                <a:solidFill>
                  <a:srgbClr val="000073"/>
                </a:solidFill>
              </a:rPr>
              <a:t>% del PIB, no! Es mas un tema  de organización, fiscalización y método de estudio. No solo financiamiento.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Impuesto  Renta  un </a:t>
            </a:r>
            <a:r>
              <a:rPr lang="es-ES_tradnl" sz="2400" b="1" smtClean="0">
                <a:solidFill>
                  <a:srgbClr val="FFC000"/>
                </a:solidFill>
              </a:rPr>
              <a:t>25%</a:t>
            </a:r>
            <a:r>
              <a:rPr lang="es-ES_tradnl" sz="2400" smtClean="0">
                <a:solidFill>
                  <a:srgbClr val="000073"/>
                </a:solidFill>
              </a:rPr>
              <a:t> grava las inversiones y empleos y </a:t>
            </a:r>
            <a:r>
              <a:rPr lang="es-ES_tradnl" sz="2400" smtClean="0">
                <a:solidFill>
                  <a:srgbClr val="FF9900"/>
                </a:solidFill>
              </a:rPr>
              <a:t>IVA </a:t>
            </a:r>
            <a:r>
              <a:rPr lang="es-ES_tradnl" sz="2400" smtClean="0">
                <a:solidFill>
                  <a:srgbClr val="000073"/>
                </a:solidFill>
              </a:rPr>
              <a:t>un </a:t>
            </a:r>
            <a:r>
              <a:rPr lang="es-ES_tradnl" sz="2400" b="1" smtClean="0">
                <a:solidFill>
                  <a:srgbClr val="FFC000"/>
                </a:solidFill>
              </a:rPr>
              <a:t>49%</a:t>
            </a:r>
            <a:r>
              <a:rPr lang="es-ES_tradnl" sz="2400" smtClean="0">
                <a:solidFill>
                  <a:srgbClr val="000073"/>
                </a:solidFill>
              </a:rPr>
              <a:t> </a:t>
            </a:r>
            <a:r>
              <a:rPr lang="es-ES_tradnl" sz="2400" u="sng" smtClean="0">
                <a:solidFill>
                  <a:srgbClr val="4BFF4B"/>
                </a:solidFill>
              </a:rPr>
              <a:t>no es regresivo</a:t>
            </a:r>
            <a:r>
              <a:rPr lang="es-ES_tradnl" sz="2400" smtClean="0">
                <a:solidFill>
                  <a:srgbClr val="000073"/>
                </a:solidFill>
              </a:rPr>
              <a:t> . El </a:t>
            </a:r>
            <a:r>
              <a:rPr lang="es-ES_tradnl" sz="2400" smtClean="0">
                <a:solidFill>
                  <a:srgbClr val="44FF44"/>
                </a:solidFill>
              </a:rPr>
              <a:t>20%</a:t>
            </a:r>
            <a:r>
              <a:rPr lang="es-ES_tradnl" sz="2400" smtClean="0">
                <a:solidFill>
                  <a:srgbClr val="000073"/>
                </a:solidFill>
              </a:rPr>
              <a:t> de mas pobres vía gasto fiscal reciben </a:t>
            </a:r>
            <a:r>
              <a:rPr lang="es-ES_tradnl" sz="2400" b="1" smtClean="0">
                <a:solidFill>
                  <a:srgbClr val="44FF44"/>
                </a:solidFill>
              </a:rPr>
              <a:t>3</a:t>
            </a:r>
            <a:r>
              <a:rPr lang="es-ES_tradnl" sz="2400" smtClean="0">
                <a:solidFill>
                  <a:srgbClr val="000073"/>
                </a:solidFill>
              </a:rPr>
              <a:t> veces mas  que sus pagos y el </a:t>
            </a:r>
            <a:r>
              <a:rPr lang="es-ES_tradnl" sz="2400" smtClean="0">
                <a:solidFill>
                  <a:srgbClr val="FFC000"/>
                </a:solidFill>
              </a:rPr>
              <a:t>20%</a:t>
            </a:r>
            <a:r>
              <a:rPr lang="es-ES_tradnl" sz="2400" smtClean="0">
                <a:solidFill>
                  <a:srgbClr val="000073"/>
                </a:solidFill>
              </a:rPr>
              <a:t> mas rico recibe solo </a:t>
            </a:r>
            <a:r>
              <a:rPr lang="es-ES_tradnl" sz="2400" smtClean="0">
                <a:solidFill>
                  <a:srgbClr val="44FF44"/>
                </a:solidFill>
              </a:rPr>
              <a:t>1/3</a:t>
            </a:r>
            <a:r>
              <a:rPr lang="es-ES_tradnl" sz="2400" smtClean="0">
                <a:solidFill>
                  <a:srgbClr val="000073"/>
                </a:solidFill>
              </a:rPr>
              <a:t>. Cieplan!</a:t>
            </a:r>
          </a:p>
          <a:p>
            <a:pPr eaLnBrk="1" hangingPunct="1">
              <a:buFontTx/>
              <a:buNone/>
            </a:pPr>
            <a:endParaRPr lang="es-ES_tradnl" sz="2400" smtClean="0">
              <a:solidFill>
                <a:srgbClr val="00007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rgbClr val="FFC000"/>
                </a:solidFill>
              </a:rPr>
              <a:t>Opciones tributarias </a:t>
            </a:r>
            <a:endParaRPr lang="es-ES_tradnl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6388100"/>
          </a:xfrm>
        </p:spPr>
        <p:txBody>
          <a:bodyPr/>
          <a:lstStyle/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No reformas estructurales (distorsionan) si marginales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Impuestos modernos medio ambiente y CO2.  Gusto progre-Concertación. Sube costo energía. No Bencina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Si evitar elusión y evasión con rigor . Acento evasión.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Mantener los T transitorios a la renta. Daño fe publica.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T incremento acuerdo pacto social- empresarial …</a:t>
            </a:r>
            <a:r>
              <a:rPr lang="es-ES_tradnl" sz="2400" smtClean="0">
                <a:solidFill>
                  <a:schemeClr val="accent1"/>
                </a:solidFill>
              </a:rPr>
              <a:t>60</a:t>
            </a:r>
            <a:r>
              <a:rPr lang="es-ES_tradnl" sz="2400" smtClean="0">
                <a:solidFill>
                  <a:srgbClr val="000073"/>
                </a:solidFill>
              </a:rPr>
              <a:t> iniciativas mayor competitividad.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Solo</a:t>
            </a:r>
            <a:r>
              <a:rPr lang="es-ES_tradnl" sz="2400" b="1" smtClean="0">
                <a:solidFill>
                  <a:srgbClr val="006300"/>
                </a:solidFill>
              </a:rPr>
              <a:t>1,5</a:t>
            </a:r>
            <a:r>
              <a:rPr lang="es-ES_tradnl" sz="2400" smtClean="0">
                <a:solidFill>
                  <a:srgbClr val="000073"/>
                </a:solidFill>
              </a:rPr>
              <a:t>% de mayor eficiencia en PN  US </a:t>
            </a:r>
            <a:r>
              <a:rPr lang="es-ES_tradnl" sz="2400" smtClean="0">
                <a:solidFill>
                  <a:srgbClr val="FF9900"/>
                </a:solidFill>
              </a:rPr>
              <a:t>60 </a:t>
            </a:r>
            <a:r>
              <a:rPr lang="es-ES_tradnl" sz="2400" smtClean="0">
                <a:solidFill>
                  <a:srgbClr val="000073"/>
                </a:solidFill>
              </a:rPr>
              <a:t>bill </a:t>
            </a:r>
            <a:r>
              <a:rPr lang="es-ES_tradnl" sz="2400" b="1" smtClean="0">
                <a:solidFill>
                  <a:srgbClr val="009500"/>
                </a:solidFill>
              </a:rPr>
              <a:t>S 900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Hay iniciativas varias como </a:t>
            </a:r>
            <a:r>
              <a:rPr lang="es-ES_tradnl" sz="2400" smtClean="0">
                <a:solidFill>
                  <a:srgbClr val="FF9900"/>
                </a:solidFill>
              </a:rPr>
              <a:t>Senador Chaguan</a:t>
            </a:r>
            <a:r>
              <a:rPr lang="es-ES_tradnl" sz="2400" smtClean="0">
                <a:solidFill>
                  <a:srgbClr val="000073"/>
                </a:solidFill>
              </a:rPr>
              <a:t>, virtuosa novedosas, alivio clase media, amerita profundidad.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Estudio economistas </a:t>
            </a:r>
            <a:r>
              <a:rPr lang="es-ES_tradnl" sz="2400" smtClean="0">
                <a:solidFill>
                  <a:srgbClr val="FF9900"/>
                </a:solidFill>
              </a:rPr>
              <a:t>Engel  / Galetovic</a:t>
            </a:r>
            <a:r>
              <a:rPr lang="es-ES_tradnl" sz="2400" smtClean="0">
                <a:solidFill>
                  <a:srgbClr val="000073"/>
                </a:solidFill>
              </a:rPr>
              <a:t> los T por si solos, </a:t>
            </a:r>
            <a:r>
              <a:rPr lang="es-ES_tradnl" sz="2400" u="sng" smtClean="0">
                <a:solidFill>
                  <a:srgbClr val="000073"/>
                </a:solidFill>
              </a:rPr>
              <a:t>alteran muy poco</a:t>
            </a:r>
            <a:r>
              <a:rPr lang="es-ES_tradnl" sz="2400" smtClean="0">
                <a:solidFill>
                  <a:srgbClr val="000073"/>
                </a:solidFill>
              </a:rPr>
              <a:t> la distribución de ingresos.</a:t>
            </a:r>
          </a:p>
          <a:p>
            <a:pPr eaLnBrk="1" hangingPunct="1"/>
            <a:r>
              <a:rPr lang="es-ES_tradnl" sz="2400" smtClean="0">
                <a:solidFill>
                  <a:srgbClr val="000073"/>
                </a:solidFill>
              </a:rPr>
              <a:t>Defitivamente: impuesto al consumo no la inversión</a:t>
            </a:r>
          </a:p>
          <a:p>
            <a:pPr eaLnBrk="1" hangingPunct="1">
              <a:buFontTx/>
              <a:buNone/>
            </a:pPr>
            <a:endParaRPr lang="es-ES_tradnl" sz="2400" smtClean="0">
              <a:solidFill>
                <a:srgbClr val="000073"/>
              </a:solidFill>
            </a:endParaRPr>
          </a:p>
          <a:p>
            <a:pPr eaLnBrk="1" hangingPunct="1"/>
            <a:endParaRPr lang="es-ES_tradnl" sz="2400" smtClean="0">
              <a:solidFill>
                <a:srgbClr val="00007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85812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rgbClr val="FFC000"/>
                </a:solidFill>
              </a:rPr>
              <a:t>Impuestos y dinámica social</a:t>
            </a:r>
            <a:endParaRPr lang="es-ES_tradnl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050"/>
            <a:ext cx="9286875" cy="650081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>
                <a:solidFill>
                  <a:srgbClr val="000073"/>
                </a:solidFill>
              </a:rPr>
              <a:t> Desde fines de los 90 se evidencia que alza de T, el coeficiente Gini que mide inequidad, </a:t>
            </a:r>
            <a:r>
              <a:rPr lang="es-ES_tradnl" sz="2800" smtClean="0">
                <a:solidFill>
                  <a:srgbClr val="FF0000"/>
                </a:solidFill>
              </a:rPr>
              <a:t>no</a:t>
            </a:r>
            <a:r>
              <a:rPr lang="es-ES_tradnl" sz="2800" smtClean="0">
                <a:solidFill>
                  <a:srgbClr val="000073"/>
                </a:solidFill>
              </a:rPr>
              <a:t>  modificado. </a:t>
            </a:r>
          </a:p>
          <a:p>
            <a:pPr eaLnBrk="1" hangingPunct="1">
              <a:defRPr/>
            </a:pPr>
            <a:r>
              <a:rPr lang="es-ES_tradnl" sz="2800" smtClean="0">
                <a:solidFill>
                  <a:srgbClr val="000073"/>
                </a:solidFill>
              </a:rPr>
              <a:t>El T a la renta alcanza percentil </a:t>
            </a:r>
            <a:r>
              <a:rPr lang="es-ES_tradnl" sz="2800" smtClean="0">
                <a:solidFill>
                  <a:srgbClr val="FF0000"/>
                </a:solidFill>
              </a:rPr>
              <a:t>94</a:t>
            </a:r>
            <a:r>
              <a:rPr lang="es-ES_tradnl" sz="2800" smtClean="0">
                <a:solidFill>
                  <a:srgbClr val="000073"/>
                </a:solidFill>
              </a:rPr>
              <a:t> hogares con ingre-</a:t>
            </a:r>
          </a:p>
          <a:p>
            <a:pPr eaLnBrk="1" hangingPunct="1">
              <a:buFontTx/>
              <a:buNone/>
              <a:defRPr/>
            </a:pPr>
            <a:r>
              <a:rPr lang="es-ES_tradnl" sz="2800" smtClean="0">
                <a:solidFill>
                  <a:srgbClr val="000073"/>
                </a:solidFill>
              </a:rPr>
              <a:t>   sos mayor $ 800 mil,  potencial recaudación es bajo.</a:t>
            </a:r>
          </a:p>
          <a:p>
            <a:pPr eaLnBrk="1" hangingPunct="1">
              <a:defRPr/>
            </a:pPr>
            <a:r>
              <a:rPr lang="es-ES_tradnl" sz="2800" smtClean="0">
                <a:solidFill>
                  <a:srgbClr val="000073"/>
                </a:solidFill>
              </a:rPr>
              <a:t>Según datos OCDE carga tributaria en Chile es similar  a sus pares un </a:t>
            </a:r>
            <a:r>
              <a:rPr lang="es-ES_tradnl" sz="2800" smtClean="0">
                <a:solidFill>
                  <a:srgbClr val="FF9900"/>
                </a:solidFill>
              </a:rPr>
              <a:t>25%</a:t>
            </a:r>
            <a:r>
              <a:rPr lang="es-ES_tradnl" sz="2800" smtClean="0">
                <a:solidFill>
                  <a:srgbClr val="000073"/>
                </a:solidFill>
              </a:rPr>
              <a:t> (sumando pensiones y educación)</a:t>
            </a:r>
          </a:p>
          <a:p>
            <a:pPr eaLnBrk="1" hangingPunct="1">
              <a:defRPr/>
            </a:pPr>
            <a:r>
              <a:rPr lang="es-ES_tradnl" sz="2800" smtClean="0">
                <a:solidFill>
                  <a:srgbClr val="000073"/>
                </a:solidFill>
              </a:rPr>
              <a:t>El </a:t>
            </a:r>
            <a:r>
              <a:rPr lang="es-ES_tradnl" sz="2800" smtClean="0">
                <a:solidFill>
                  <a:srgbClr val="009500"/>
                </a:solidFill>
              </a:rPr>
              <a:t>85%</a:t>
            </a:r>
            <a:r>
              <a:rPr lang="es-ES_tradnl" sz="2800" smtClean="0">
                <a:solidFill>
                  <a:srgbClr val="000073"/>
                </a:solidFill>
              </a:rPr>
              <a:t> chilenos se reciben hoy en día de educación secundaria ( OCDE un 80%) =&gt; </a:t>
            </a:r>
            <a:r>
              <a:rPr lang="es-ES_tradnl" sz="2800" smtClean="0">
                <a:solidFill>
                  <a:srgbClr val="4BFF4B"/>
                </a:solidFill>
              </a:rPr>
              <a:t>movilidad social</a:t>
            </a:r>
            <a:r>
              <a:rPr lang="es-ES_tradnl" sz="2800" smtClean="0">
                <a:solidFill>
                  <a:srgbClr val="000073"/>
                </a:solidFill>
              </a:rPr>
              <a:t>.</a:t>
            </a:r>
          </a:p>
          <a:p>
            <a:pPr eaLnBrk="1" hangingPunct="1">
              <a:defRPr/>
            </a:pPr>
            <a:r>
              <a:rPr lang="es-ES_tradnl" sz="2800" smtClean="0">
                <a:solidFill>
                  <a:srgbClr val="000073"/>
                </a:solidFill>
              </a:rPr>
              <a:t>Consecuencia la brecha salarial se ha reducido de </a:t>
            </a:r>
            <a:r>
              <a:rPr lang="es-ES_tradnl" sz="2800" smtClean="0">
                <a:solidFill>
                  <a:srgbClr val="FF0000"/>
                </a:solidFill>
              </a:rPr>
              <a:t>11,6</a:t>
            </a:r>
            <a:r>
              <a:rPr lang="es-ES_tradnl" sz="2800" smtClean="0">
                <a:solidFill>
                  <a:srgbClr val="000073"/>
                </a:solidFill>
              </a:rPr>
              <a:t> veces a </a:t>
            </a:r>
            <a:r>
              <a:rPr lang="es-ES_tradnl" sz="2800" b="1" smtClean="0">
                <a:solidFill>
                  <a:srgbClr val="009500"/>
                </a:solidFill>
              </a:rPr>
              <a:t>8,6</a:t>
            </a:r>
            <a:r>
              <a:rPr lang="es-ES_tradnl" sz="2800" smtClean="0">
                <a:solidFill>
                  <a:srgbClr val="000073"/>
                </a:solidFill>
              </a:rPr>
              <a:t> entre los sueldos promedios extremos.</a:t>
            </a:r>
          </a:p>
          <a:p>
            <a:pPr eaLnBrk="1" hangingPunct="1">
              <a:defRPr/>
            </a:pPr>
            <a:r>
              <a:rPr lang="es-ES_tradnl" sz="2800" smtClean="0">
                <a:solidFill>
                  <a:srgbClr val="000073"/>
                </a:solidFill>
              </a:rPr>
              <a:t>Ministro Hacienda considera que con </a:t>
            </a:r>
            <a:r>
              <a:rPr lang="es-ES_tradnl" sz="2800" smtClean="0">
                <a:solidFill>
                  <a:srgbClr val="009500"/>
                </a:solidFill>
              </a:rPr>
              <a:t>US 5 bill </a:t>
            </a:r>
            <a:r>
              <a:rPr lang="es-ES_tradnl" sz="2800" smtClean="0">
                <a:solidFill>
                  <a:srgbClr val="000073"/>
                </a:solidFill>
              </a:rPr>
              <a:t>  logra financiar las 3 reformas. </a:t>
            </a:r>
            <a:r>
              <a:rPr lang="es-ES_tradnl" sz="2800" u="sng" smtClean="0">
                <a:solidFill>
                  <a:srgbClr val="000073"/>
                </a:solidFill>
              </a:rPr>
              <a:t>Mas Cu</a:t>
            </a:r>
            <a:r>
              <a:rPr lang="es-ES_tradnl" sz="2800" smtClean="0">
                <a:solidFill>
                  <a:srgbClr val="000073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35975" cy="1008062"/>
          </a:xfrm>
        </p:spPr>
        <p:txBody>
          <a:bodyPr/>
          <a:lstStyle/>
          <a:p>
            <a:r>
              <a:rPr lang="es-ES" sz="3600" b="1" smtClean="0">
                <a:solidFill>
                  <a:schemeClr val="hlink"/>
                </a:solidFill>
                <a:effectLst/>
              </a:rPr>
              <a:t>Convalidación relevancia minerales</a:t>
            </a:r>
            <a:r>
              <a:rPr lang="es-ES" sz="4000" smtClean="0">
                <a:effectLst/>
              </a:rPr>
              <a:t>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r>
              <a:rPr lang="es-ES" sz="2800" smtClean="0">
                <a:solidFill>
                  <a:schemeClr val="bg2"/>
                </a:solidFill>
                <a:effectLst/>
              </a:rPr>
              <a:t>Esta década se invertirá un 75% mas que década</a:t>
            </a:r>
            <a:r>
              <a:rPr lang="es-ES" sz="2800" smtClean="0">
                <a:effectLst/>
              </a:rPr>
              <a:t> </a:t>
            </a:r>
            <a:r>
              <a:rPr lang="es-ES" sz="2800" smtClean="0">
                <a:solidFill>
                  <a:schemeClr val="bg2"/>
                </a:solidFill>
                <a:effectLst/>
              </a:rPr>
              <a:t>anterior, una sumatoria de</a:t>
            </a:r>
            <a:r>
              <a:rPr lang="es-ES" sz="2800" smtClean="0">
                <a:effectLst/>
              </a:rPr>
              <a:t> 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US 70.000 millones</a:t>
            </a:r>
          </a:p>
          <a:p>
            <a:r>
              <a:rPr lang="es-ES" sz="2800" smtClean="0">
                <a:solidFill>
                  <a:schemeClr val="bg1"/>
                </a:solidFill>
                <a:effectLst/>
              </a:rPr>
              <a:t>Estos años se incorporan proyectos que podríamos llegar a 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6,2</a:t>
            </a:r>
            <a:r>
              <a:rPr lang="es-ES" sz="2800" smtClean="0">
                <a:solidFill>
                  <a:schemeClr val="bg1"/>
                </a:solidFill>
                <a:effectLst/>
              </a:rPr>
              <a:t> millones de toneladas. 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2012 -2015.</a:t>
            </a:r>
          </a:p>
          <a:p>
            <a:r>
              <a:rPr lang="es-ES" sz="2800" smtClean="0">
                <a:solidFill>
                  <a:schemeClr val="bg1"/>
                </a:solidFill>
                <a:effectLst/>
              </a:rPr>
              <a:t>Si precio  promedia en US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 3,8</a:t>
            </a:r>
            <a:r>
              <a:rPr lang="es-ES" sz="2800" smtClean="0">
                <a:solidFill>
                  <a:schemeClr val="bg1"/>
                </a:solidFill>
                <a:effectLst/>
              </a:rPr>
              <a:t> al año la recaudación  tributaria seria de 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US 12.000</a:t>
            </a:r>
            <a:r>
              <a:rPr lang="es-ES" sz="2800" smtClean="0">
                <a:solidFill>
                  <a:schemeClr val="bg1"/>
                </a:solidFill>
                <a:effectLst/>
              </a:rPr>
              <a:t> anuales mill . Un 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23</a:t>
            </a:r>
            <a:r>
              <a:rPr lang="es-ES" sz="2800" smtClean="0">
                <a:solidFill>
                  <a:schemeClr val="bg1"/>
                </a:solidFill>
                <a:effectLst/>
              </a:rPr>
              <a:t>% Presupuesto Nacional. Entre 2011 y 2014.</a:t>
            </a:r>
          </a:p>
          <a:p>
            <a:r>
              <a:rPr lang="es-ES" sz="2800" smtClean="0">
                <a:solidFill>
                  <a:schemeClr val="bg1"/>
                </a:solidFill>
                <a:effectLst/>
              </a:rPr>
              <a:t>China los 80 consumía 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1,5 kg</a:t>
            </a:r>
            <a:r>
              <a:rPr lang="es-ES" sz="2800" smtClean="0">
                <a:solidFill>
                  <a:schemeClr val="bg1"/>
                </a:solidFill>
                <a:effectLst/>
              </a:rPr>
              <a:t> de cobre ahora </a:t>
            </a:r>
            <a:r>
              <a:rPr lang="es-ES" sz="2800" smtClean="0">
                <a:solidFill>
                  <a:srgbClr val="4BFF4B"/>
                </a:solidFill>
                <a:effectLst/>
              </a:rPr>
              <a:t>5 Kg.</a:t>
            </a:r>
            <a:r>
              <a:rPr lang="es-ES" sz="2800" smtClean="0">
                <a:solidFill>
                  <a:schemeClr val="bg1"/>
                </a:solidFill>
                <a:effectLst/>
              </a:rPr>
              <a:t> su expansión urbana lo ha llevado a consumir el 39% del consumo mundial. ( 1980 era un 4%) La progresividad continua e India esta iniciando similar procesos. Brics</a:t>
            </a:r>
            <a:endParaRPr lang="es-ES" sz="2800" smtClean="0">
              <a:solidFill>
                <a:srgbClr val="4BFF4B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Recaudación</a:t>
            </a:r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alt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Tributaria</a:t>
            </a:r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alt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(% del PIB)</a:t>
            </a:r>
            <a:endParaRPr lang="es-ES_tradnl" dirty="0">
              <a:solidFill>
                <a:srgbClr val="FFC000"/>
              </a:solidFill>
            </a:endParaRPr>
          </a:p>
        </p:txBody>
      </p:sp>
      <p:graphicFrame>
        <p:nvGraphicFramePr>
          <p:cNvPr id="17410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presentationml/2006/ole">
            <p:oleObj spid="_x0000_s17410" r:id="rId3" imgW="8230313" imgH="411515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Recaudación</a:t>
            </a:r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alt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por</a:t>
            </a:r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alt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Impuesto</a:t>
            </a:r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alt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($ </a:t>
            </a:r>
            <a:r>
              <a:rPr lang="en-US" altLang="en-US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millones</a:t>
            </a:r>
            <a:r>
              <a:rPr lang="en-US" alt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de 2009)</a:t>
            </a:r>
            <a:endParaRPr lang="es-ES_tradnl" dirty="0">
              <a:solidFill>
                <a:srgbClr val="FFC000"/>
              </a:solidFill>
            </a:endParaRPr>
          </a:p>
        </p:txBody>
      </p:sp>
      <p:graphicFrame>
        <p:nvGraphicFramePr>
          <p:cNvPr id="1843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presentationml/2006/ole">
            <p:oleObj spid="_x0000_s18434" r:id="rId3" imgW="8230313" imgH="411515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Composición</a:t>
            </a:r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de </a:t>
            </a:r>
            <a:r>
              <a:rPr lang="en-US" alt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Impuestos</a:t>
            </a:r>
            <a:endParaRPr lang="es-ES_tradnl" dirty="0">
              <a:solidFill>
                <a:srgbClr val="FFC000"/>
              </a:solidFill>
            </a:endParaRPr>
          </a:p>
        </p:txBody>
      </p:sp>
      <p:pic>
        <p:nvPicPr>
          <p:cNvPr id="21506" name="3 Marcador de contenido" descr="789999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85938"/>
            <a:ext cx="9144000" cy="5072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9400" y="0"/>
            <a:ext cx="10026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03782">
  <a:themeElements>
    <a:clrScheme name="Tema de Offic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Tema de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ma de Offic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TS010203782</Template>
  <TotalTime>952</TotalTime>
  <Words>651</Words>
  <Application>Microsoft Office PowerPoint</Application>
  <PresentationFormat>Presentación en pantalla (4:3)</PresentationFormat>
  <Paragraphs>53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Tahoma</vt:lpstr>
      <vt:lpstr>Wingdings</vt:lpstr>
      <vt:lpstr>Calibri</vt:lpstr>
      <vt:lpstr>Arial Rounded MT Bold</vt:lpstr>
      <vt:lpstr>TS010203782</vt:lpstr>
      <vt:lpstr>TS010203782</vt:lpstr>
      <vt:lpstr>Gráfico de Microsoft Excel</vt:lpstr>
      <vt:lpstr>Entorno Tributario</vt:lpstr>
      <vt:lpstr>Crecimiento permanente=&gt; virtuosos ingresos consistentes. No a gastos = tributos permanentes</vt:lpstr>
      <vt:lpstr>Opciones tributarias </vt:lpstr>
      <vt:lpstr>Impuestos y dinámica social</vt:lpstr>
      <vt:lpstr>Convalidación relevancia minerales </vt:lpstr>
      <vt:lpstr>Recaudación Tributaria (% del PIB)</vt:lpstr>
      <vt:lpstr>Recaudación por Impuesto ($ millones de 2009)</vt:lpstr>
      <vt:lpstr>Composición de Impuestos</vt:lpstr>
      <vt:lpstr>Diapositiva 9</vt:lpstr>
      <vt:lpstr>Diapositiva 10</vt:lpstr>
      <vt:lpstr>      Apoyo cifras relevante </vt:lpstr>
      <vt:lpstr>Diapositiva 12</vt:lpstr>
      <vt:lpstr>Diapositiva 13</vt:lpstr>
      <vt:lpstr>Diapositiva 14</vt:lpstr>
      <vt:lpstr>Diapositiva 15</vt:lpstr>
      <vt:lpstr>Diapositiva 16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user.sala</cp:lastModifiedBy>
  <cp:revision>106</cp:revision>
  <dcterms:created xsi:type="dcterms:W3CDTF">2011-09-06T00:00:59Z</dcterms:created>
  <dcterms:modified xsi:type="dcterms:W3CDTF">2011-11-08T13:42:44Z</dcterms:modified>
</cp:coreProperties>
</file>