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355" r:id="rId3"/>
    <p:sldId id="330" r:id="rId4"/>
    <p:sldId id="335" r:id="rId5"/>
    <p:sldId id="334" r:id="rId6"/>
    <p:sldId id="333" r:id="rId7"/>
    <p:sldId id="336" r:id="rId8"/>
    <p:sldId id="337" r:id="rId9"/>
    <p:sldId id="338" r:id="rId10"/>
    <p:sldId id="348" r:id="rId11"/>
    <p:sldId id="339" r:id="rId12"/>
    <p:sldId id="356" r:id="rId13"/>
    <p:sldId id="351" r:id="rId14"/>
    <p:sldId id="349" r:id="rId15"/>
    <p:sldId id="352" r:id="rId16"/>
    <p:sldId id="353" r:id="rId17"/>
    <p:sldId id="354" r:id="rId18"/>
  </p:sldIdLst>
  <p:sldSz cx="9144000" cy="6858000" type="screen4x3"/>
  <p:notesSz cx="7026275" cy="931227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D6A300"/>
    <a:srgbClr val="FFFF00"/>
    <a:srgbClr val="EA703A"/>
    <a:srgbClr val="FF6600"/>
    <a:srgbClr val="00339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9930" y="0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r">
              <a:defRPr sz="1200"/>
            </a:lvl1pPr>
          </a:lstStyle>
          <a:p>
            <a:fld id="{48E22A82-011D-4FC6-8198-D75964DD3456}" type="datetimeFigureOut">
              <a:rPr lang="es-ES" smtClean="0"/>
              <a:pPr/>
              <a:t>07/11/2011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7725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60" tIns="46680" rIns="93360" bIns="4668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2628" y="4423331"/>
            <a:ext cx="5621020" cy="4190524"/>
          </a:xfrm>
          <a:prstGeom prst="rect">
            <a:avLst/>
          </a:prstGeom>
        </p:spPr>
        <p:txBody>
          <a:bodyPr vert="horz" lIns="93360" tIns="46680" rIns="93360" bIns="4668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45045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9930" y="8845045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r">
              <a:defRPr sz="1200"/>
            </a:lvl1pPr>
          </a:lstStyle>
          <a:p>
            <a:fld id="{9A629C51-C28D-4969-AC01-019E100B151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29C51-C28D-4969-AC01-019E100B1515}" type="slidenum">
              <a:rPr lang="es-ES" smtClean="0"/>
              <a:pPr/>
              <a:t>10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FA218B-AB49-4BCB-B774-044E5E36B9BE}" type="datetimeFigureOut">
              <a:rPr lang="es-ES" smtClean="0"/>
              <a:pPr/>
              <a:t>07/11/2011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FF010A-35B7-4919-89D9-8656AE5312E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FA218B-AB49-4BCB-B774-044E5E36B9BE}" type="datetimeFigureOut">
              <a:rPr lang="es-ES" smtClean="0"/>
              <a:pPr/>
              <a:t>07/11/2011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FF010A-35B7-4919-89D9-8656AE5312E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FA218B-AB49-4BCB-B774-044E5E36B9BE}" type="datetimeFigureOut">
              <a:rPr lang="es-ES" smtClean="0"/>
              <a:pPr/>
              <a:t>07/11/2011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FF010A-35B7-4919-89D9-8656AE5312E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FA218B-AB49-4BCB-B774-044E5E36B9BE}" type="datetimeFigureOut">
              <a:rPr lang="es-ES" smtClean="0"/>
              <a:pPr/>
              <a:t>07/11/2011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FF010A-35B7-4919-89D9-8656AE5312E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FA218B-AB49-4BCB-B774-044E5E36B9BE}" type="datetimeFigureOut">
              <a:rPr lang="es-ES" smtClean="0"/>
              <a:pPr/>
              <a:t>07/11/2011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FF010A-35B7-4919-89D9-8656AE5312EA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428604"/>
            <a:ext cx="1143008" cy="114920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FA218B-AB49-4BCB-B774-044E5E36B9BE}" type="datetimeFigureOut">
              <a:rPr lang="es-ES" smtClean="0"/>
              <a:pPr/>
              <a:t>07/11/2011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FF010A-35B7-4919-89D9-8656AE5312E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FA218B-AB49-4BCB-B774-044E5E36B9BE}" type="datetimeFigureOut">
              <a:rPr lang="es-ES" smtClean="0"/>
              <a:pPr/>
              <a:t>07/11/2011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FF010A-35B7-4919-89D9-8656AE5312E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FA218B-AB49-4BCB-B774-044E5E36B9BE}" type="datetimeFigureOut">
              <a:rPr lang="es-ES" smtClean="0"/>
              <a:pPr/>
              <a:t>07/11/2011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FF010A-35B7-4919-89D9-8656AE5312E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1828816" y="6111875"/>
            <a:ext cx="2286000" cy="365125"/>
          </a:xfrm>
        </p:spPr>
        <p:txBody>
          <a:bodyPr/>
          <a:lstStyle>
            <a:extLst/>
          </a:lstStyle>
          <a:p>
            <a:fld id="{06FA218B-AB49-4BCB-B774-044E5E36B9BE}" type="datetimeFigureOut">
              <a:rPr lang="es-ES" smtClean="0"/>
              <a:pPr/>
              <a:t>07/11/2011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14816" y="6111875"/>
            <a:ext cx="2286000" cy="365125"/>
          </a:xfrm>
        </p:spPr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00816" y="6111875"/>
            <a:ext cx="457200" cy="365125"/>
          </a:xfrm>
        </p:spPr>
        <p:txBody>
          <a:bodyPr/>
          <a:lstStyle>
            <a:extLst/>
          </a:lstStyle>
          <a:p>
            <a:fld id="{E6FF010A-35B7-4919-89D9-8656AE5312EA}" type="slidenum">
              <a:rPr lang="es-ES" smtClean="0"/>
              <a:pPr/>
              <a:t>‹Nº›</a:t>
            </a:fld>
            <a:endParaRPr lang="es-ES" dirty="0"/>
          </a:p>
        </p:txBody>
      </p:sp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29652" y="214290"/>
            <a:ext cx="572274" cy="5753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FA218B-AB49-4BCB-B774-044E5E36B9BE}" type="datetimeFigureOut">
              <a:rPr lang="es-ES" smtClean="0"/>
              <a:pPr/>
              <a:t>07/11/2011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FF010A-35B7-4919-89D9-8656AE5312E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FA218B-AB49-4BCB-B774-044E5E36B9BE}" type="datetimeFigureOut">
              <a:rPr lang="es-ES" smtClean="0"/>
              <a:pPr/>
              <a:t>07/11/2011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FF010A-35B7-4919-89D9-8656AE5312E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6FA218B-AB49-4BCB-B774-044E5E36B9BE}" type="datetimeFigureOut">
              <a:rPr lang="es-ES" smtClean="0"/>
              <a:pPr/>
              <a:t>07/11/2011</a:t>
            </a:fld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6FF010A-35B7-4919-89D9-8656AE5312E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emf"/><Relationship Id="rId4" Type="http://schemas.openxmlformats.org/officeDocument/2006/relationships/image" Target="../media/image16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132856"/>
            <a:ext cx="8215370" cy="3214710"/>
          </a:xfrm>
        </p:spPr>
        <p:txBody>
          <a:bodyPr>
            <a:noAutofit/>
          </a:bodyPr>
          <a:lstStyle/>
          <a:p>
            <a:pPr algn="ctr"/>
            <a:r>
              <a:rPr lang="es-E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Seminario</a:t>
            </a:r>
            <a:br>
              <a:rPr lang="es-E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s-E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Hacia un Chile mas Justo</a:t>
            </a:r>
            <a:br>
              <a:rPr lang="es-E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s-ES" sz="4800" b="1" dirty="0" smtClean="0"/>
              <a:t/>
            </a:r>
            <a:br>
              <a:rPr lang="es-ES" sz="4800" b="1" dirty="0" smtClean="0"/>
            </a:br>
            <a:r>
              <a:rPr lang="es-ES" sz="6000" b="1" dirty="0" smtClean="0"/>
              <a:t/>
            </a:r>
            <a:br>
              <a:rPr lang="es-ES" sz="6000" b="1" dirty="0" smtClean="0"/>
            </a:br>
            <a:endParaRPr lang="es-ES" sz="6000" b="1" dirty="0">
              <a:solidFill>
                <a:srgbClr val="EA703A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body" idx="1"/>
          </p:nvPr>
        </p:nvSpPr>
        <p:spPr>
          <a:xfrm>
            <a:off x="285720" y="4857760"/>
            <a:ext cx="8572560" cy="1214446"/>
          </a:xfrm>
        </p:spPr>
        <p:txBody>
          <a:bodyPr>
            <a:noAutofit/>
          </a:bodyPr>
          <a:lstStyle/>
          <a:p>
            <a:pPr algn="ctr"/>
            <a:r>
              <a:rPr lang="es-ES" sz="2400" b="1" dirty="0" smtClean="0">
                <a:solidFill>
                  <a:srgbClr val="C00000"/>
                </a:solidFill>
              </a:rPr>
              <a:t>Luis Felipe Lagos</a:t>
            </a:r>
          </a:p>
          <a:p>
            <a:pPr algn="ctr"/>
            <a:r>
              <a:rPr lang="es-ES" sz="2400" b="1" dirty="0" smtClean="0">
                <a:solidFill>
                  <a:srgbClr val="C00000"/>
                </a:solidFill>
              </a:rPr>
              <a:t>Director Programa Económico</a:t>
            </a:r>
          </a:p>
          <a:p>
            <a:pPr algn="ctr"/>
            <a:r>
              <a:rPr lang="es-ES" sz="2400" b="1" dirty="0" smtClean="0">
                <a:solidFill>
                  <a:srgbClr val="C00000"/>
                </a:solidFill>
              </a:rPr>
              <a:t>Libertad y Desarrollo </a:t>
            </a:r>
            <a:endParaRPr lang="es-ES" sz="2400" b="1" dirty="0">
              <a:solidFill>
                <a:srgbClr val="C0000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57158" y="6143644"/>
            <a:ext cx="84296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Santiago, 8 de Noviembre de 2011</a:t>
            </a:r>
            <a:endParaRPr lang="es-ES" sz="16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6 Imagen" descr="Logo nuev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548680"/>
            <a:ext cx="731265" cy="6440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-180528" y="476672"/>
            <a:ext cx="95770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76" lvl="0" indent="-265176" algn="ctr">
              <a:spcBef>
                <a:spcPts val="250"/>
              </a:spcBef>
              <a:buClr>
                <a:schemeClr val="accent1"/>
              </a:buClr>
              <a:buSzPct val="80000"/>
              <a:defRPr/>
            </a:pPr>
            <a:r>
              <a:rPr lang="es-CL" sz="3200" b="1" dirty="0" smtClean="0">
                <a:solidFill>
                  <a:srgbClr val="0000FF"/>
                </a:solidFill>
              </a:rPr>
              <a:t>Países de la OECD : Ingresos por Impuestos a las Corporaciones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395536" y="6093296"/>
            <a:ext cx="72728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smtClean="0"/>
              <a:t>Nota: Las Figuras están en porcentajes.</a:t>
            </a:r>
          </a:p>
          <a:p>
            <a:r>
              <a:rPr lang="es-ES" sz="1000" dirty="0" smtClean="0"/>
              <a:t>Fuente: Elaboración propia de </a:t>
            </a:r>
            <a:r>
              <a:rPr lang="es-ES" sz="1000" dirty="0" err="1" smtClean="0"/>
              <a:t>LyD</a:t>
            </a:r>
            <a:r>
              <a:rPr lang="es-ES" sz="1000" dirty="0" smtClean="0"/>
              <a:t> a partir de datos de la OECD, 27 de enero de 2010. </a:t>
            </a:r>
            <a:endParaRPr lang="es-ES" sz="1000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010A-35B7-4919-89D9-8656AE5312EA}" type="slidenum">
              <a:rPr lang="es-ES" smtClean="0"/>
              <a:pPr/>
              <a:t>10</a:t>
            </a:fld>
            <a:endParaRPr lang="es-ES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700808"/>
            <a:ext cx="8400209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5 Imagen" descr="Logo nuev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16416" y="188640"/>
            <a:ext cx="731265" cy="6440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51520" y="404664"/>
            <a:ext cx="84296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76" lvl="0" indent="-265176" algn="ctr">
              <a:spcBef>
                <a:spcPts val="250"/>
              </a:spcBef>
              <a:buClr>
                <a:schemeClr val="accent1"/>
              </a:buClr>
              <a:buSzPct val="80000"/>
              <a:defRPr/>
            </a:pPr>
            <a:r>
              <a:rPr lang="es-ES" sz="3200" b="1" dirty="0" smtClean="0">
                <a:solidFill>
                  <a:srgbClr val="0000FF"/>
                </a:solidFill>
              </a:rPr>
              <a:t>Tasa Marginal Máxima, Impuesto al Ingreso Personal</a:t>
            </a:r>
            <a:r>
              <a:rPr lang="es-ES" sz="3200" dirty="0" smtClean="0">
                <a:solidFill>
                  <a:srgbClr val="0000FF"/>
                </a:solidFill>
              </a:rPr>
              <a:t> </a:t>
            </a:r>
            <a:endParaRPr lang="es-ES" sz="3200" b="1" dirty="0" smtClean="0">
              <a:solidFill>
                <a:srgbClr val="0000FF"/>
              </a:solidFill>
            </a:endParaRPr>
          </a:p>
        </p:txBody>
      </p:sp>
      <p:pic>
        <p:nvPicPr>
          <p:cNvPr id="4" name="3 Imagen" descr="Logo nuev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188640"/>
            <a:ext cx="731265" cy="644012"/>
          </a:xfrm>
          <a:prstGeom prst="rect">
            <a:avLst/>
          </a:prstGeom>
        </p:spPr>
      </p:pic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628800"/>
            <a:ext cx="2520280" cy="4742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1628800"/>
            <a:ext cx="2592288" cy="4742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44208" y="1628800"/>
            <a:ext cx="2304256" cy="4742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11 CuadroTexto"/>
          <p:cNvSpPr txBox="1"/>
          <p:nvPr/>
        </p:nvSpPr>
        <p:spPr>
          <a:xfrm>
            <a:off x="539552" y="6396335"/>
            <a:ext cx="9577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1200" i="1" dirty="0" smtClean="0"/>
          </a:p>
          <a:p>
            <a:r>
              <a:rPr lang="en-US" sz="1200" dirty="0" err="1" smtClean="0"/>
              <a:t>Fuente</a:t>
            </a:r>
            <a:r>
              <a:rPr lang="en-US" sz="1200" i="1" dirty="0" smtClean="0"/>
              <a:t>: PMG’s Individual Income Tax and Social Security Rate Survey 2010</a:t>
            </a:r>
            <a:r>
              <a:rPr lang="en-US" sz="1200" dirty="0" smtClean="0"/>
              <a:t> </a:t>
            </a:r>
            <a:endParaRPr lang="es-E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1051560"/>
          </a:xfrm>
        </p:spPr>
        <p:txBody>
          <a:bodyPr>
            <a:noAutofit/>
          </a:bodyPr>
          <a:lstStyle/>
          <a:p>
            <a:r>
              <a:rPr lang="es-CL" sz="3200" dirty="0" smtClean="0">
                <a:solidFill>
                  <a:srgbClr val="0000FF"/>
                </a:solidFill>
              </a:rPr>
              <a:t>Qué se entiende por Reforma Tributaria</a:t>
            </a:r>
            <a:endParaRPr lang="es-ES" sz="3200" dirty="0">
              <a:solidFill>
                <a:srgbClr val="0000FF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844824"/>
            <a:ext cx="8183880" cy="4187952"/>
          </a:xfrm>
        </p:spPr>
        <p:txBody>
          <a:bodyPr/>
          <a:lstStyle/>
          <a:p>
            <a:r>
              <a:rPr lang="es-CL" dirty="0" smtClean="0"/>
              <a:t>Una Reforma tributaria no necesariamente significa una alza de impuestos</a:t>
            </a:r>
            <a:r>
              <a:rPr lang="es-CL" dirty="0" smtClean="0"/>
              <a:t>.</a:t>
            </a:r>
          </a:p>
          <a:p>
            <a:endParaRPr lang="es-CL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539552" y="404664"/>
            <a:ext cx="8183880" cy="936104"/>
          </a:xfrm>
        </p:spPr>
        <p:txBody>
          <a:bodyPr>
            <a:normAutofit/>
          </a:bodyPr>
          <a:lstStyle/>
          <a:p>
            <a:r>
              <a:rPr lang="es-CL" sz="2800" dirty="0" smtClean="0">
                <a:solidFill>
                  <a:srgbClr val="0000FF"/>
                </a:solidFill>
              </a:rPr>
              <a:t>Objetivo de una Reforma Tributaria</a:t>
            </a:r>
            <a:endParaRPr lang="es-ES" sz="2800" dirty="0">
              <a:solidFill>
                <a:srgbClr val="0000FF"/>
              </a:solidFill>
            </a:endParaRPr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>
          <a:xfrm>
            <a:off x="395536" y="1340768"/>
            <a:ext cx="8183880" cy="4896544"/>
          </a:xfrm>
        </p:spPr>
        <p:txBody>
          <a:bodyPr/>
          <a:lstStyle/>
          <a:p>
            <a:r>
              <a:rPr lang="es-CL" dirty="0" smtClean="0"/>
              <a:t>Mejorar la eficiencia del Sistema Tributario</a:t>
            </a:r>
          </a:p>
          <a:p>
            <a:endParaRPr lang="es-CL" dirty="0" smtClean="0"/>
          </a:p>
          <a:p>
            <a:r>
              <a:rPr lang="es-CL" dirty="0" smtClean="0"/>
              <a:t>Eficiencia: Minimizar las distorsiones que generan los impuestos para maximizar el crecimiento de tendencia  y empleo.  </a:t>
            </a:r>
          </a:p>
          <a:p>
            <a:endParaRPr lang="es-CL" dirty="0" smtClean="0"/>
          </a:p>
          <a:p>
            <a:r>
              <a:rPr lang="es-CL" dirty="0" smtClean="0"/>
              <a:t>Concentrarse en recaudar eficientemente y mejorar focalización del gasto.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539552" y="620688"/>
            <a:ext cx="8183880" cy="864096"/>
          </a:xfrm>
        </p:spPr>
        <p:txBody>
          <a:bodyPr/>
          <a:lstStyle/>
          <a:p>
            <a:endParaRPr lang="es-ES" dirty="0">
              <a:solidFill>
                <a:srgbClr val="0000FF"/>
              </a:solidFill>
            </a:endParaRPr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>
          <a:xfrm>
            <a:off x="467544" y="2132856"/>
            <a:ext cx="8183880" cy="3672408"/>
          </a:xfrm>
        </p:spPr>
        <p:txBody>
          <a:bodyPr/>
          <a:lstStyle/>
          <a:p>
            <a:r>
              <a:rPr lang="es-CL" dirty="0" smtClean="0"/>
              <a:t>El instrumento tributario no es el adecuado para redistribuir ingresos</a:t>
            </a:r>
          </a:p>
          <a:p>
            <a:endParaRPr lang="es-CL" dirty="0" smtClean="0"/>
          </a:p>
          <a:p>
            <a:r>
              <a:rPr lang="es-CL" dirty="0" smtClean="0"/>
              <a:t>Esto es un problema de empleo, capacitación </a:t>
            </a:r>
            <a:r>
              <a:rPr lang="es-CL" smtClean="0"/>
              <a:t>y educación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539552" y="620688"/>
            <a:ext cx="8183880" cy="864096"/>
          </a:xfrm>
        </p:spPr>
        <p:txBody>
          <a:bodyPr>
            <a:normAutofit/>
          </a:bodyPr>
          <a:lstStyle/>
          <a:p>
            <a:r>
              <a:rPr lang="es-CL" sz="3200" dirty="0" smtClean="0">
                <a:solidFill>
                  <a:srgbClr val="0000FF"/>
                </a:solidFill>
              </a:rPr>
              <a:t>Reforma Tributaria…en concreto</a:t>
            </a:r>
            <a:endParaRPr lang="es-ES" sz="3200" dirty="0">
              <a:solidFill>
                <a:srgbClr val="0000FF"/>
              </a:solidFill>
            </a:endParaRPr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>
          <a:xfrm>
            <a:off x="467544" y="1628800"/>
            <a:ext cx="8183880" cy="4176464"/>
          </a:xfrm>
        </p:spPr>
        <p:txBody>
          <a:bodyPr/>
          <a:lstStyle/>
          <a:p>
            <a:r>
              <a:rPr lang="es-CL" dirty="0" smtClean="0"/>
              <a:t>No interferir en la decisiones de consumo vs ahorro que hacen personas y empresas</a:t>
            </a:r>
          </a:p>
          <a:p>
            <a:endParaRPr lang="es-CL" dirty="0" smtClean="0"/>
          </a:p>
          <a:p>
            <a:r>
              <a:rPr lang="es-CL" dirty="0" smtClean="0"/>
              <a:t>Incentivar el ahorro para mantener inversión elevada y aumentar la productividad.</a:t>
            </a:r>
          </a:p>
          <a:p>
            <a:endParaRPr lang="es-CL" dirty="0" smtClean="0"/>
          </a:p>
          <a:p>
            <a:r>
              <a:rPr lang="es-CL" dirty="0" smtClean="0"/>
              <a:t>Esto permite generar empleos, derrotar la pobreza y aumentar gasto en educación.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539552" y="620688"/>
            <a:ext cx="8183880" cy="864096"/>
          </a:xfrm>
        </p:spPr>
        <p:txBody>
          <a:bodyPr/>
          <a:lstStyle/>
          <a:p>
            <a:r>
              <a:rPr lang="es-CL" dirty="0" smtClean="0">
                <a:solidFill>
                  <a:srgbClr val="0000FF"/>
                </a:solidFill>
              </a:rPr>
              <a:t>Reforma Tributaria para crecer</a:t>
            </a:r>
            <a:endParaRPr lang="es-ES" dirty="0">
              <a:solidFill>
                <a:srgbClr val="0000FF"/>
              </a:solidFill>
            </a:endParaRPr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>
          <a:xfrm>
            <a:off x="467544" y="1628800"/>
            <a:ext cx="8183880" cy="4176464"/>
          </a:xfrm>
        </p:spPr>
        <p:txBody>
          <a:bodyPr/>
          <a:lstStyle/>
          <a:p>
            <a:r>
              <a:rPr lang="es-CL" dirty="0" smtClean="0"/>
              <a:t>Impuesto al gasto tanto para personas como empresas.</a:t>
            </a:r>
          </a:p>
          <a:p>
            <a:endParaRPr lang="es-CL" dirty="0" smtClean="0"/>
          </a:p>
          <a:p>
            <a:r>
              <a:rPr lang="es-CL" dirty="0" smtClean="0"/>
              <a:t>Personas podrían optativamente llevar contabilidad para calcular la base del impuesto.</a:t>
            </a:r>
          </a:p>
          <a:p>
            <a:endParaRPr lang="es-CL" dirty="0" smtClean="0"/>
          </a:p>
          <a:p>
            <a:r>
              <a:rPr lang="es-CL" dirty="0" smtClean="0"/>
              <a:t>Descuentos por gastos en capital humano: educación y salud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539552" y="620688"/>
            <a:ext cx="8183880" cy="864096"/>
          </a:xfrm>
        </p:spPr>
        <p:txBody>
          <a:bodyPr/>
          <a:lstStyle/>
          <a:p>
            <a:r>
              <a:rPr lang="es-CL" dirty="0" smtClean="0">
                <a:solidFill>
                  <a:srgbClr val="0000FF"/>
                </a:solidFill>
              </a:rPr>
              <a:t>….Empresas</a:t>
            </a:r>
            <a:endParaRPr lang="es-ES" dirty="0">
              <a:solidFill>
                <a:srgbClr val="0000FF"/>
              </a:solidFill>
            </a:endParaRPr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>
          <a:xfrm>
            <a:off x="467544" y="1628800"/>
            <a:ext cx="8183880" cy="4176464"/>
          </a:xfrm>
        </p:spPr>
        <p:txBody>
          <a:bodyPr/>
          <a:lstStyle/>
          <a:p>
            <a:r>
              <a:rPr lang="es-CL" dirty="0" smtClean="0"/>
              <a:t>Empresas tributan sobre utilidades distribuidas que son consumidas por sus dueños.</a:t>
            </a:r>
          </a:p>
          <a:p>
            <a:endParaRPr lang="es-CL" dirty="0" smtClean="0"/>
          </a:p>
          <a:p>
            <a:r>
              <a:rPr lang="es-CL" dirty="0" smtClean="0"/>
              <a:t>Esto sería muy beneficioso para las pymes que financian su inversión con utilidades al tener restricciones al crédito por su corta historia y mayor riesgo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467544" y="980728"/>
            <a:ext cx="8183880" cy="2376264"/>
          </a:xfrm>
        </p:spPr>
        <p:txBody>
          <a:bodyPr/>
          <a:lstStyle/>
          <a:p>
            <a:r>
              <a:rPr lang="es-CL" dirty="0" smtClean="0">
                <a:solidFill>
                  <a:srgbClr val="0000FF"/>
                </a:solidFill>
              </a:rPr>
              <a:t>Alguna Evidencia: Como nos comparamos con el resto </a:t>
            </a:r>
            <a:endParaRPr lang="es-E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323528" y="548680"/>
            <a:ext cx="84296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76" lvl="0" indent="-265176" algn="ctr">
              <a:spcBef>
                <a:spcPts val="250"/>
              </a:spcBef>
              <a:buClr>
                <a:schemeClr val="accent1"/>
              </a:buClr>
              <a:buSzPct val="80000"/>
              <a:defRPr/>
            </a:pPr>
            <a:r>
              <a:rPr lang="es-ES" sz="3200" b="1" dirty="0" smtClean="0">
                <a:solidFill>
                  <a:srgbClr val="0000FF"/>
                </a:solidFill>
              </a:rPr>
              <a:t>Recaudación Tributaria Países OECD 2008</a:t>
            </a:r>
          </a:p>
        </p:txBody>
      </p:sp>
      <p:pic>
        <p:nvPicPr>
          <p:cNvPr id="4" name="3 Imagen" descr="Logo nuev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188640"/>
            <a:ext cx="731265" cy="644012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1772816"/>
            <a:ext cx="6429548" cy="42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CuadroTexto"/>
          <p:cNvSpPr txBox="1"/>
          <p:nvPr/>
        </p:nvSpPr>
        <p:spPr>
          <a:xfrm>
            <a:off x="1043608" y="6093296"/>
            <a:ext cx="49685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Fuente: OECD</a:t>
            </a:r>
            <a:endParaRPr lang="es-E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323528" y="548680"/>
            <a:ext cx="8429684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76" lvl="0" indent="-265176" algn="ctr">
              <a:spcBef>
                <a:spcPts val="250"/>
              </a:spcBef>
              <a:buClr>
                <a:schemeClr val="accent1"/>
              </a:buClr>
              <a:buSzPct val="80000"/>
              <a:defRPr/>
            </a:pPr>
            <a:r>
              <a:rPr lang="es-ES" sz="3600" b="1" dirty="0" smtClean="0"/>
              <a:t> </a:t>
            </a:r>
            <a:r>
              <a:rPr lang="es-ES" sz="3200" b="1" dirty="0" smtClean="0">
                <a:solidFill>
                  <a:srgbClr val="0000FF"/>
                </a:solidFill>
              </a:rPr>
              <a:t>Recaudación Tributaria  América Latina  2008  (1)</a:t>
            </a:r>
            <a:r>
              <a:rPr lang="es-ES" sz="3200" dirty="0" smtClean="0">
                <a:solidFill>
                  <a:srgbClr val="0000FF"/>
                </a:solidFill>
              </a:rPr>
              <a:t> </a:t>
            </a:r>
            <a:endParaRPr lang="es-ES" sz="3200" b="1" dirty="0" smtClean="0">
              <a:solidFill>
                <a:srgbClr val="0000FF"/>
              </a:solidFill>
            </a:endParaRPr>
          </a:p>
        </p:txBody>
      </p:sp>
      <p:pic>
        <p:nvPicPr>
          <p:cNvPr id="4" name="3 Imagen" descr="Logo nuev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188640"/>
            <a:ext cx="731265" cy="644012"/>
          </a:xfrm>
          <a:prstGeom prst="rect">
            <a:avLst/>
          </a:prstGeom>
        </p:spPr>
      </p:pic>
      <p:sp>
        <p:nvSpPr>
          <p:cNvPr id="14" name="13 CuadroTexto"/>
          <p:cNvSpPr txBox="1"/>
          <p:nvPr/>
        </p:nvSpPr>
        <p:spPr>
          <a:xfrm>
            <a:off x="827584" y="5949280"/>
            <a:ext cx="4968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Fuente: CEPAL</a:t>
            </a:r>
          </a:p>
          <a:p>
            <a:r>
              <a:rPr lang="es-ES" sz="1200" dirty="0" smtClean="0"/>
              <a:t>(1) Gobierno central</a:t>
            </a:r>
            <a:endParaRPr lang="es-ES" sz="1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060848"/>
            <a:ext cx="7949505" cy="344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0" y="260648"/>
            <a:ext cx="91440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76" lvl="0" indent="-265176" algn="ctr">
              <a:spcBef>
                <a:spcPts val="250"/>
              </a:spcBef>
              <a:buClr>
                <a:schemeClr val="accent1"/>
              </a:buClr>
              <a:buSzPct val="80000"/>
              <a:defRPr/>
            </a:pPr>
            <a:r>
              <a:rPr lang="es-ES" sz="2800" b="1" dirty="0" smtClean="0">
                <a:solidFill>
                  <a:srgbClr val="0000FF"/>
                </a:solidFill>
              </a:rPr>
              <a:t>Ingreso per cápita* y carga tributaria para el año en </a:t>
            </a:r>
            <a:r>
              <a:rPr lang="es-ES" sz="2800" dirty="0" smtClean="0">
                <a:solidFill>
                  <a:srgbClr val="0000FF"/>
                </a:solidFill>
              </a:rPr>
              <a:t> </a:t>
            </a:r>
            <a:r>
              <a:rPr lang="es-ES" sz="2800" b="1" dirty="0" smtClean="0">
                <a:solidFill>
                  <a:srgbClr val="0000FF"/>
                </a:solidFill>
              </a:rPr>
              <a:t>que se alcanzarán los 15.000 US$ 2010 (GK)</a:t>
            </a:r>
            <a:r>
              <a:rPr lang="es-ES" sz="2800" dirty="0" smtClean="0">
                <a:solidFill>
                  <a:srgbClr val="0000FF"/>
                </a:solidFill>
              </a:rPr>
              <a:t> </a:t>
            </a:r>
            <a:r>
              <a:rPr lang="es-ES" sz="3200" dirty="0" smtClean="0">
                <a:solidFill>
                  <a:srgbClr val="0000FF"/>
                </a:solidFill>
              </a:rPr>
              <a:t> </a:t>
            </a:r>
            <a:r>
              <a:rPr lang="es-ES" sz="3600" dirty="0" smtClean="0"/>
              <a:t> </a:t>
            </a:r>
            <a:endParaRPr lang="es-ES" sz="3300" b="1" dirty="0" smtClean="0">
              <a:solidFill>
                <a:srgbClr val="0000FF"/>
              </a:solidFill>
            </a:endParaRPr>
          </a:p>
        </p:txBody>
      </p:sp>
      <p:pic>
        <p:nvPicPr>
          <p:cNvPr id="4" name="3 Imagen" descr="Logo nuev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188640"/>
            <a:ext cx="731265" cy="644012"/>
          </a:xfrm>
          <a:prstGeom prst="rect">
            <a:avLst/>
          </a:prstGeom>
        </p:spPr>
      </p:pic>
      <p:sp>
        <p:nvSpPr>
          <p:cNvPr id="10" name="9 CuadroTexto"/>
          <p:cNvSpPr txBox="1"/>
          <p:nvPr/>
        </p:nvSpPr>
        <p:spPr>
          <a:xfrm>
            <a:off x="539552" y="6211669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es-ES" sz="1200" dirty="0" smtClean="0"/>
              <a:t>medido en dólares PPP  </a:t>
            </a:r>
            <a:r>
              <a:rPr lang="es-ES" sz="1200" dirty="0" err="1" smtClean="0"/>
              <a:t>Geary-Khamis</a:t>
            </a:r>
            <a:r>
              <a:rPr lang="es-ES" sz="1200" dirty="0" smtClean="0"/>
              <a:t> (GK) de 2010 a partir de  </a:t>
            </a:r>
            <a:r>
              <a:rPr lang="es-ES" sz="1200" dirty="0" err="1" smtClean="0"/>
              <a:t>Historical</a:t>
            </a:r>
            <a:r>
              <a:rPr lang="es-ES" sz="1200" dirty="0" smtClean="0"/>
              <a:t> </a:t>
            </a:r>
            <a:r>
              <a:rPr lang="es-ES" sz="1200" dirty="0" err="1" smtClean="0"/>
              <a:t>Statistics</a:t>
            </a:r>
            <a:r>
              <a:rPr lang="es-ES" sz="1200" dirty="0" smtClean="0"/>
              <a:t> de Angus </a:t>
            </a:r>
            <a:r>
              <a:rPr lang="es-ES" sz="1200" dirty="0" err="1" smtClean="0"/>
              <a:t>Maddison</a:t>
            </a:r>
            <a:r>
              <a:rPr lang="es-ES" sz="1200" dirty="0" smtClean="0"/>
              <a:t> ** dato para 1965 el más antiguo disponible OECD </a:t>
            </a:r>
          </a:p>
          <a:p>
            <a:pPr>
              <a:buFont typeface="Arial" charset="0"/>
              <a:buChar char="•"/>
            </a:pPr>
            <a:r>
              <a:rPr lang="es-ES" sz="1200" dirty="0" smtClean="0"/>
              <a:t>Fuente: OECD, Banco Central de Chile, Angus </a:t>
            </a:r>
            <a:r>
              <a:rPr lang="es-ES" sz="1200" dirty="0" err="1" smtClean="0"/>
              <a:t>Maddison</a:t>
            </a:r>
            <a:r>
              <a:rPr lang="es-ES" sz="1200" dirty="0" smtClean="0"/>
              <a:t> "</a:t>
            </a:r>
            <a:r>
              <a:rPr lang="es-ES" sz="1200" dirty="0" err="1" smtClean="0"/>
              <a:t>Historical</a:t>
            </a:r>
            <a:r>
              <a:rPr lang="es-ES" sz="1200" dirty="0" smtClean="0"/>
              <a:t> </a:t>
            </a:r>
            <a:r>
              <a:rPr lang="es-ES" sz="1200" dirty="0" err="1" smtClean="0"/>
              <a:t>Statistics</a:t>
            </a:r>
            <a:r>
              <a:rPr lang="es-ES" sz="1200" dirty="0" smtClean="0"/>
              <a:t>"  Universidad de </a:t>
            </a:r>
            <a:r>
              <a:rPr lang="es-ES" sz="1200" dirty="0" err="1" smtClean="0"/>
              <a:t>Groningen</a:t>
            </a:r>
            <a:r>
              <a:rPr lang="es-ES" sz="1200" dirty="0" smtClean="0"/>
              <a:t> </a:t>
            </a:r>
            <a:endParaRPr lang="es-ES" sz="1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1772816"/>
            <a:ext cx="5372100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51520" y="548680"/>
            <a:ext cx="8429684" cy="11156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76" lvl="0" indent="-265176" algn="ctr">
              <a:spcBef>
                <a:spcPts val="250"/>
              </a:spcBef>
              <a:buClr>
                <a:schemeClr val="accent1"/>
              </a:buClr>
              <a:buSzPct val="80000"/>
              <a:defRPr/>
            </a:pPr>
            <a:r>
              <a:rPr lang="es-ES" sz="3200" b="1" dirty="0" smtClean="0">
                <a:solidFill>
                  <a:srgbClr val="0000FF"/>
                </a:solidFill>
              </a:rPr>
              <a:t>Composición del Ingreso </a:t>
            </a:r>
          </a:p>
          <a:p>
            <a:pPr marL="265176" lvl="0" indent="-265176" algn="ctr">
              <a:spcBef>
                <a:spcPts val="250"/>
              </a:spcBef>
              <a:buClr>
                <a:schemeClr val="accent1"/>
              </a:buClr>
              <a:buSzPct val="80000"/>
              <a:defRPr/>
            </a:pPr>
            <a:r>
              <a:rPr lang="es-ES" sz="3200" b="1" dirty="0" smtClean="0">
                <a:solidFill>
                  <a:srgbClr val="0000FF"/>
                </a:solidFill>
              </a:rPr>
              <a:t>Tributario</a:t>
            </a:r>
            <a:r>
              <a:rPr lang="es-ES" sz="3200" dirty="0" smtClean="0">
                <a:solidFill>
                  <a:srgbClr val="0000FF"/>
                </a:solidFill>
              </a:rPr>
              <a:t> </a:t>
            </a:r>
            <a:endParaRPr lang="es-ES" sz="3200" b="1" dirty="0" smtClean="0">
              <a:solidFill>
                <a:srgbClr val="0000FF"/>
              </a:solidFill>
            </a:endParaRPr>
          </a:p>
        </p:txBody>
      </p:sp>
      <p:pic>
        <p:nvPicPr>
          <p:cNvPr id="4" name="3 Imagen" descr="Logo nuev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188640"/>
            <a:ext cx="731265" cy="644012"/>
          </a:xfrm>
          <a:prstGeom prst="rect">
            <a:avLst/>
          </a:prstGeom>
        </p:spPr>
      </p:pic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700808"/>
            <a:ext cx="6885560" cy="3996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CuadroTexto"/>
          <p:cNvSpPr txBox="1"/>
          <p:nvPr/>
        </p:nvSpPr>
        <p:spPr>
          <a:xfrm>
            <a:off x="827584" y="5661248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1200" i="1" dirty="0" smtClean="0"/>
          </a:p>
          <a:p>
            <a:r>
              <a:rPr lang="es-ES" sz="1200" i="1" dirty="0" smtClean="0"/>
              <a:t>Fuente: SII</a:t>
            </a:r>
            <a:r>
              <a:rPr lang="es-ES" sz="1200" dirty="0" smtClean="0"/>
              <a:t> *Tipo de cambio 510,38 promedio observado 2010 ** Corresponde a los pagos efectuados en moneda extranjera excluyendo CODELCO </a:t>
            </a:r>
            <a:endParaRPr lang="es-E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51520" y="620688"/>
            <a:ext cx="8429684" cy="11156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76" lvl="0" indent="-265176" algn="ctr">
              <a:spcBef>
                <a:spcPts val="250"/>
              </a:spcBef>
              <a:buClr>
                <a:schemeClr val="accent1"/>
              </a:buClr>
              <a:buSzPct val="80000"/>
              <a:defRPr/>
            </a:pPr>
            <a:r>
              <a:rPr lang="es-ES" sz="3200" b="1" dirty="0" smtClean="0">
                <a:solidFill>
                  <a:srgbClr val="0000FF"/>
                </a:solidFill>
              </a:rPr>
              <a:t>Eficiencia, Tasa y </a:t>
            </a:r>
          </a:p>
          <a:p>
            <a:pPr marL="265176" lvl="0" indent="-265176" algn="ctr">
              <a:spcBef>
                <a:spcPts val="250"/>
              </a:spcBef>
              <a:buClr>
                <a:schemeClr val="accent1"/>
              </a:buClr>
              <a:buSzPct val="80000"/>
              <a:defRPr/>
            </a:pPr>
            <a:r>
              <a:rPr lang="es-ES" sz="3200" b="1" dirty="0" smtClean="0">
                <a:solidFill>
                  <a:srgbClr val="0000FF"/>
                </a:solidFill>
              </a:rPr>
              <a:t>Recaudación VAT*</a:t>
            </a:r>
            <a:r>
              <a:rPr lang="es-ES" sz="3200" dirty="0" smtClean="0">
                <a:solidFill>
                  <a:srgbClr val="0000FF"/>
                </a:solidFill>
              </a:rPr>
              <a:t> </a:t>
            </a:r>
            <a:endParaRPr lang="es-ES" sz="3200" b="1" dirty="0" smtClean="0">
              <a:solidFill>
                <a:srgbClr val="0000FF"/>
              </a:solidFill>
            </a:endParaRPr>
          </a:p>
        </p:txBody>
      </p:sp>
      <p:pic>
        <p:nvPicPr>
          <p:cNvPr id="4" name="3 Imagen" descr="Logo nuev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188640"/>
            <a:ext cx="731265" cy="644012"/>
          </a:xfrm>
          <a:prstGeom prst="rect">
            <a:avLst/>
          </a:prstGeom>
        </p:spPr>
      </p:pic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844824"/>
            <a:ext cx="3888432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1844824"/>
            <a:ext cx="3888432" cy="3960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17 CuadroTexto"/>
          <p:cNvSpPr txBox="1"/>
          <p:nvPr/>
        </p:nvSpPr>
        <p:spPr>
          <a:xfrm>
            <a:off x="611560" y="5661248"/>
            <a:ext cx="7776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1200" i="1" dirty="0" smtClean="0"/>
          </a:p>
          <a:p>
            <a:r>
              <a:rPr lang="es-ES" sz="1200" dirty="0" smtClean="0"/>
              <a:t>Fuente: Elaboración propia con datos de la OECD </a:t>
            </a:r>
          </a:p>
          <a:p>
            <a:r>
              <a:rPr lang="es-ES" sz="1200" i="1" dirty="0" smtClean="0"/>
              <a:t>*Promedios 2005-2008</a:t>
            </a:r>
            <a:r>
              <a:rPr lang="es-ES" sz="1200" dirty="0" smtClean="0"/>
              <a:t> </a:t>
            </a:r>
          </a:p>
          <a:p>
            <a:r>
              <a:rPr lang="es-ES" sz="1200" dirty="0" smtClean="0"/>
              <a:t>** C-</a:t>
            </a:r>
            <a:r>
              <a:rPr lang="es-ES" sz="1200" dirty="0" err="1" smtClean="0"/>
              <a:t>eficiency</a:t>
            </a:r>
            <a:r>
              <a:rPr lang="es-ES" sz="1200" dirty="0" smtClean="0"/>
              <a:t>, medido como (recaudación VAT)/(consumo total*tasa VAT) </a:t>
            </a:r>
            <a:endParaRPr lang="es-E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323528" y="548680"/>
            <a:ext cx="84296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76" lvl="0" indent="-265176" algn="ctr">
              <a:spcBef>
                <a:spcPts val="250"/>
              </a:spcBef>
              <a:buClr>
                <a:schemeClr val="accent1"/>
              </a:buClr>
              <a:buSzPct val="80000"/>
              <a:defRPr/>
            </a:pPr>
            <a:r>
              <a:rPr lang="es-ES" sz="3200" b="1" dirty="0" smtClean="0">
                <a:solidFill>
                  <a:srgbClr val="0000FF"/>
                </a:solidFill>
              </a:rPr>
              <a:t>Tasa Marginal de Impuesto a las Empresas 2011 </a:t>
            </a:r>
            <a:endParaRPr lang="es-CL" sz="3200" b="1" dirty="0" smtClean="0">
              <a:solidFill>
                <a:srgbClr val="0000FF"/>
              </a:solidFill>
            </a:endParaRPr>
          </a:p>
        </p:txBody>
      </p:sp>
      <p:pic>
        <p:nvPicPr>
          <p:cNvPr id="4" name="3 Imagen" descr="Logo nuev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188640"/>
            <a:ext cx="731265" cy="644012"/>
          </a:xfrm>
          <a:prstGeom prst="rect">
            <a:avLst/>
          </a:prstGeom>
        </p:spPr>
      </p:pic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844824"/>
            <a:ext cx="3600400" cy="4109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1844824"/>
            <a:ext cx="3516196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10 CuadroTexto"/>
          <p:cNvSpPr txBox="1"/>
          <p:nvPr/>
        </p:nvSpPr>
        <p:spPr>
          <a:xfrm>
            <a:off x="755576" y="5877273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1200" i="1" dirty="0" smtClean="0"/>
          </a:p>
          <a:p>
            <a:r>
              <a:rPr lang="es-ES" sz="1200" dirty="0" smtClean="0"/>
              <a:t>Fuente: OECD  </a:t>
            </a:r>
            <a:endParaRPr lang="es-E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357158" y="606492"/>
            <a:ext cx="84296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76" lvl="0" indent="-265176" algn="ctr">
              <a:spcBef>
                <a:spcPts val="250"/>
              </a:spcBef>
              <a:buClr>
                <a:schemeClr val="accent1"/>
              </a:buClr>
              <a:buSzPct val="80000"/>
              <a:defRPr/>
            </a:pPr>
            <a:r>
              <a:rPr lang="es-ES" sz="3200" b="1" dirty="0" smtClean="0">
                <a:solidFill>
                  <a:srgbClr val="0000FF"/>
                </a:solidFill>
              </a:rPr>
              <a:t>Tasa Marginal de Impuesto para  Empresas pequeñas 2011 </a:t>
            </a:r>
            <a:endParaRPr lang="es-CL" sz="3200" b="1" dirty="0" smtClean="0">
              <a:solidFill>
                <a:srgbClr val="0000FF"/>
              </a:solidFill>
            </a:endParaRPr>
          </a:p>
        </p:txBody>
      </p:sp>
      <p:pic>
        <p:nvPicPr>
          <p:cNvPr id="4" name="3 Imagen" descr="Logo nuev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188640"/>
            <a:ext cx="731265" cy="644012"/>
          </a:xfrm>
          <a:prstGeom prst="rect">
            <a:avLst/>
          </a:prstGeom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2060847"/>
            <a:ext cx="4248472" cy="3600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12 CuadroTexto"/>
          <p:cNvSpPr txBox="1"/>
          <p:nvPr/>
        </p:nvSpPr>
        <p:spPr>
          <a:xfrm>
            <a:off x="755576" y="5877272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1200" i="1" dirty="0" smtClean="0"/>
          </a:p>
          <a:p>
            <a:r>
              <a:rPr lang="es-ES" sz="1200" dirty="0" smtClean="0"/>
              <a:t>Fuente: OECD</a:t>
            </a:r>
          </a:p>
          <a:p>
            <a:r>
              <a:rPr lang="es-ES" sz="1200" dirty="0" smtClean="0"/>
              <a:t>* La definición de "empresa pequeña" varía de acuerdo al país   </a:t>
            </a:r>
            <a:endParaRPr lang="es-E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2981</TotalTime>
  <Words>465</Words>
  <Application>Microsoft Office PowerPoint</Application>
  <PresentationFormat>Presentación en pantalla (4:3)</PresentationFormat>
  <Paragraphs>66</Paragraphs>
  <Slides>17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Aspecto</vt:lpstr>
      <vt:lpstr>Seminario Hacia un Chile mas Justo   </vt:lpstr>
      <vt:lpstr>Alguna Evidencia: Como nos comparamos con el resto 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Qué se entiende por Reforma Tributaria</vt:lpstr>
      <vt:lpstr>Objetivo de una Reforma Tributaria</vt:lpstr>
      <vt:lpstr>Diapositiva 14</vt:lpstr>
      <vt:lpstr>Reforma Tributaria…en concreto</vt:lpstr>
      <vt:lpstr>Reforma Tributaria para crecer</vt:lpstr>
      <vt:lpstr>….Empresas</vt:lpstr>
    </vt:vector>
  </TitlesOfParts>
  <Company>LyD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Chile : Perspectiva  y Desafíos </dc:title>
  <dc:creator>Maryorit Almendras</dc:creator>
  <cp:lastModifiedBy>flagos</cp:lastModifiedBy>
  <cp:revision>480</cp:revision>
  <dcterms:created xsi:type="dcterms:W3CDTF">2010-03-15T15:28:21Z</dcterms:created>
  <dcterms:modified xsi:type="dcterms:W3CDTF">2011-11-07T22:12:37Z</dcterms:modified>
</cp:coreProperties>
</file>