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7" r:id="rId1"/>
    <p:sldMasterId id="2147483704" r:id="rId2"/>
    <p:sldMasterId id="2147483708" r:id="rId3"/>
    <p:sldMasterId id="2147483706" r:id="rId4"/>
  </p:sldMasterIdLst>
  <p:notesMasterIdLst>
    <p:notesMasterId r:id="rId20"/>
  </p:notesMasterIdLst>
  <p:handoutMasterIdLst>
    <p:handoutMasterId r:id="rId21"/>
  </p:handoutMasterIdLst>
  <p:sldIdLst>
    <p:sldId id="387" r:id="rId5"/>
    <p:sldId id="484" r:id="rId6"/>
    <p:sldId id="485" r:id="rId7"/>
    <p:sldId id="486" r:id="rId8"/>
    <p:sldId id="488" r:id="rId9"/>
    <p:sldId id="482" r:id="rId10"/>
    <p:sldId id="477" r:id="rId11"/>
    <p:sldId id="476" r:id="rId12"/>
    <p:sldId id="487" r:id="rId13"/>
    <p:sldId id="489" r:id="rId14"/>
    <p:sldId id="490" r:id="rId15"/>
    <p:sldId id="491" r:id="rId16"/>
    <p:sldId id="492" r:id="rId17"/>
    <p:sldId id="480" r:id="rId18"/>
    <p:sldId id="481" r:id="rId19"/>
  </p:sldIdLst>
  <p:sldSz cx="9144000" cy="6858000" type="letter"/>
  <p:notesSz cx="7102475" cy="93884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000" kern="1200">
        <a:solidFill>
          <a:schemeClr val="tx1"/>
        </a:solidFill>
        <a:latin typeface="Microsoft Sans Serif" pitchFamily="34" charset="0"/>
        <a:ea typeface="+mn-ea"/>
        <a:cs typeface="+mn-cs"/>
      </a:defRPr>
    </a:lvl1pPr>
    <a:lvl2pPr marL="457200" algn="l" rtl="0" fontAlgn="base">
      <a:spcBef>
        <a:spcPct val="0"/>
      </a:spcBef>
      <a:spcAft>
        <a:spcPct val="0"/>
      </a:spcAft>
      <a:defRPr sz="2000" kern="1200">
        <a:solidFill>
          <a:schemeClr val="tx1"/>
        </a:solidFill>
        <a:latin typeface="Microsoft Sans Serif" pitchFamily="34" charset="0"/>
        <a:ea typeface="+mn-ea"/>
        <a:cs typeface="+mn-cs"/>
      </a:defRPr>
    </a:lvl2pPr>
    <a:lvl3pPr marL="914400" algn="l" rtl="0" fontAlgn="base">
      <a:spcBef>
        <a:spcPct val="0"/>
      </a:spcBef>
      <a:spcAft>
        <a:spcPct val="0"/>
      </a:spcAft>
      <a:defRPr sz="2000" kern="1200">
        <a:solidFill>
          <a:schemeClr val="tx1"/>
        </a:solidFill>
        <a:latin typeface="Microsoft Sans Serif" pitchFamily="34" charset="0"/>
        <a:ea typeface="+mn-ea"/>
        <a:cs typeface="+mn-cs"/>
      </a:defRPr>
    </a:lvl3pPr>
    <a:lvl4pPr marL="1371600" algn="l" rtl="0" fontAlgn="base">
      <a:spcBef>
        <a:spcPct val="0"/>
      </a:spcBef>
      <a:spcAft>
        <a:spcPct val="0"/>
      </a:spcAft>
      <a:defRPr sz="2000" kern="1200">
        <a:solidFill>
          <a:schemeClr val="tx1"/>
        </a:solidFill>
        <a:latin typeface="Microsoft Sans Serif" pitchFamily="34" charset="0"/>
        <a:ea typeface="+mn-ea"/>
        <a:cs typeface="+mn-cs"/>
      </a:defRPr>
    </a:lvl4pPr>
    <a:lvl5pPr marL="1828800" algn="l" rtl="0" fontAlgn="base">
      <a:spcBef>
        <a:spcPct val="0"/>
      </a:spcBef>
      <a:spcAft>
        <a:spcPct val="0"/>
      </a:spcAft>
      <a:defRPr sz="2000" kern="1200">
        <a:solidFill>
          <a:schemeClr val="tx1"/>
        </a:solidFill>
        <a:latin typeface="Microsoft Sans Serif" pitchFamily="34" charset="0"/>
        <a:ea typeface="+mn-ea"/>
        <a:cs typeface="+mn-cs"/>
      </a:defRPr>
    </a:lvl5pPr>
    <a:lvl6pPr marL="2286000" algn="l" defTabSz="914400" rtl="0" eaLnBrk="1" latinLnBrk="0" hangingPunct="1">
      <a:defRPr sz="2000" kern="1200">
        <a:solidFill>
          <a:schemeClr val="tx1"/>
        </a:solidFill>
        <a:latin typeface="Microsoft Sans Serif" pitchFamily="34" charset="0"/>
        <a:ea typeface="+mn-ea"/>
        <a:cs typeface="+mn-cs"/>
      </a:defRPr>
    </a:lvl6pPr>
    <a:lvl7pPr marL="2743200" algn="l" defTabSz="914400" rtl="0" eaLnBrk="1" latinLnBrk="0" hangingPunct="1">
      <a:defRPr sz="2000" kern="1200">
        <a:solidFill>
          <a:schemeClr val="tx1"/>
        </a:solidFill>
        <a:latin typeface="Microsoft Sans Serif" pitchFamily="34" charset="0"/>
        <a:ea typeface="+mn-ea"/>
        <a:cs typeface="+mn-cs"/>
      </a:defRPr>
    </a:lvl7pPr>
    <a:lvl8pPr marL="3200400" algn="l" defTabSz="914400" rtl="0" eaLnBrk="1" latinLnBrk="0" hangingPunct="1">
      <a:defRPr sz="2000" kern="1200">
        <a:solidFill>
          <a:schemeClr val="tx1"/>
        </a:solidFill>
        <a:latin typeface="Microsoft Sans Serif" pitchFamily="34" charset="0"/>
        <a:ea typeface="+mn-ea"/>
        <a:cs typeface="+mn-cs"/>
      </a:defRPr>
    </a:lvl8pPr>
    <a:lvl9pPr marL="3657600" algn="l" defTabSz="914400" rtl="0" eaLnBrk="1" latinLnBrk="0" hangingPunct="1">
      <a:defRPr sz="2000" kern="1200">
        <a:solidFill>
          <a:schemeClr val="tx1"/>
        </a:solidFill>
        <a:latin typeface="Microsoft Sans Serif"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66"/>
    <a:srgbClr val="006B61"/>
    <a:srgbClr val="F35B1B"/>
    <a:srgbClr val="003366"/>
    <a:srgbClr val="C0C0C0"/>
    <a:srgbClr val="FF0000"/>
    <a:srgbClr val="FFFF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854" autoAdjust="0"/>
    <p:restoredTop sz="37707" autoAdjust="0"/>
  </p:normalViewPr>
  <p:slideViewPr>
    <p:cSldViewPr snapToGrid="0">
      <p:cViewPr>
        <p:scale>
          <a:sx n="100" d="100"/>
          <a:sy n="100" d="100"/>
        </p:scale>
        <p:origin x="-186" y="66"/>
      </p:cViewPr>
      <p:guideLst>
        <p:guide orient="horz"/>
        <p:guide orient="horz" pos="829"/>
        <p:guide orient="horz" pos="4112"/>
        <p:guide pos="136"/>
        <p:guide pos="5620"/>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75" d="100"/>
          <a:sy n="75" d="100"/>
        </p:scale>
        <p:origin x="-1536" y="-96"/>
      </p:cViewPr>
      <p:guideLst>
        <p:guide orient="horz" pos="295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464050"/>
            <a:ext cx="5207000" cy="4216400"/>
          </a:xfrm>
          <a:prstGeom prst="rect">
            <a:avLst/>
          </a:prstGeom>
          <a:noFill/>
          <a:ln w="12700">
            <a:noFill/>
            <a:miter lim="800000"/>
            <a:headEnd/>
            <a:tailEnd/>
          </a:ln>
          <a:effectLst/>
        </p:spPr>
        <p:txBody>
          <a:bodyPr vert="horz" wrap="square" lIns="94489" tIns="46417" rIns="94489" bIns="46417"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5" name="Rectangle 3"/>
          <p:cNvSpPr>
            <a:spLocks noGrp="1" noRot="1" noChangeAspect="1" noChangeArrowheads="1" noTextEdit="1"/>
          </p:cNvSpPr>
          <p:nvPr>
            <p:ph type="sldImg" idx="2"/>
          </p:nvPr>
        </p:nvSpPr>
        <p:spPr bwMode="auto">
          <a:xfrm>
            <a:off x="1133475" y="711200"/>
            <a:ext cx="4787900" cy="3590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Marcador de imagen de diapositiva"/>
          <p:cNvSpPr>
            <a:spLocks noGrp="1" noRot="1" noChangeAspect="1" noTextEdit="1"/>
          </p:cNvSpPr>
          <p:nvPr>
            <p:ph type="sldImg"/>
          </p:nvPr>
        </p:nvSpPr>
        <p:spPr>
          <a:ln/>
        </p:spPr>
      </p:sp>
      <p:sp>
        <p:nvSpPr>
          <p:cNvPr id="57346" name="2 Marcador de notas"/>
          <p:cNvSpPr>
            <a:spLocks noGrp="1"/>
          </p:cNvSpPr>
          <p:nvPr>
            <p:ph type="body" idx="1"/>
          </p:nvPr>
        </p:nvSpPr>
        <p:spPr>
          <a:noFill/>
          <a:ln w="9525"/>
        </p:spPr>
        <p:txBody>
          <a:bodyPr/>
          <a:lstStyle/>
          <a:p>
            <a:pPr eaLnBrk="1" hangingPunct="1"/>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4024313" y="8918575"/>
            <a:ext cx="3078162" cy="469900"/>
          </a:xfrm>
          <a:prstGeom prst="rect">
            <a:avLst/>
          </a:prstGeom>
          <a:noFill/>
          <a:ln w="9525">
            <a:noFill/>
            <a:miter lim="800000"/>
            <a:headEnd/>
            <a:tailEnd/>
          </a:ln>
        </p:spPr>
        <p:txBody>
          <a:bodyPr lIns="94229" tIns="47114" rIns="94229" bIns="47114" anchor="b"/>
          <a:lstStyle/>
          <a:p>
            <a:pPr algn="r" defTabSz="942975" eaLnBrk="0" hangingPunct="0"/>
            <a:fld id="{0DFC8259-4E39-4860-94E5-2D241883A277}" type="slidenum">
              <a:rPr lang="es-ES_tradnl" sz="1200">
                <a:latin typeface="Times New Roman" pitchFamily="18" charset="0"/>
              </a:rPr>
              <a:pPr algn="r" defTabSz="942975" eaLnBrk="0" hangingPunct="0"/>
              <a:t>13</a:t>
            </a:fld>
            <a:endParaRPr lang="es-ES_tradnl" sz="1200">
              <a:latin typeface="Times New Roman" pitchFamily="18" charset="0"/>
            </a:endParaRPr>
          </a:p>
        </p:txBody>
      </p:sp>
      <p:sp>
        <p:nvSpPr>
          <p:cNvPr id="76803" name="Rectangle 2"/>
          <p:cNvSpPr>
            <a:spLocks noGrp="1" noRot="1" noChangeAspect="1" noChangeArrowheads="1" noTextEdit="1"/>
          </p:cNvSpPr>
          <p:nvPr>
            <p:ph type="sldImg"/>
          </p:nvPr>
        </p:nvSpPr>
        <p:spPr>
          <a:xfrm>
            <a:off x="1204913" y="704850"/>
            <a:ext cx="4692650" cy="3519488"/>
          </a:xfrm>
          <a:ln/>
        </p:spPr>
      </p:sp>
      <p:sp>
        <p:nvSpPr>
          <p:cNvPr id="76804" name="Rectangle 3"/>
          <p:cNvSpPr>
            <a:spLocks noGrp="1" noChangeArrowheads="1"/>
          </p:cNvSpPr>
          <p:nvPr>
            <p:ph type="body" idx="1"/>
          </p:nvPr>
        </p:nvSpPr>
        <p:spPr>
          <a:xfrm>
            <a:off x="709613" y="4459288"/>
            <a:ext cx="5683250" cy="4224337"/>
          </a:xfrm>
          <a:noFill/>
          <a:ln w="9525"/>
        </p:spPr>
        <p:txBody>
          <a:bodyPr lIns="94229" tIns="47114" rIns="94229" bIns="47114"/>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197600" y="2200275"/>
            <a:ext cx="1628775" cy="34591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306513" y="2200275"/>
            <a:ext cx="4738687" cy="34591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07963" y="1490663"/>
            <a:ext cx="4276725" cy="5037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37088" y="1490663"/>
            <a:ext cx="4278312" cy="5037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492125"/>
            <a:ext cx="2286000" cy="603567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0" y="492125"/>
            <a:ext cx="6705600" cy="6035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AndTx" preserve="1">
  <p:cSld name="Título, gráfico y texto">
    <p:spTree>
      <p:nvGrpSpPr>
        <p:cNvPr id="1" name=""/>
        <p:cNvGrpSpPr/>
        <p:nvPr/>
      </p:nvGrpSpPr>
      <p:grpSpPr>
        <a:xfrm>
          <a:off x="0" y="0"/>
          <a:ext cx="0" cy="0"/>
          <a:chOff x="0" y="0"/>
          <a:chExt cx="0" cy="0"/>
        </a:xfrm>
      </p:grpSpPr>
      <p:sp>
        <p:nvSpPr>
          <p:cNvPr id="2" name="1 Título"/>
          <p:cNvSpPr>
            <a:spLocks noGrp="1"/>
          </p:cNvSpPr>
          <p:nvPr>
            <p:ph type="title"/>
          </p:nvPr>
        </p:nvSpPr>
        <p:spPr>
          <a:xfrm>
            <a:off x="0" y="492125"/>
            <a:ext cx="9144000" cy="925513"/>
          </a:xfrm>
        </p:spPr>
        <p:txBody>
          <a:bodyPr/>
          <a:lstStyle/>
          <a:p>
            <a:r>
              <a:rPr lang="es-ES" smtClean="0"/>
              <a:t>Haga clic para modificar el estilo de título del patrón</a:t>
            </a:r>
            <a:endParaRPr lang="es-MX"/>
          </a:p>
        </p:txBody>
      </p:sp>
      <p:sp>
        <p:nvSpPr>
          <p:cNvPr id="3" name="2 Marcador de gráfico"/>
          <p:cNvSpPr>
            <a:spLocks noGrp="1"/>
          </p:cNvSpPr>
          <p:nvPr>
            <p:ph type="chart" sz="half" idx="1"/>
          </p:nvPr>
        </p:nvSpPr>
        <p:spPr>
          <a:xfrm>
            <a:off x="207963" y="1490663"/>
            <a:ext cx="4276725" cy="5037137"/>
          </a:xfrm>
        </p:spPr>
        <p:txBody>
          <a:bodyPr/>
          <a:lstStyle/>
          <a:p>
            <a:pPr lvl="0"/>
            <a:endParaRPr lang="es-MX" noProof="0" smtClean="0"/>
          </a:p>
        </p:txBody>
      </p:sp>
      <p:sp>
        <p:nvSpPr>
          <p:cNvPr id="4" name="3 Marcador de texto"/>
          <p:cNvSpPr>
            <a:spLocks noGrp="1"/>
          </p:cNvSpPr>
          <p:nvPr>
            <p:ph type="body" sz="half" idx="2"/>
          </p:nvPr>
        </p:nvSpPr>
        <p:spPr>
          <a:xfrm>
            <a:off x="4637088" y="1490663"/>
            <a:ext cx="4278312" cy="50371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0" y="492125"/>
            <a:ext cx="9144000" cy="925513"/>
          </a:xfr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207963" y="1490663"/>
            <a:ext cx="4276725" cy="50371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637088" y="1490663"/>
            <a:ext cx="4278312" cy="50371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0" y="492125"/>
            <a:ext cx="9144000" cy="925513"/>
          </a:xfrm>
        </p:spPr>
        <p:txBody>
          <a:bodyPr/>
          <a:lstStyle/>
          <a:p>
            <a:r>
              <a:rPr lang="es-ES" smtClean="0"/>
              <a:t>Haga clic para modificar el estilo de título del patrón</a:t>
            </a:r>
            <a:endParaRPr lang="es-CL"/>
          </a:p>
        </p:txBody>
      </p:sp>
      <p:sp>
        <p:nvSpPr>
          <p:cNvPr id="3" name="2 Marcador de gráfico"/>
          <p:cNvSpPr>
            <a:spLocks noGrp="1"/>
          </p:cNvSpPr>
          <p:nvPr>
            <p:ph type="chart" idx="1"/>
          </p:nvPr>
        </p:nvSpPr>
        <p:spPr>
          <a:xfrm>
            <a:off x="207963" y="1490663"/>
            <a:ext cx="8707437" cy="5037137"/>
          </a:xfrm>
        </p:spPr>
        <p:txBody>
          <a:bodyPr/>
          <a:lstStyle/>
          <a:p>
            <a:pPr lvl="0"/>
            <a:endParaRPr lang="es-CL" noProof="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0" y="492125"/>
            <a:ext cx="9144000" cy="925513"/>
          </a:xfrm>
        </p:spPr>
        <p:txBody>
          <a:bodyPr/>
          <a:lstStyle/>
          <a:p>
            <a:r>
              <a:rPr lang="es-ES"/>
              <a:t>Haga clic para modificar el estilo de título del patrón</a:t>
            </a:r>
            <a:endParaRPr lang="en-US"/>
          </a:p>
        </p:txBody>
      </p:sp>
      <p:sp>
        <p:nvSpPr>
          <p:cNvPr id="3" name="Marcador de tabla 2"/>
          <p:cNvSpPr>
            <a:spLocks noGrp="1"/>
          </p:cNvSpPr>
          <p:nvPr>
            <p:ph type="tbl" idx="1"/>
          </p:nvPr>
        </p:nvSpPr>
        <p:spPr>
          <a:xfrm>
            <a:off x="207963" y="1490663"/>
            <a:ext cx="8707437" cy="5037137"/>
          </a:xfrm>
        </p:spPr>
        <p:txBody>
          <a:bodyPr/>
          <a:lstStyle/>
          <a:p>
            <a:pPr lvl="0"/>
            <a:endParaRPr lang="en-US" noProof="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492125"/>
            <a:ext cx="2286000" cy="5634038"/>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0" y="492125"/>
            <a:ext cx="6705600" cy="56340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665288" y="3825875"/>
            <a:ext cx="2803525" cy="183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21213" y="3825875"/>
            <a:ext cx="2803525" cy="183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600200"/>
            <a:ext cx="2057400" cy="45259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60198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e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978818" name="Rectangle 2"/>
          <p:cNvSpPr>
            <a:spLocks noChangeArrowheads="1"/>
          </p:cNvSpPr>
          <p:nvPr/>
        </p:nvSpPr>
        <p:spPr bwMode="auto">
          <a:xfrm>
            <a:off x="755650" y="1730375"/>
            <a:ext cx="7623175" cy="4768850"/>
          </a:xfrm>
          <a:prstGeom prst="rect">
            <a:avLst/>
          </a:prstGeom>
          <a:solidFill>
            <a:schemeClr val="bg1"/>
          </a:solidFill>
          <a:ln w="9525" algn="ctr">
            <a:solidFill>
              <a:srgbClr val="FFCC00"/>
            </a:solidFill>
            <a:miter lim="800000"/>
            <a:headEnd/>
            <a:tailEnd/>
          </a:ln>
          <a:effectLst/>
        </p:spPr>
        <p:txBody>
          <a:bodyPr wrap="none" lIns="36000" tIns="36000" rIns="36000" bIns="36000" anchor="ctr"/>
          <a:lstStyle/>
          <a:p>
            <a:pPr>
              <a:defRPr/>
            </a:pPr>
            <a:endParaRPr lang="es-MX"/>
          </a:p>
        </p:txBody>
      </p:sp>
      <p:sp>
        <p:nvSpPr>
          <p:cNvPr id="2978819" name="Line 3"/>
          <p:cNvSpPr>
            <a:spLocks noChangeShapeType="1"/>
          </p:cNvSpPr>
          <p:nvPr/>
        </p:nvSpPr>
        <p:spPr bwMode="auto">
          <a:xfrm flipH="1">
            <a:off x="757238" y="1562100"/>
            <a:ext cx="7621587" cy="0"/>
          </a:xfrm>
          <a:prstGeom prst="line">
            <a:avLst/>
          </a:prstGeom>
          <a:noFill/>
          <a:ln w="12700">
            <a:solidFill>
              <a:srgbClr val="FFCC00"/>
            </a:solidFill>
            <a:round/>
            <a:headEnd/>
            <a:tailEnd/>
          </a:ln>
          <a:effectLst/>
        </p:spPr>
        <p:txBody>
          <a:bodyPr lIns="36000" tIns="36000" rIns="36000" bIns="36000"/>
          <a:lstStyle/>
          <a:p>
            <a:pPr>
              <a:defRPr/>
            </a:pPr>
            <a:endParaRPr lang="es-MX"/>
          </a:p>
        </p:txBody>
      </p:sp>
      <p:pic>
        <p:nvPicPr>
          <p:cNvPr id="2978820" name="Picture 4" descr="cenefa_nueva"/>
          <p:cNvPicPr>
            <a:picLocks noChangeAspect="1" noChangeArrowheads="1"/>
          </p:cNvPicPr>
          <p:nvPr/>
        </p:nvPicPr>
        <p:blipFill>
          <a:blip r:embed="rId13" cstate="print"/>
          <a:srcRect/>
          <a:stretch>
            <a:fillRect/>
          </a:stretch>
        </p:blipFill>
        <p:spPr bwMode="auto">
          <a:xfrm>
            <a:off x="757238" y="407988"/>
            <a:ext cx="7620000" cy="1079500"/>
          </a:xfrm>
          <a:prstGeom prst="rect">
            <a:avLst/>
          </a:prstGeom>
          <a:noFill/>
          <a:ln w="9525">
            <a:noFill/>
            <a:miter lim="800000"/>
            <a:headEnd/>
            <a:tailEnd/>
          </a:ln>
        </p:spPr>
      </p:pic>
      <p:sp>
        <p:nvSpPr>
          <p:cNvPr id="2978821" name="Rectangle 5"/>
          <p:cNvSpPr>
            <a:spLocks noGrp="1" noChangeArrowheads="1"/>
          </p:cNvSpPr>
          <p:nvPr>
            <p:ph type="title"/>
          </p:nvPr>
        </p:nvSpPr>
        <p:spPr bwMode="auto">
          <a:xfrm>
            <a:off x="1306513" y="2200275"/>
            <a:ext cx="6519862"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smtClean="0"/>
              <a:t>Haga clic para cambiar el estilo de título	</a:t>
            </a:r>
          </a:p>
        </p:txBody>
      </p:sp>
      <p:sp>
        <p:nvSpPr>
          <p:cNvPr id="2978822" name="Rectangle 6"/>
          <p:cNvSpPr>
            <a:spLocks noGrp="1" noChangeArrowheads="1"/>
          </p:cNvSpPr>
          <p:nvPr>
            <p:ph type="body" idx="1"/>
          </p:nvPr>
        </p:nvSpPr>
        <p:spPr bwMode="auto">
          <a:xfrm>
            <a:off x="1665288" y="3825875"/>
            <a:ext cx="5759450" cy="1833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smtClean="0"/>
              <a:t>Haga clic para modificar el estilo de texto del patrón</a:t>
            </a:r>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78820"/>
                                        </p:tgtEl>
                                        <p:attrNameLst>
                                          <p:attrName>style.visibility</p:attrName>
                                        </p:attrNameLst>
                                      </p:cBhvr>
                                      <p:to>
                                        <p:strVal val="visible"/>
                                      </p:to>
                                    </p:set>
                                    <p:animEffect transition="in" filter="fade">
                                      <p:cBhvr>
                                        <p:cTn id="7" dur="500"/>
                                        <p:tgtEl>
                                          <p:spTgt spid="2978820"/>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978821"/>
                                        </p:tgtEl>
                                        <p:attrNameLst>
                                          <p:attrName>style.visibility</p:attrName>
                                        </p:attrNameLst>
                                      </p:cBhvr>
                                      <p:to>
                                        <p:strVal val="visible"/>
                                      </p:to>
                                    </p:set>
                                    <p:animEffect transition="in" filter="fade">
                                      <p:cBhvr>
                                        <p:cTn id="11" dur="500"/>
                                        <p:tgtEl>
                                          <p:spTgt spid="2978821"/>
                                        </p:tgtEl>
                                      </p:cBhvr>
                                    </p:animEffect>
                                    <p:anim calcmode="lin" valueType="num">
                                      <p:cBhvr>
                                        <p:cTn id="12" dur="500" fill="hold"/>
                                        <p:tgtEl>
                                          <p:spTgt spid="2978821"/>
                                        </p:tgtEl>
                                        <p:attrNameLst>
                                          <p:attrName>ppt_x</p:attrName>
                                        </p:attrNameLst>
                                      </p:cBhvr>
                                      <p:tavLst>
                                        <p:tav tm="0">
                                          <p:val>
                                            <p:strVal val="#ppt_x"/>
                                          </p:val>
                                        </p:tav>
                                        <p:tav tm="100000">
                                          <p:val>
                                            <p:strVal val="#ppt_x"/>
                                          </p:val>
                                        </p:tav>
                                      </p:tavLst>
                                    </p:anim>
                                    <p:anim calcmode="lin" valueType="num">
                                      <p:cBhvr>
                                        <p:cTn id="13" dur="500" fill="hold"/>
                                        <p:tgtEl>
                                          <p:spTgt spid="2978821"/>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2978822">
                                            <p:txEl>
                                              <p:pRg st="0" end="0"/>
                                            </p:txEl>
                                          </p:spTgt>
                                        </p:tgtEl>
                                        <p:attrNameLst>
                                          <p:attrName>style.visibility</p:attrName>
                                        </p:attrNameLst>
                                      </p:cBhvr>
                                      <p:to>
                                        <p:strVal val="visible"/>
                                      </p:to>
                                    </p:set>
                                    <p:animEffect transition="in" filter="wipe(up)">
                                      <p:cBhvr>
                                        <p:cTn id="17" dur="500"/>
                                        <p:tgtEl>
                                          <p:spTgt spid="29788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8821" grpId="0"/>
      <p:bldP spid="2978822" grpId="0" build="p">
        <p:tmplLst>
          <p:tmpl lvl="1">
            <p:tnLst>
              <p:par>
                <p:cTn presetID="22" presetClass="entr" presetSubtype="1" fill="hold" nodeType="afterEffect">
                  <p:stCondLst>
                    <p:cond delay="0"/>
                  </p:stCondLst>
                  <p:childTnLst>
                    <p:set>
                      <p:cBhvr>
                        <p:cTn dur="1" fill="hold">
                          <p:stCondLst>
                            <p:cond delay="0"/>
                          </p:stCondLst>
                        </p:cTn>
                        <p:tgtEl>
                          <p:spTgt spid="2978822"/>
                        </p:tgtEl>
                        <p:attrNameLst>
                          <p:attrName>style.visibility</p:attrName>
                        </p:attrNameLst>
                      </p:cBhvr>
                      <p:to>
                        <p:strVal val="visible"/>
                      </p:to>
                    </p:set>
                    <p:animEffect transition="in" filter="wipe(up)">
                      <p:cBhvr>
                        <p:cTn dur="500"/>
                        <p:tgtEl>
                          <p:spTgt spid="2978822"/>
                        </p:tgtEl>
                      </p:cBhvr>
                    </p:animEffect>
                  </p:childTnLst>
                </p:cTn>
              </p:par>
            </p:tnLst>
          </p:tmpl>
        </p:tmplLst>
      </p:bldP>
    </p:bldLst>
  </p:timing>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Trebuchet MS" pitchFamily="34" charset="0"/>
        </a:defRPr>
      </a:lvl2pPr>
      <a:lvl3pPr algn="ctr" rtl="0" eaLnBrk="0" fontAlgn="base" hangingPunct="0">
        <a:spcBef>
          <a:spcPct val="0"/>
        </a:spcBef>
        <a:spcAft>
          <a:spcPct val="0"/>
        </a:spcAft>
        <a:defRPr sz="3200" b="1">
          <a:solidFill>
            <a:srgbClr val="FF0000"/>
          </a:solidFill>
          <a:latin typeface="Trebuchet MS" pitchFamily="34" charset="0"/>
        </a:defRPr>
      </a:lvl3pPr>
      <a:lvl4pPr algn="ctr" rtl="0" eaLnBrk="0" fontAlgn="base" hangingPunct="0">
        <a:spcBef>
          <a:spcPct val="0"/>
        </a:spcBef>
        <a:spcAft>
          <a:spcPct val="0"/>
        </a:spcAft>
        <a:defRPr sz="3200" b="1">
          <a:solidFill>
            <a:srgbClr val="FF0000"/>
          </a:solidFill>
          <a:latin typeface="Trebuchet MS" pitchFamily="34" charset="0"/>
        </a:defRPr>
      </a:lvl4pPr>
      <a:lvl5pPr algn="ctr" rtl="0" eaLnBrk="0" fontAlgn="base" hangingPunct="0">
        <a:spcBef>
          <a:spcPct val="0"/>
        </a:spcBef>
        <a:spcAft>
          <a:spcPct val="0"/>
        </a:spcAft>
        <a:defRPr sz="3200" b="1">
          <a:solidFill>
            <a:srgbClr val="FF0000"/>
          </a:solidFill>
          <a:latin typeface="Trebuchet MS" pitchFamily="34" charset="0"/>
        </a:defRPr>
      </a:lvl5pPr>
      <a:lvl6pPr marL="457200" algn="ctr" rtl="0" fontAlgn="base">
        <a:spcBef>
          <a:spcPct val="0"/>
        </a:spcBef>
        <a:spcAft>
          <a:spcPct val="0"/>
        </a:spcAft>
        <a:defRPr sz="3200" b="1">
          <a:solidFill>
            <a:srgbClr val="FF0000"/>
          </a:solidFill>
          <a:latin typeface="Trebuchet MS" pitchFamily="34" charset="0"/>
        </a:defRPr>
      </a:lvl6pPr>
      <a:lvl7pPr marL="914400" algn="ctr" rtl="0" fontAlgn="base">
        <a:spcBef>
          <a:spcPct val="0"/>
        </a:spcBef>
        <a:spcAft>
          <a:spcPct val="0"/>
        </a:spcAft>
        <a:defRPr sz="3200" b="1">
          <a:solidFill>
            <a:srgbClr val="FF0000"/>
          </a:solidFill>
          <a:latin typeface="Trebuchet MS" pitchFamily="34" charset="0"/>
        </a:defRPr>
      </a:lvl7pPr>
      <a:lvl8pPr marL="1371600" algn="ctr" rtl="0" fontAlgn="base">
        <a:spcBef>
          <a:spcPct val="0"/>
        </a:spcBef>
        <a:spcAft>
          <a:spcPct val="0"/>
        </a:spcAft>
        <a:defRPr sz="3200" b="1">
          <a:solidFill>
            <a:srgbClr val="FF0000"/>
          </a:solidFill>
          <a:latin typeface="Trebuchet MS" pitchFamily="34" charset="0"/>
        </a:defRPr>
      </a:lvl8pPr>
      <a:lvl9pPr marL="1828800" algn="ctr" rtl="0" fontAlgn="base">
        <a:spcBef>
          <a:spcPct val="0"/>
        </a:spcBef>
        <a:spcAft>
          <a:spcPct val="0"/>
        </a:spcAft>
        <a:defRPr sz="3200" b="1">
          <a:solidFill>
            <a:srgbClr val="FF0000"/>
          </a:solidFill>
          <a:latin typeface="Trebuchet MS" pitchFamily="34" charset="0"/>
        </a:defRPr>
      </a:lvl9pPr>
    </p:titleStyle>
    <p:bodyStyle>
      <a:lvl1pPr marL="342900" indent="-327025" algn="ctr" rtl="0" eaLnBrk="0" fontAlgn="base" hangingPunct="0">
        <a:spcBef>
          <a:spcPct val="20000"/>
        </a:spcBef>
        <a:spcAft>
          <a:spcPct val="0"/>
        </a:spcAft>
        <a:defRPr sz="2000" b="1">
          <a:solidFill>
            <a:schemeClr val="tx1"/>
          </a:solidFill>
          <a:latin typeface="+mn-lt"/>
          <a:ea typeface="+mn-ea"/>
          <a:cs typeface="+mn-cs"/>
        </a:defRPr>
      </a:lvl1pPr>
      <a:lvl2pPr marL="911225" indent="-285750" algn="l" rtl="0" eaLnBrk="0" fontAlgn="base" hangingPunct="0">
        <a:spcBef>
          <a:spcPct val="20000"/>
        </a:spcBef>
        <a:spcAft>
          <a:spcPct val="0"/>
        </a:spcAft>
        <a:defRPr sz="2800">
          <a:solidFill>
            <a:schemeClr val="tx1"/>
          </a:solidFill>
          <a:latin typeface="Arial" charset="0"/>
        </a:defRPr>
      </a:lvl2pPr>
      <a:lvl3pPr marL="1319213" indent="-228600" algn="l" rtl="0" eaLnBrk="0" fontAlgn="base" hangingPunct="0">
        <a:spcBef>
          <a:spcPct val="20000"/>
        </a:spcBef>
        <a:spcAft>
          <a:spcPct val="0"/>
        </a:spcAft>
        <a:defRPr sz="2400">
          <a:solidFill>
            <a:schemeClr val="tx1"/>
          </a:solidFill>
          <a:latin typeface="Arial" charset="0"/>
        </a:defRPr>
      </a:lvl3pPr>
      <a:lvl4pPr marL="1727200" indent="-228600" algn="l" rtl="0" eaLnBrk="0" fontAlgn="base" hangingPunct="0">
        <a:spcBef>
          <a:spcPct val="20000"/>
        </a:spcBef>
        <a:spcAft>
          <a:spcPct val="0"/>
        </a:spcAft>
        <a:defRPr sz="2000">
          <a:solidFill>
            <a:schemeClr val="tx1"/>
          </a:solidFill>
          <a:latin typeface="Arial" charset="0"/>
        </a:defRPr>
      </a:lvl4pPr>
      <a:lvl5pPr marL="2135188" indent="-228600" algn="l" rtl="0" eaLnBrk="0" fontAlgn="base" hangingPunct="0">
        <a:spcBef>
          <a:spcPct val="20000"/>
        </a:spcBef>
        <a:spcAft>
          <a:spcPct val="0"/>
        </a:spcAft>
        <a:defRPr sz="2000">
          <a:solidFill>
            <a:schemeClr val="tx1"/>
          </a:solidFill>
          <a:latin typeface="Arial" charset="0"/>
        </a:defRPr>
      </a:lvl5pPr>
      <a:lvl6pPr marL="2592388" indent="-228600" algn="l" rtl="0" fontAlgn="base">
        <a:spcBef>
          <a:spcPct val="20000"/>
        </a:spcBef>
        <a:spcAft>
          <a:spcPct val="0"/>
        </a:spcAft>
        <a:defRPr sz="2000">
          <a:solidFill>
            <a:schemeClr val="tx1"/>
          </a:solidFill>
          <a:latin typeface="Arial" charset="0"/>
        </a:defRPr>
      </a:lvl6pPr>
      <a:lvl7pPr marL="3049588" indent="-228600" algn="l" rtl="0" fontAlgn="base">
        <a:spcBef>
          <a:spcPct val="20000"/>
        </a:spcBef>
        <a:spcAft>
          <a:spcPct val="0"/>
        </a:spcAft>
        <a:defRPr sz="2000">
          <a:solidFill>
            <a:schemeClr val="tx1"/>
          </a:solidFill>
          <a:latin typeface="Arial" charset="0"/>
        </a:defRPr>
      </a:lvl7pPr>
      <a:lvl8pPr marL="3506788" indent="-228600" algn="l" rtl="0" fontAlgn="base">
        <a:spcBef>
          <a:spcPct val="20000"/>
        </a:spcBef>
        <a:spcAft>
          <a:spcPct val="0"/>
        </a:spcAft>
        <a:defRPr sz="2000">
          <a:solidFill>
            <a:schemeClr val="tx1"/>
          </a:solidFill>
          <a:latin typeface="Arial" charset="0"/>
        </a:defRPr>
      </a:lvl8pPr>
      <a:lvl9pPr marL="3963988" indent="-228600" algn="l" rtl="0" fontAlgn="base">
        <a:spcBef>
          <a:spcPct val="20000"/>
        </a:spcBef>
        <a:spcAft>
          <a:spcPct val="0"/>
        </a:spcAft>
        <a:defRPr sz="2000">
          <a:solidFill>
            <a:schemeClr val="tx1"/>
          </a:solidFill>
          <a:latin typeface="Arial" charset="0"/>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177026" name="Rectangle 2"/>
          <p:cNvSpPr>
            <a:spLocks noGrp="1" noChangeArrowheads="1"/>
          </p:cNvSpPr>
          <p:nvPr>
            <p:ph type="title"/>
          </p:nvPr>
        </p:nvSpPr>
        <p:spPr bwMode="auto">
          <a:xfrm>
            <a:off x="0" y="492125"/>
            <a:ext cx="9144000" cy="925513"/>
          </a:xfrm>
          <a:prstGeom prst="rect">
            <a:avLst/>
          </a:prstGeom>
          <a:solidFill>
            <a:srgbClr val="FFFFCC">
              <a:alpha val="50195"/>
            </a:srgbClr>
          </a:solidFill>
          <a:ln w="9525">
            <a:noFill/>
            <a:miter lim="800000"/>
            <a:headEnd/>
            <a:tailEnd/>
          </a:ln>
        </p:spPr>
        <p:txBody>
          <a:bodyPr vert="horz" wrap="square" lIns="270000" tIns="0" rIns="270000" bIns="0" numCol="1" anchor="t" anchorCtr="0" compatLnSpc="1">
            <a:prstTxWarp prst="textNoShape">
              <a:avLst/>
            </a:prstTxWarp>
          </a:bodyPr>
          <a:lstStyle/>
          <a:p>
            <a:pPr lvl="0"/>
            <a:r>
              <a:rPr lang="es-ES" smtClean="0"/>
              <a:t>Haga clic para cambiar el estilo de título	</a:t>
            </a:r>
          </a:p>
        </p:txBody>
      </p:sp>
      <p:sp>
        <p:nvSpPr>
          <p:cNvPr id="13315" name="Rectangle 3"/>
          <p:cNvSpPr>
            <a:spLocks noGrp="1" noChangeArrowheads="1"/>
          </p:cNvSpPr>
          <p:nvPr>
            <p:ph type="body" idx="1"/>
          </p:nvPr>
        </p:nvSpPr>
        <p:spPr bwMode="auto">
          <a:xfrm>
            <a:off x="207963" y="1490663"/>
            <a:ext cx="8707437" cy="5037137"/>
          </a:xfrm>
          <a:prstGeom prst="rect">
            <a:avLst/>
          </a:prstGeom>
          <a:solidFill>
            <a:schemeClr val="bg1"/>
          </a:solidFill>
          <a:ln w="9525">
            <a:solidFill>
              <a:srgbClr val="FFCC00"/>
            </a:solid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p:txBody>
      </p:sp>
      <p:sp>
        <p:nvSpPr>
          <p:cNvPr id="2177032" name="Rectangle 8"/>
          <p:cNvSpPr>
            <a:spLocks noChangeArrowheads="1"/>
          </p:cNvSpPr>
          <p:nvPr/>
        </p:nvSpPr>
        <p:spPr bwMode="auto">
          <a:xfrm>
            <a:off x="0" y="0"/>
            <a:ext cx="9144000" cy="350838"/>
          </a:xfrm>
          <a:prstGeom prst="rect">
            <a:avLst/>
          </a:prstGeom>
          <a:solidFill>
            <a:srgbClr val="7193FF"/>
          </a:solidFill>
          <a:ln w="9525">
            <a:noFill/>
            <a:miter lim="800000"/>
            <a:headEnd/>
            <a:tailEnd/>
          </a:ln>
          <a:effectLst/>
        </p:spPr>
        <p:txBody>
          <a:bodyPr wrap="none" lIns="36000" tIns="36000" rIns="36000" bIns="36000" anchor="ctr"/>
          <a:lstStyle/>
          <a:p>
            <a:pPr>
              <a:defRPr/>
            </a:pPr>
            <a:endParaRPr lang="es-MX"/>
          </a:p>
        </p:txBody>
      </p:sp>
      <p:sp>
        <p:nvSpPr>
          <p:cNvPr id="2177033" name="Rectangle 9"/>
          <p:cNvSpPr>
            <a:spLocks noChangeArrowheads="1"/>
          </p:cNvSpPr>
          <p:nvPr/>
        </p:nvSpPr>
        <p:spPr bwMode="ltGray">
          <a:xfrm>
            <a:off x="8466138" y="6578600"/>
            <a:ext cx="457200" cy="287338"/>
          </a:xfrm>
          <a:prstGeom prst="rect">
            <a:avLst/>
          </a:prstGeom>
          <a:solidFill>
            <a:srgbClr val="5981FF"/>
          </a:solidFill>
          <a:ln w="9525">
            <a:noFill/>
            <a:miter lim="800000"/>
            <a:headEnd/>
            <a:tailEnd/>
          </a:ln>
          <a:effectLst/>
        </p:spPr>
        <p:txBody>
          <a:bodyPr wrap="none" anchor="ctr"/>
          <a:lstStyle/>
          <a:p>
            <a:pPr algn="ctr">
              <a:defRPr/>
            </a:pPr>
            <a:endParaRPr kumimoji="1" lang="es-CL" sz="2400">
              <a:solidFill>
                <a:srgbClr val="000066"/>
              </a:solidFill>
              <a:latin typeface="MS Gothic" pitchFamily="49" charset="-128"/>
            </a:endParaRPr>
          </a:p>
        </p:txBody>
      </p:sp>
      <p:sp>
        <p:nvSpPr>
          <p:cNvPr id="2177034" name="Rectangle 10"/>
          <p:cNvSpPr>
            <a:spLocks noChangeArrowheads="1"/>
          </p:cNvSpPr>
          <p:nvPr/>
        </p:nvSpPr>
        <p:spPr bwMode="auto">
          <a:xfrm>
            <a:off x="176213" y="44450"/>
            <a:ext cx="8736012" cy="333375"/>
          </a:xfrm>
          <a:prstGeom prst="rect">
            <a:avLst/>
          </a:prstGeom>
          <a:noFill/>
          <a:ln w="12700">
            <a:noFill/>
            <a:miter lim="800000"/>
            <a:headEnd/>
            <a:tailEnd/>
          </a:ln>
          <a:effectLst/>
        </p:spPr>
        <p:txBody>
          <a:bodyPr lIns="90478" tIns="44446" rIns="90478" bIns="44446">
            <a:spAutoFit/>
          </a:bodyPr>
          <a:lstStyle/>
          <a:p>
            <a:pPr eaLnBrk="0" hangingPunct="0">
              <a:tabLst>
                <a:tab pos="8548688" algn="r"/>
              </a:tabLst>
              <a:defRPr/>
            </a:pPr>
            <a:r>
              <a:rPr lang="en-US" sz="1600" b="1">
                <a:solidFill>
                  <a:srgbClr val="000066"/>
                </a:solidFill>
                <a:latin typeface="Trebuchet MS" pitchFamily="34" charset="0"/>
              </a:rPr>
              <a:t>CEP</a:t>
            </a:r>
            <a:r>
              <a:rPr lang="en-US" sz="1200" b="1">
                <a:solidFill>
                  <a:srgbClr val="000066"/>
                </a:solidFill>
                <a:latin typeface="Trebuchet MS" pitchFamily="34" charset="0"/>
              </a:rPr>
              <a:t>, Centro de Estudios Públicos	</a:t>
            </a:r>
            <a:r>
              <a:rPr lang="en-US" sz="1200" b="1" i="1">
                <a:solidFill>
                  <a:srgbClr val="000066"/>
                </a:solidFill>
                <a:latin typeface="Trebuchet MS" pitchFamily="34" charset="0"/>
              </a:rPr>
              <a:t>www.cepchile.cl</a:t>
            </a:r>
            <a:endParaRPr lang="en-US" sz="1200" b="1">
              <a:solidFill>
                <a:srgbClr val="000066"/>
              </a:solidFill>
              <a:latin typeface="Trebuchet MS" pitchFamily="34" charset="0"/>
            </a:endParaRPr>
          </a:p>
        </p:txBody>
      </p:sp>
      <p:sp>
        <p:nvSpPr>
          <p:cNvPr id="2177035" name="Line 11"/>
          <p:cNvSpPr>
            <a:spLocks noChangeShapeType="1"/>
          </p:cNvSpPr>
          <p:nvPr/>
        </p:nvSpPr>
        <p:spPr bwMode="auto">
          <a:xfrm flipH="1">
            <a:off x="0" y="395288"/>
            <a:ext cx="9144000" cy="0"/>
          </a:xfrm>
          <a:prstGeom prst="line">
            <a:avLst/>
          </a:prstGeom>
          <a:noFill/>
          <a:ln w="12700">
            <a:solidFill>
              <a:srgbClr val="FFCC00"/>
            </a:solidFill>
            <a:round/>
            <a:headEnd/>
            <a:tailEnd/>
          </a:ln>
          <a:effectLst/>
        </p:spPr>
        <p:txBody>
          <a:bodyPr lIns="36000" tIns="36000" rIns="36000" bIns="36000"/>
          <a:lstStyle/>
          <a:p>
            <a:pPr>
              <a:defRPr/>
            </a:pPr>
            <a:endParaRPr lang="es-MX"/>
          </a:p>
        </p:txBody>
      </p:sp>
      <p:sp>
        <p:nvSpPr>
          <p:cNvPr id="2177039" name="Rectangle 15"/>
          <p:cNvSpPr>
            <a:spLocks noChangeArrowheads="1"/>
          </p:cNvSpPr>
          <p:nvPr/>
        </p:nvSpPr>
        <p:spPr bwMode="auto">
          <a:xfrm>
            <a:off x="8364538" y="6527800"/>
            <a:ext cx="590550" cy="282575"/>
          </a:xfrm>
          <a:prstGeom prst="rect">
            <a:avLst/>
          </a:prstGeom>
          <a:noFill/>
          <a:ln w="9525">
            <a:noFill/>
            <a:miter lim="800000"/>
            <a:headEnd/>
            <a:tailEnd/>
          </a:ln>
          <a:effectLst/>
        </p:spPr>
        <p:txBody>
          <a:bodyPr/>
          <a:lstStyle/>
          <a:p>
            <a:pPr algn="ctr">
              <a:defRPr/>
            </a:pPr>
            <a:fld id="{16B0C224-8AC7-47DE-AE2D-20DDDA7536D9}" type="slidenum">
              <a:rPr lang="es-ES" sz="1400" b="1">
                <a:solidFill>
                  <a:schemeClr val="bg1"/>
                </a:solidFill>
                <a:latin typeface="Trebuchet MS" pitchFamily="34" charset="0"/>
              </a:rPr>
              <a:pPr algn="ctr">
                <a:defRPr/>
              </a:pPr>
              <a:t>‹Nº›</a:t>
            </a:fld>
            <a:endParaRPr lang="es-ES" sz="1400" b="1">
              <a:solidFill>
                <a:schemeClr val="bg1"/>
              </a:solidFill>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734" r:id="rId1"/>
    <p:sldLayoutId id="2147483733" r:id="rId2"/>
    <p:sldLayoutId id="2147483732" r:id="rId3"/>
    <p:sldLayoutId id="2147483731" r:id="rId4"/>
    <p:sldLayoutId id="2147483730" r:id="rId5"/>
    <p:sldLayoutId id="2147483729" r:id="rId6"/>
    <p:sldLayoutId id="2147483728" r:id="rId7"/>
    <p:sldLayoutId id="2147483727" r:id="rId8"/>
    <p:sldLayoutId id="2147483726" r:id="rId9"/>
    <p:sldLayoutId id="2147483725" r:id="rId10"/>
    <p:sldLayoutId id="2147483724" r:id="rId11"/>
    <p:sldLayoutId id="2147483723" r:id="rId12"/>
    <p:sldLayoutId id="2147483722" r:id="rId13"/>
    <p:sldLayoutId id="2147483721" r:id="rId14"/>
    <p:sldLayoutId id="2147483720" r:id="rId1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77026"/>
                                        </p:tgtEl>
                                        <p:attrNameLst>
                                          <p:attrName>style.visibility</p:attrName>
                                        </p:attrNameLst>
                                      </p:cBhvr>
                                      <p:to>
                                        <p:strVal val="visible"/>
                                      </p:to>
                                    </p:set>
                                    <p:animEffect transition="in" filter="fade">
                                      <p:cBhvr>
                                        <p:cTn id="7" dur="500"/>
                                        <p:tgtEl>
                                          <p:spTgt spid="2177026"/>
                                        </p:tgtEl>
                                      </p:cBhvr>
                                    </p:animEffect>
                                    <p:anim calcmode="lin" valueType="num">
                                      <p:cBhvr>
                                        <p:cTn id="8" dur="500" fill="hold"/>
                                        <p:tgtEl>
                                          <p:spTgt spid="2177026"/>
                                        </p:tgtEl>
                                        <p:attrNameLst>
                                          <p:attrName>ppt_x</p:attrName>
                                        </p:attrNameLst>
                                      </p:cBhvr>
                                      <p:tavLst>
                                        <p:tav tm="0">
                                          <p:val>
                                            <p:strVal val="#ppt_x"/>
                                          </p:val>
                                        </p:tav>
                                        <p:tav tm="100000">
                                          <p:val>
                                            <p:strVal val="#ppt_x"/>
                                          </p:val>
                                        </p:tav>
                                      </p:tavLst>
                                    </p:anim>
                                    <p:anim calcmode="lin" valueType="num">
                                      <p:cBhvr>
                                        <p:cTn id="9" dur="500" fill="hold"/>
                                        <p:tgtEl>
                                          <p:spTgt spid="2177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7026" grpId="0" animBg="1"/>
    </p:bldLst>
  </p:timing>
  <p:txStyles>
    <p:titleStyle>
      <a:lvl1pPr algn="l" rtl="0" eaLnBrk="0" fontAlgn="base" hangingPunct="0">
        <a:spcBef>
          <a:spcPct val="0"/>
        </a:spcBef>
        <a:spcAft>
          <a:spcPct val="0"/>
        </a:spcAft>
        <a:defRPr sz="2000" b="1">
          <a:solidFill>
            <a:srgbClr val="000066"/>
          </a:solidFill>
          <a:latin typeface="+mj-lt"/>
          <a:ea typeface="+mj-ea"/>
          <a:cs typeface="+mj-cs"/>
        </a:defRPr>
      </a:lvl1pPr>
      <a:lvl2pPr algn="l" rtl="0" eaLnBrk="0" fontAlgn="base" hangingPunct="0">
        <a:spcBef>
          <a:spcPct val="0"/>
        </a:spcBef>
        <a:spcAft>
          <a:spcPct val="0"/>
        </a:spcAft>
        <a:defRPr sz="2000" b="1">
          <a:solidFill>
            <a:srgbClr val="000066"/>
          </a:solidFill>
          <a:latin typeface="Trebuchet MS" pitchFamily="34" charset="0"/>
        </a:defRPr>
      </a:lvl2pPr>
      <a:lvl3pPr algn="l" rtl="0" eaLnBrk="0" fontAlgn="base" hangingPunct="0">
        <a:spcBef>
          <a:spcPct val="0"/>
        </a:spcBef>
        <a:spcAft>
          <a:spcPct val="0"/>
        </a:spcAft>
        <a:defRPr sz="2000" b="1">
          <a:solidFill>
            <a:srgbClr val="000066"/>
          </a:solidFill>
          <a:latin typeface="Trebuchet MS" pitchFamily="34" charset="0"/>
        </a:defRPr>
      </a:lvl3pPr>
      <a:lvl4pPr algn="l" rtl="0" eaLnBrk="0" fontAlgn="base" hangingPunct="0">
        <a:spcBef>
          <a:spcPct val="0"/>
        </a:spcBef>
        <a:spcAft>
          <a:spcPct val="0"/>
        </a:spcAft>
        <a:defRPr sz="2000" b="1">
          <a:solidFill>
            <a:srgbClr val="000066"/>
          </a:solidFill>
          <a:latin typeface="Trebuchet MS" pitchFamily="34" charset="0"/>
        </a:defRPr>
      </a:lvl4pPr>
      <a:lvl5pPr algn="l" rtl="0" eaLnBrk="0" fontAlgn="base" hangingPunct="0">
        <a:spcBef>
          <a:spcPct val="0"/>
        </a:spcBef>
        <a:spcAft>
          <a:spcPct val="0"/>
        </a:spcAft>
        <a:defRPr sz="2000" b="1">
          <a:solidFill>
            <a:srgbClr val="000066"/>
          </a:solidFill>
          <a:latin typeface="Trebuchet MS" pitchFamily="34" charset="0"/>
        </a:defRPr>
      </a:lvl5pPr>
      <a:lvl6pPr marL="457200" algn="l" rtl="0" fontAlgn="base">
        <a:spcBef>
          <a:spcPct val="0"/>
        </a:spcBef>
        <a:spcAft>
          <a:spcPct val="0"/>
        </a:spcAft>
        <a:defRPr sz="2000" b="1">
          <a:solidFill>
            <a:srgbClr val="000066"/>
          </a:solidFill>
          <a:latin typeface="Trebuchet MS" pitchFamily="34" charset="0"/>
        </a:defRPr>
      </a:lvl6pPr>
      <a:lvl7pPr marL="914400" algn="l" rtl="0" fontAlgn="base">
        <a:spcBef>
          <a:spcPct val="0"/>
        </a:spcBef>
        <a:spcAft>
          <a:spcPct val="0"/>
        </a:spcAft>
        <a:defRPr sz="2000" b="1">
          <a:solidFill>
            <a:srgbClr val="000066"/>
          </a:solidFill>
          <a:latin typeface="Trebuchet MS" pitchFamily="34" charset="0"/>
        </a:defRPr>
      </a:lvl7pPr>
      <a:lvl8pPr marL="1371600" algn="l" rtl="0" fontAlgn="base">
        <a:spcBef>
          <a:spcPct val="0"/>
        </a:spcBef>
        <a:spcAft>
          <a:spcPct val="0"/>
        </a:spcAft>
        <a:defRPr sz="2000" b="1">
          <a:solidFill>
            <a:srgbClr val="000066"/>
          </a:solidFill>
          <a:latin typeface="Trebuchet MS" pitchFamily="34" charset="0"/>
        </a:defRPr>
      </a:lvl8pPr>
      <a:lvl9pPr marL="1828800" algn="l" rtl="0" fontAlgn="base">
        <a:spcBef>
          <a:spcPct val="0"/>
        </a:spcBef>
        <a:spcAft>
          <a:spcPct val="0"/>
        </a:spcAft>
        <a:defRPr sz="2000" b="1">
          <a:solidFill>
            <a:srgbClr val="000066"/>
          </a:solidFill>
          <a:latin typeface="Trebuchet MS" pitchFamily="34" charset="0"/>
        </a:defRPr>
      </a:lvl9pPr>
    </p:titleStyle>
    <p:bodyStyle>
      <a:lvl1pPr marL="266700" indent="-266700" algn="l" rtl="0" eaLnBrk="0" fontAlgn="base" hangingPunct="0">
        <a:spcBef>
          <a:spcPct val="20000"/>
        </a:spcBef>
        <a:spcAft>
          <a:spcPct val="0"/>
        </a:spcAft>
        <a:buClr>
          <a:srgbClr val="003399"/>
        </a:buClr>
        <a:buChar char="•"/>
        <a:defRPr sz="2000">
          <a:solidFill>
            <a:schemeClr val="tx1"/>
          </a:solidFill>
          <a:latin typeface="+mn-lt"/>
          <a:ea typeface="+mn-ea"/>
          <a:cs typeface="+mn-cs"/>
        </a:defRPr>
      </a:lvl1pPr>
      <a:lvl2pPr marL="644525" indent="-198438" algn="l" rtl="0" eaLnBrk="0" fontAlgn="base" hangingPunct="0">
        <a:spcBef>
          <a:spcPct val="20000"/>
        </a:spcBef>
        <a:spcAft>
          <a:spcPct val="30000"/>
        </a:spcAft>
        <a:buClr>
          <a:srgbClr val="FFCC00"/>
        </a:buClr>
        <a:buSzPct val="70000"/>
        <a:buFont typeface="Wingdings" pitchFamily="2" charset="2"/>
        <a:buChar char="§"/>
        <a:defRPr>
          <a:solidFill>
            <a:schemeClr val="tx1"/>
          </a:solidFill>
          <a:latin typeface="+mn-lt"/>
        </a:defRPr>
      </a:lvl2pPr>
      <a:lvl3pPr marL="1052513" indent="-228600" algn="l" rtl="0" eaLnBrk="0" fontAlgn="base" hangingPunct="0">
        <a:lnSpc>
          <a:spcPct val="115000"/>
        </a:lnSpc>
        <a:spcBef>
          <a:spcPct val="20000"/>
        </a:spcBef>
        <a:spcAft>
          <a:spcPct val="0"/>
        </a:spcAft>
        <a:buFont typeface="Trebuchet MS" pitchFamily="34" charset="0"/>
        <a:buChar char="−"/>
        <a:defRPr sz="1600">
          <a:solidFill>
            <a:schemeClr val="tx1"/>
          </a:solidFill>
          <a:latin typeface="+mn-lt"/>
        </a:defRPr>
      </a:lvl3pPr>
      <a:lvl4pPr marL="1460500" indent="-228600" algn="l" rtl="0" eaLnBrk="0" fontAlgn="base" hangingPunct="0">
        <a:spcBef>
          <a:spcPct val="20000"/>
        </a:spcBef>
        <a:spcAft>
          <a:spcPct val="0"/>
        </a:spcAft>
        <a:buSzPct val="50000"/>
        <a:buChar char="•"/>
        <a:defRPr sz="1600">
          <a:solidFill>
            <a:schemeClr val="tx1"/>
          </a:solidFill>
          <a:latin typeface="+mn-lt"/>
        </a:defRPr>
      </a:lvl4pPr>
      <a:lvl5pPr marL="2070100" indent="-228600" algn="l" rtl="0" eaLnBrk="0" fontAlgn="base" hangingPunct="0">
        <a:spcBef>
          <a:spcPct val="20000"/>
        </a:spcBef>
        <a:spcAft>
          <a:spcPct val="0"/>
        </a:spcAft>
        <a:buChar char="»"/>
        <a:defRPr sz="2000">
          <a:solidFill>
            <a:schemeClr val="tx1"/>
          </a:solidFill>
          <a:latin typeface="Arial" charset="0"/>
        </a:defRPr>
      </a:lvl5pPr>
      <a:lvl6pPr marL="2527300" indent="-228600" algn="l" rtl="0" fontAlgn="base">
        <a:spcBef>
          <a:spcPct val="20000"/>
        </a:spcBef>
        <a:spcAft>
          <a:spcPct val="0"/>
        </a:spcAft>
        <a:buChar char="»"/>
        <a:defRPr sz="2000">
          <a:solidFill>
            <a:schemeClr val="tx1"/>
          </a:solidFill>
          <a:latin typeface="Arial" charset="0"/>
        </a:defRPr>
      </a:lvl6pPr>
      <a:lvl7pPr marL="2984500" indent="-228600" algn="l" rtl="0" fontAlgn="base">
        <a:spcBef>
          <a:spcPct val="20000"/>
        </a:spcBef>
        <a:spcAft>
          <a:spcPct val="0"/>
        </a:spcAft>
        <a:buChar char="»"/>
        <a:defRPr sz="2000">
          <a:solidFill>
            <a:schemeClr val="tx1"/>
          </a:solidFill>
          <a:latin typeface="Arial" charset="0"/>
        </a:defRPr>
      </a:lvl7pPr>
      <a:lvl8pPr marL="3441700" indent="-228600" algn="l" rtl="0" fontAlgn="base">
        <a:spcBef>
          <a:spcPct val="20000"/>
        </a:spcBef>
        <a:spcAft>
          <a:spcPct val="0"/>
        </a:spcAft>
        <a:buChar char="»"/>
        <a:defRPr sz="2000">
          <a:solidFill>
            <a:schemeClr val="tx1"/>
          </a:solidFill>
          <a:latin typeface="Arial" charset="0"/>
        </a:defRPr>
      </a:lvl8pPr>
      <a:lvl9pPr marL="3898900" indent="-228600" algn="l" rtl="0" fontAlgn="base">
        <a:spcBef>
          <a:spcPct val="20000"/>
        </a:spcBef>
        <a:spcAft>
          <a:spcPct val="0"/>
        </a:spcAft>
        <a:buChar char="»"/>
        <a:defRPr sz="2000">
          <a:solidFill>
            <a:schemeClr val="tx1"/>
          </a:solidFill>
          <a:latin typeface="Arial" charset="0"/>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990087" name="Rectangle 7"/>
          <p:cNvSpPr>
            <a:spLocks noGrp="1" noChangeArrowheads="1"/>
          </p:cNvSpPr>
          <p:nvPr>
            <p:ph type="title"/>
          </p:nvPr>
        </p:nvSpPr>
        <p:spPr bwMode="auto">
          <a:xfrm>
            <a:off x="0" y="492125"/>
            <a:ext cx="9144000" cy="925513"/>
          </a:xfrm>
          <a:prstGeom prst="rect">
            <a:avLst/>
          </a:prstGeom>
          <a:solidFill>
            <a:srgbClr val="FFFFCC">
              <a:alpha val="50195"/>
            </a:srgbClr>
          </a:solidFill>
          <a:ln w="9525">
            <a:noFill/>
            <a:miter lim="800000"/>
            <a:headEnd/>
            <a:tailEnd/>
          </a:ln>
        </p:spPr>
        <p:txBody>
          <a:bodyPr vert="horz" wrap="square" lIns="270000" tIns="0" rIns="270000" bIns="0" numCol="1" anchor="t" anchorCtr="0" compatLnSpc="1">
            <a:prstTxWarp prst="textNoShape">
              <a:avLst/>
            </a:prstTxWarp>
          </a:bodyPr>
          <a:lstStyle/>
          <a:p>
            <a:pPr lvl="0"/>
            <a:r>
              <a:rPr lang="es-ES" smtClean="0"/>
              <a:t>Haga clic para cambiar el estilo de título	</a:t>
            </a:r>
          </a:p>
        </p:txBody>
      </p:sp>
      <p:sp>
        <p:nvSpPr>
          <p:cNvPr id="2990089" name="Rectangle 9"/>
          <p:cNvSpPr>
            <a:spLocks noChangeArrowheads="1"/>
          </p:cNvSpPr>
          <p:nvPr/>
        </p:nvSpPr>
        <p:spPr bwMode="auto">
          <a:xfrm>
            <a:off x="0" y="0"/>
            <a:ext cx="9144000" cy="350838"/>
          </a:xfrm>
          <a:prstGeom prst="rect">
            <a:avLst/>
          </a:prstGeom>
          <a:solidFill>
            <a:srgbClr val="7193FF"/>
          </a:solidFill>
          <a:ln w="9525">
            <a:noFill/>
            <a:miter lim="800000"/>
            <a:headEnd/>
            <a:tailEnd/>
          </a:ln>
          <a:effectLst/>
        </p:spPr>
        <p:txBody>
          <a:bodyPr wrap="none" lIns="36000" tIns="36000" rIns="36000" bIns="36000" anchor="ctr"/>
          <a:lstStyle/>
          <a:p>
            <a:pPr>
              <a:defRPr/>
            </a:pPr>
            <a:endParaRPr lang="es-MX"/>
          </a:p>
        </p:txBody>
      </p:sp>
      <p:sp>
        <p:nvSpPr>
          <p:cNvPr id="2990090" name="Rectangle 10"/>
          <p:cNvSpPr>
            <a:spLocks noChangeArrowheads="1"/>
          </p:cNvSpPr>
          <p:nvPr/>
        </p:nvSpPr>
        <p:spPr bwMode="ltGray">
          <a:xfrm>
            <a:off x="8466138" y="6578600"/>
            <a:ext cx="457200" cy="287338"/>
          </a:xfrm>
          <a:prstGeom prst="rect">
            <a:avLst/>
          </a:prstGeom>
          <a:solidFill>
            <a:srgbClr val="5981FF"/>
          </a:solidFill>
          <a:ln w="9525">
            <a:noFill/>
            <a:miter lim="800000"/>
            <a:headEnd/>
            <a:tailEnd/>
          </a:ln>
          <a:effectLst/>
        </p:spPr>
        <p:txBody>
          <a:bodyPr wrap="none" anchor="ctr"/>
          <a:lstStyle/>
          <a:p>
            <a:pPr algn="ctr">
              <a:defRPr/>
            </a:pPr>
            <a:endParaRPr kumimoji="1" lang="es-CL" sz="2400">
              <a:solidFill>
                <a:srgbClr val="000066"/>
              </a:solidFill>
              <a:latin typeface="MS Gothic" pitchFamily="49" charset="-128"/>
            </a:endParaRPr>
          </a:p>
        </p:txBody>
      </p:sp>
      <p:sp>
        <p:nvSpPr>
          <p:cNvPr id="2990091" name="Rectangle 11"/>
          <p:cNvSpPr>
            <a:spLocks noChangeArrowheads="1"/>
          </p:cNvSpPr>
          <p:nvPr/>
        </p:nvSpPr>
        <p:spPr bwMode="auto">
          <a:xfrm>
            <a:off x="176213" y="44450"/>
            <a:ext cx="8736012" cy="333375"/>
          </a:xfrm>
          <a:prstGeom prst="rect">
            <a:avLst/>
          </a:prstGeom>
          <a:noFill/>
          <a:ln w="12700">
            <a:noFill/>
            <a:miter lim="800000"/>
            <a:headEnd/>
            <a:tailEnd/>
          </a:ln>
          <a:effectLst/>
        </p:spPr>
        <p:txBody>
          <a:bodyPr lIns="90478" tIns="44446" rIns="90478" bIns="44446">
            <a:spAutoFit/>
          </a:bodyPr>
          <a:lstStyle/>
          <a:p>
            <a:pPr eaLnBrk="0" hangingPunct="0">
              <a:tabLst>
                <a:tab pos="8548688" algn="r"/>
              </a:tabLst>
              <a:defRPr/>
            </a:pPr>
            <a:r>
              <a:rPr lang="en-US" sz="1600" b="1">
                <a:solidFill>
                  <a:srgbClr val="000066"/>
                </a:solidFill>
                <a:latin typeface="Trebuchet MS" pitchFamily="34" charset="0"/>
              </a:rPr>
              <a:t>CEP</a:t>
            </a:r>
            <a:r>
              <a:rPr lang="en-US" sz="1200" b="1">
                <a:solidFill>
                  <a:srgbClr val="000066"/>
                </a:solidFill>
                <a:latin typeface="Trebuchet MS" pitchFamily="34" charset="0"/>
              </a:rPr>
              <a:t>, Centro de Estudios Públicos	</a:t>
            </a:r>
            <a:r>
              <a:rPr lang="en-US" sz="1200" b="1" i="1">
                <a:solidFill>
                  <a:srgbClr val="000066"/>
                </a:solidFill>
                <a:latin typeface="Trebuchet MS" pitchFamily="34" charset="0"/>
              </a:rPr>
              <a:t>www.cepchile.cl</a:t>
            </a:r>
            <a:endParaRPr lang="en-US" sz="1200" b="1">
              <a:solidFill>
                <a:srgbClr val="000066"/>
              </a:solidFill>
              <a:latin typeface="Trebuchet MS" pitchFamily="34" charset="0"/>
            </a:endParaRPr>
          </a:p>
        </p:txBody>
      </p:sp>
      <p:sp>
        <p:nvSpPr>
          <p:cNvPr id="2990092" name="Line 12"/>
          <p:cNvSpPr>
            <a:spLocks noChangeShapeType="1"/>
          </p:cNvSpPr>
          <p:nvPr/>
        </p:nvSpPr>
        <p:spPr bwMode="auto">
          <a:xfrm flipH="1">
            <a:off x="0" y="395288"/>
            <a:ext cx="9144000" cy="0"/>
          </a:xfrm>
          <a:prstGeom prst="line">
            <a:avLst/>
          </a:prstGeom>
          <a:noFill/>
          <a:ln w="12700">
            <a:solidFill>
              <a:srgbClr val="FFCC00"/>
            </a:solidFill>
            <a:round/>
            <a:headEnd/>
            <a:tailEnd/>
          </a:ln>
          <a:effectLst/>
        </p:spPr>
        <p:txBody>
          <a:bodyPr lIns="36000" tIns="36000" rIns="36000" bIns="36000"/>
          <a:lstStyle/>
          <a:p>
            <a:pPr>
              <a:defRPr/>
            </a:pPr>
            <a:endParaRPr lang="es-MX"/>
          </a:p>
        </p:txBody>
      </p:sp>
      <p:sp>
        <p:nvSpPr>
          <p:cNvPr id="2990095" name="Rectangle 15"/>
          <p:cNvSpPr>
            <a:spLocks noChangeArrowheads="1"/>
          </p:cNvSpPr>
          <p:nvPr/>
        </p:nvSpPr>
        <p:spPr bwMode="auto">
          <a:xfrm>
            <a:off x="8364538" y="6527800"/>
            <a:ext cx="590550" cy="282575"/>
          </a:xfrm>
          <a:prstGeom prst="rect">
            <a:avLst/>
          </a:prstGeom>
          <a:noFill/>
          <a:ln w="9525">
            <a:noFill/>
            <a:miter lim="800000"/>
            <a:headEnd/>
            <a:tailEnd/>
          </a:ln>
          <a:effectLst/>
        </p:spPr>
        <p:txBody>
          <a:bodyPr/>
          <a:lstStyle/>
          <a:p>
            <a:pPr algn="ctr">
              <a:defRPr/>
            </a:pPr>
            <a:fld id="{5A961178-8651-4C02-B08A-78A0DAA28A39}" type="slidenum">
              <a:rPr lang="es-ES" sz="1400" b="1">
                <a:solidFill>
                  <a:schemeClr val="bg1"/>
                </a:solidFill>
                <a:latin typeface="Trebuchet MS" pitchFamily="34" charset="0"/>
              </a:rPr>
              <a:pPr algn="ctr">
                <a:defRPr/>
              </a:pPr>
              <a:t>‹Nº›</a:t>
            </a:fld>
            <a:endParaRPr lang="es-ES" sz="1400" b="1">
              <a:solidFill>
                <a:schemeClr val="bg1"/>
              </a:solidFill>
              <a:latin typeface="Trebuchet MS" pitchFamily="34" charset="0"/>
            </a:endParaRPr>
          </a:p>
        </p:txBody>
      </p:sp>
      <p:sp>
        <p:nvSpPr>
          <p:cNvPr id="2990096" name="Rectangle 16"/>
          <p:cNvSpPr>
            <a:spLocks noChangeArrowheads="1"/>
          </p:cNvSpPr>
          <p:nvPr/>
        </p:nvSpPr>
        <p:spPr bwMode="auto">
          <a:xfrm>
            <a:off x="215900" y="1498600"/>
            <a:ext cx="8705850" cy="5029200"/>
          </a:xfrm>
          <a:prstGeom prst="rect">
            <a:avLst/>
          </a:prstGeom>
          <a:solidFill>
            <a:schemeClr val="bg1"/>
          </a:solidFill>
          <a:ln w="9525" algn="ctr">
            <a:solidFill>
              <a:srgbClr val="FFCC00"/>
            </a:solidFill>
            <a:miter lim="800000"/>
            <a:headEnd/>
            <a:tailEnd/>
          </a:ln>
          <a:effectLst/>
        </p:spPr>
        <p:txBody>
          <a:bodyPr wrap="none" lIns="36000" tIns="36000" rIns="36000" bIns="36000" anchor="ctr"/>
          <a:lstStyle/>
          <a:p>
            <a:pPr>
              <a:defRPr/>
            </a:pPr>
            <a:endParaRPr lang="es-MX"/>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3" r:id="rId3"/>
    <p:sldLayoutId id="2147483742" r:id="rId4"/>
    <p:sldLayoutId id="2147483741" r:id="rId5"/>
    <p:sldLayoutId id="2147483740" r:id="rId6"/>
    <p:sldLayoutId id="2147483739" r:id="rId7"/>
    <p:sldLayoutId id="2147483738" r:id="rId8"/>
    <p:sldLayoutId id="2147483737" r:id="rId9"/>
    <p:sldLayoutId id="2147483736" r:id="rId10"/>
    <p:sldLayoutId id="214748373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90087"/>
                                        </p:tgtEl>
                                        <p:attrNameLst>
                                          <p:attrName>style.visibility</p:attrName>
                                        </p:attrNameLst>
                                      </p:cBhvr>
                                      <p:to>
                                        <p:strVal val="visible"/>
                                      </p:to>
                                    </p:set>
                                    <p:animEffect transition="in" filter="fade">
                                      <p:cBhvr>
                                        <p:cTn id="7" dur="500"/>
                                        <p:tgtEl>
                                          <p:spTgt spid="2990087"/>
                                        </p:tgtEl>
                                      </p:cBhvr>
                                    </p:animEffect>
                                    <p:anim calcmode="lin" valueType="num">
                                      <p:cBhvr>
                                        <p:cTn id="8" dur="500" fill="hold"/>
                                        <p:tgtEl>
                                          <p:spTgt spid="2990087"/>
                                        </p:tgtEl>
                                        <p:attrNameLst>
                                          <p:attrName>ppt_x</p:attrName>
                                        </p:attrNameLst>
                                      </p:cBhvr>
                                      <p:tavLst>
                                        <p:tav tm="0">
                                          <p:val>
                                            <p:strVal val="#ppt_x"/>
                                          </p:val>
                                        </p:tav>
                                        <p:tav tm="100000">
                                          <p:val>
                                            <p:strVal val="#ppt_x"/>
                                          </p:val>
                                        </p:tav>
                                      </p:tavLst>
                                    </p:anim>
                                    <p:anim calcmode="lin" valueType="num">
                                      <p:cBhvr>
                                        <p:cTn id="9" dur="500" fill="hold"/>
                                        <p:tgtEl>
                                          <p:spTgt spid="29900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087" grpId="0" animBg="1"/>
    </p:bldLst>
  </p:timing>
  <p:txStyles>
    <p:titleStyle>
      <a:lvl1pPr algn="l" rtl="0" eaLnBrk="0" fontAlgn="base" hangingPunct="0">
        <a:spcBef>
          <a:spcPct val="0"/>
        </a:spcBef>
        <a:spcAft>
          <a:spcPct val="0"/>
        </a:spcAft>
        <a:defRPr sz="2000" b="1">
          <a:solidFill>
            <a:srgbClr val="000066"/>
          </a:solidFill>
          <a:latin typeface="+mj-lt"/>
          <a:ea typeface="+mj-ea"/>
          <a:cs typeface="+mj-cs"/>
        </a:defRPr>
      </a:lvl1pPr>
      <a:lvl2pPr algn="l" rtl="0" eaLnBrk="0" fontAlgn="base" hangingPunct="0">
        <a:spcBef>
          <a:spcPct val="0"/>
        </a:spcBef>
        <a:spcAft>
          <a:spcPct val="0"/>
        </a:spcAft>
        <a:defRPr sz="2000" b="1">
          <a:solidFill>
            <a:srgbClr val="000066"/>
          </a:solidFill>
          <a:latin typeface="Trebuchet MS" pitchFamily="34" charset="0"/>
        </a:defRPr>
      </a:lvl2pPr>
      <a:lvl3pPr algn="l" rtl="0" eaLnBrk="0" fontAlgn="base" hangingPunct="0">
        <a:spcBef>
          <a:spcPct val="0"/>
        </a:spcBef>
        <a:spcAft>
          <a:spcPct val="0"/>
        </a:spcAft>
        <a:defRPr sz="2000" b="1">
          <a:solidFill>
            <a:srgbClr val="000066"/>
          </a:solidFill>
          <a:latin typeface="Trebuchet MS" pitchFamily="34" charset="0"/>
        </a:defRPr>
      </a:lvl3pPr>
      <a:lvl4pPr algn="l" rtl="0" eaLnBrk="0" fontAlgn="base" hangingPunct="0">
        <a:spcBef>
          <a:spcPct val="0"/>
        </a:spcBef>
        <a:spcAft>
          <a:spcPct val="0"/>
        </a:spcAft>
        <a:defRPr sz="2000" b="1">
          <a:solidFill>
            <a:srgbClr val="000066"/>
          </a:solidFill>
          <a:latin typeface="Trebuchet MS" pitchFamily="34" charset="0"/>
        </a:defRPr>
      </a:lvl4pPr>
      <a:lvl5pPr algn="l" rtl="0" eaLnBrk="0" fontAlgn="base" hangingPunct="0">
        <a:spcBef>
          <a:spcPct val="0"/>
        </a:spcBef>
        <a:spcAft>
          <a:spcPct val="0"/>
        </a:spcAft>
        <a:defRPr sz="2000" b="1">
          <a:solidFill>
            <a:srgbClr val="000066"/>
          </a:solidFill>
          <a:latin typeface="Trebuchet MS" pitchFamily="34" charset="0"/>
        </a:defRPr>
      </a:lvl5pPr>
      <a:lvl6pPr marL="457200" algn="l" rtl="0" fontAlgn="base">
        <a:spcBef>
          <a:spcPct val="0"/>
        </a:spcBef>
        <a:spcAft>
          <a:spcPct val="0"/>
        </a:spcAft>
        <a:defRPr sz="2000" b="1">
          <a:solidFill>
            <a:srgbClr val="000066"/>
          </a:solidFill>
          <a:latin typeface="Trebuchet MS" pitchFamily="34" charset="0"/>
        </a:defRPr>
      </a:lvl6pPr>
      <a:lvl7pPr marL="914400" algn="l" rtl="0" fontAlgn="base">
        <a:spcBef>
          <a:spcPct val="0"/>
        </a:spcBef>
        <a:spcAft>
          <a:spcPct val="0"/>
        </a:spcAft>
        <a:defRPr sz="2000" b="1">
          <a:solidFill>
            <a:srgbClr val="000066"/>
          </a:solidFill>
          <a:latin typeface="Trebuchet MS" pitchFamily="34" charset="0"/>
        </a:defRPr>
      </a:lvl7pPr>
      <a:lvl8pPr marL="1371600" algn="l" rtl="0" fontAlgn="base">
        <a:spcBef>
          <a:spcPct val="0"/>
        </a:spcBef>
        <a:spcAft>
          <a:spcPct val="0"/>
        </a:spcAft>
        <a:defRPr sz="2000" b="1">
          <a:solidFill>
            <a:srgbClr val="000066"/>
          </a:solidFill>
          <a:latin typeface="Trebuchet MS" pitchFamily="34" charset="0"/>
        </a:defRPr>
      </a:lvl8pPr>
      <a:lvl9pPr marL="1828800" algn="l" rtl="0" fontAlgn="base">
        <a:spcBef>
          <a:spcPct val="0"/>
        </a:spcBef>
        <a:spcAft>
          <a:spcPct val="0"/>
        </a:spcAft>
        <a:defRPr sz="2000" b="1">
          <a:solidFill>
            <a:srgbClr val="000066"/>
          </a:solidFill>
          <a:latin typeface="Trebuchet M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2906119" name="Rectangle 7"/>
          <p:cNvSpPr>
            <a:spLocks noChangeArrowheads="1"/>
          </p:cNvSpPr>
          <p:nvPr/>
        </p:nvSpPr>
        <p:spPr bwMode="auto">
          <a:xfrm>
            <a:off x="755650" y="1730375"/>
            <a:ext cx="7623175" cy="4768850"/>
          </a:xfrm>
          <a:prstGeom prst="rect">
            <a:avLst/>
          </a:prstGeom>
          <a:solidFill>
            <a:schemeClr val="bg1"/>
          </a:solidFill>
          <a:ln w="9525" algn="ctr">
            <a:solidFill>
              <a:srgbClr val="FFCC00"/>
            </a:solidFill>
            <a:miter lim="800000"/>
            <a:headEnd/>
            <a:tailEnd/>
          </a:ln>
          <a:effectLst/>
        </p:spPr>
        <p:txBody>
          <a:bodyPr wrap="none" lIns="36000" tIns="36000" rIns="36000" bIns="36000" anchor="ctr"/>
          <a:lstStyle/>
          <a:p>
            <a:pPr>
              <a:defRPr/>
            </a:pPr>
            <a:endParaRPr lang="es-MX"/>
          </a:p>
        </p:txBody>
      </p:sp>
      <p:sp>
        <p:nvSpPr>
          <p:cNvPr id="2906122" name="Line 10"/>
          <p:cNvSpPr>
            <a:spLocks noChangeShapeType="1"/>
          </p:cNvSpPr>
          <p:nvPr/>
        </p:nvSpPr>
        <p:spPr bwMode="auto">
          <a:xfrm flipH="1">
            <a:off x="757238" y="1562100"/>
            <a:ext cx="7621587" cy="0"/>
          </a:xfrm>
          <a:prstGeom prst="line">
            <a:avLst/>
          </a:prstGeom>
          <a:noFill/>
          <a:ln w="12700">
            <a:solidFill>
              <a:srgbClr val="FFCC00"/>
            </a:solidFill>
            <a:round/>
            <a:headEnd/>
            <a:tailEnd/>
          </a:ln>
          <a:effectLst/>
        </p:spPr>
        <p:txBody>
          <a:bodyPr lIns="36000" tIns="36000" rIns="36000" bIns="36000"/>
          <a:lstStyle/>
          <a:p>
            <a:pPr>
              <a:defRPr/>
            </a:pPr>
            <a:endParaRPr lang="es-MX"/>
          </a:p>
        </p:txBody>
      </p:sp>
      <p:pic>
        <p:nvPicPr>
          <p:cNvPr id="41988" name="Picture 11" descr="cenefa_nueva"/>
          <p:cNvPicPr>
            <a:picLocks noChangeAspect="1" noChangeArrowheads="1"/>
          </p:cNvPicPr>
          <p:nvPr/>
        </p:nvPicPr>
        <p:blipFill>
          <a:blip r:embed="rId13" cstate="print"/>
          <a:srcRect/>
          <a:stretch>
            <a:fillRect/>
          </a:stretch>
        </p:blipFill>
        <p:spPr bwMode="auto">
          <a:xfrm>
            <a:off x="757238" y="407988"/>
            <a:ext cx="7620000" cy="1079500"/>
          </a:xfrm>
          <a:prstGeom prst="rect">
            <a:avLst/>
          </a:prstGeom>
          <a:noFill/>
          <a:ln w="9525">
            <a:noFill/>
            <a:miter lim="800000"/>
            <a:headEnd/>
            <a:tailEnd/>
          </a:ln>
        </p:spPr>
      </p:pic>
      <p:sp>
        <p:nvSpPr>
          <p:cNvPr id="2906127" name="Rectangle 15"/>
          <p:cNvSpPr>
            <a:spLocks noGrp="1" noChangeArrowheads="1"/>
          </p:cNvSpPr>
          <p:nvPr>
            <p:ph type="title"/>
          </p:nvPr>
        </p:nvSpPr>
        <p:spPr bwMode="auto">
          <a:xfrm>
            <a:off x="762000" y="2200275"/>
            <a:ext cx="7608888"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smtClean="0"/>
              <a:t>Haga clic para cambiar el estilo de título</a:t>
            </a:r>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906127"/>
                                        </p:tgtEl>
                                        <p:attrNameLst>
                                          <p:attrName>style.visibility</p:attrName>
                                        </p:attrNameLst>
                                      </p:cBhvr>
                                      <p:to>
                                        <p:strVal val="visible"/>
                                      </p:to>
                                    </p:set>
                                    <p:animEffect transition="in" filter="fade">
                                      <p:cBhvr>
                                        <p:cTn id="7" dur="500"/>
                                        <p:tgtEl>
                                          <p:spTgt spid="2906127"/>
                                        </p:tgtEl>
                                      </p:cBhvr>
                                    </p:animEffect>
                                    <p:anim calcmode="lin" valueType="num">
                                      <p:cBhvr>
                                        <p:cTn id="8" dur="500" fill="hold"/>
                                        <p:tgtEl>
                                          <p:spTgt spid="2906127"/>
                                        </p:tgtEl>
                                        <p:attrNameLst>
                                          <p:attrName>ppt_x</p:attrName>
                                        </p:attrNameLst>
                                      </p:cBhvr>
                                      <p:tavLst>
                                        <p:tav tm="0">
                                          <p:val>
                                            <p:strVal val="#ppt_x"/>
                                          </p:val>
                                        </p:tav>
                                        <p:tav tm="100000">
                                          <p:val>
                                            <p:strVal val="#ppt_x"/>
                                          </p:val>
                                        </p:tav>
                                      </p:tavLst>
                                    </p:anim>
                                    <p:anim calcmode="lin" valueType="num">
                                      <p:cBhvr>
                                        <p:cTn id="9" dur="500" fill="hold"/>
                                        <p:tgtEl>
                                          <p:spTgt spid="29061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6127" grpId="0"/>
    </p:bldLst>
  </p:timing>
  <p:txStyles>
    <p:titleStyle>
      <a:lvl1pPr algn="ctr" rtl="0" eaLnBrk="0" fontAlgn="base" hangingPunct="0">
        <a:spcBef>
          <a:spcPct val="0"/>
        </a:spcBef>
        <a:spcAft>
          <a:spcPct val="0"/>
        </a:spcAft>
        <a:defRPr sz="2400" b="1">
          <a:solidFill>
            <a:srgbClr val="000066"/>
          </a:solidFill>
          <a:latin typeface="+mj-lt"/>
          <a:ea typeface="+mj-ea"/>
          <a:cs typeface="+mj-cs"/>
        </a:defRPr>
      </a:lvl1pPr>
      <a:lvl2pPr algn="ctr" rtl="0" eaLnBrk="0" fontAlgn="base" hangingPunct="0">
        <a:spcBef>
          <a:spcPct val="0"/>
        </a:spcBef>
        <a:spcAft>
          <a:spcPct val="0"/>
        </a:spcAft>
        <a:defRPr sz="2400" b="1">
          <a:solidFill>
            <a:srgbClr val="000066"/>
          </a:solidFill>
          <a:latin typeface="Trebuchet MS" pitchFamily="34" charset="0"/>
        </a:defRPr>
      </a:lvl2pPr>
      <a:lvl3pPr algn="ctr" rtl="0" eaLnBrk="0" fontAlgn="base" hangingPunct="0">
        <a:spcBef>
          <a:spcPct val="0"/>
        </a:spcBef>
        <a:spcAft>
          <a:spcPct val="0"/>
        </a:spcAft>
        <a:defRPr sz="2400" b="1">
          <a:solidFill>
            <a:srgbClr val="000066"/>
          </a:solidFill>
          <a:latin typeface="Trebuchet MS" pitchFamily="34" charset="0"/>
        </a:defRPr>
      </a:lvl3pPr>
      <a:lvl4pPr algn="ctr" rtl="0" eaLnBrk="0" fontAlgn="base" hangingPunct="0">
        <a:spcBef>
          <a:spcPct val="0"/>
        </a:spcBef>
        <a:spcAft>
          <a:spcPct val="0"/>
        </a:spcAft>
        <a:defRPr sz="2400" b="1">
          <a:solidFill>
            <a:srgbClr val="000066"/>
          </a:solidFill>
          <a:latin typeface="Trebuchet MS" pitchFamily="34" charset="0"/>
        </a:defRPr>
      </a:lvl4pPr>
      <a:lvl5pPr algn="ctr" rtl="0" eaLnBrk="0" fontAlgn="base" hangingPunct="0">
        <a:spcBef>
          <a:spcPct val="0"/>
        </a:spcBef>
        <a:spcAft>
          <a:spcPct val="0"/>
        </a:spcAft>
        <a:defRPr sz="2400" b="1">
          <a:solidFill>
            <a:srgbClr val="000066"/>
          </a:solidFill>
          <a:latin typeface="Trebuchet MS" pitchFamily="34" charset="0"/>
        </a:defRPr>
      </a:lvl5pPr>
      <a:lvl6pPr marL="457200" algn="ctr" rtl="0" fontAlgn="base">
        <a:spcBef>
          <a:spcPct val="0"/>
        </a:spcBef>
        <a:spcAft>
          <a:spcPct val="0"/>
        </a:spcAft>
        <a:defRPr sz="2400" b="1">
          <a:solidFill>
            <a:srgbClr val="000066"/>
          </a:solidFill>
          <a:latin typeface="Trebuchet MS" pitchFamily="34" charset="0"/>
        </a:defRPr>
      </a:lvl6pPr>
      <a:lvl7pPr marL="914400" algn="ctr" rtl="0" fontAlgn="base">
        <a:spcBef>
          <a:spcPct val="0"/>
        </a:spcBef>
        <a:spcAft>
          <a:spcPct val="0"/>
        </a:spcAft>
        <a:defRPr sz="2400" b="1">
          <a:solidFill>
            <a:srgbClr val="000066"/>
          </a:solidFill>
          <a:latin typeface="Trebuchet MS" pitchFamily="34" charset="0"/>
        </a:defRPr>
      </a:lvl7pPr>
      <a:lvl8pPr marL="1371600" algn="ctr" rtl="0" fontAlgn="base">
        <a:spcBef>
          <a:spcPct val="0"/>
        </a:spcBef>
        <a:spcAft>
          <a:spcPct val="0"/>
        </a:spcAft>
        <a:defRPr sz="2400" b="1">
          <a:solidFill>
            <a:srgbClr val="000066"/>
          </a:solidFill>
          <a:latin typeface="Trebuchet MS" pitchFamily="34" charset="0"/>
        </a:defRPr>
      </a:lvl8pPr>
      <a:lvl9pPr marL="1828800" algn="ctr" rtl="0" fontAlgn="base">
        <a:spcBef>
          <a:spcPct val="0"/>
        </a:spcBef>
        <a:spcAft>
          <a:spcPct val="0"/>
        </a:spcAft>
        <a:defRPr sz="2400" b="1">
          <a:solidFill>
            <a:srgbClr val="000066"/>
          </a:solidFill>
          <a:latin typeface="Trebuchet MS" pitchFamily="34" charset="0"/>
        </a:defRPr>
      </a:lvl9pPr>
    </p:titleStyle>
    <p:bodyStyle>
      <a:lvl1pPr marL="342900" indent="-327025" algn="ctr" rtl="0" eaLnBrk="0" fontAlgn="base" hangingPunct="0">
        <a:spcBef>
          <a:spcPct val="20000"/>
        </a:spcBef>
        <a:spcAft>
          <a:spcPct val="0"/>
        </a:spcAft>
        <a:defRPr sz="2400" b="1">
          <a:solidFill>
            <a:schemeClr val="tx1"/>
          </a:solidFill>
          <a:latin typeface="+mn-lt"/>
          <a:ea typeface="+mn-ea"/>
          <a:cs typeface="+mn-cs"/>
        </a:defRPr>
      </a:lvl1pPr>
      <a:lvl2pPr marL="911225" indent="-285750" algn="l" rtl="0" eaLnBrk="0" fontAlgn="base" hangingPunct="0">
        <a:spcBef>
          <a:spcPct val="20000"/>
        </a:spcBef>
        <a:spcAft>
          <a:spcPct val="0"/>
        </a:spcAft>
        <a:defRPr sz="2800">
          <a:solidFill>
            <a:schemeClr val="tx1"/>
          </a:solidFill>
          <a:latin typeface="Arial" charset="0"/>
        </a:defRPr>
      </a:lvl2pPr>
      <a:lvl3pPr marL="1319213" indent="-228600" algn="l" rtl="0" eaLnBrk="0" fontAlgn="base" hangingPunct="0">
        <a:spcBef>
          <a:spcPct val="20000"/>
        </a:spcBef>
        <a:spcAft>
          <a:spcPct val="0"/>
        </a:spcAft>
        <a:defRPr sz="2400">
          <a:solidFill>
            <a:schemeClr val="tx1"/>
          </a:solidFill>
          <a:latin typeface="Arial" charset="0"/>
        </a:defRPr>
      </a:lvl3pPr>
      <a:lvl4pPr marL="1727200" indent="-228600" algn="l" rtl="0" eaLnBrk="0" fontAlgn="base" hangingPunct="0">
        <a:spcBef>
          <a:spcPct val="20000"/>
        </a:spcBef>
        <a:spcAft>
          <a:spcPct val="0"/>
        </a:spcAft>
        <a:defRPr sz="2000">
          <a:solidFill>
            <a:schemeClr val="tx1"/>
          </a:solidFill>
          <a:latin typeface="Arial" charset="0"/>
        </a:defRPr>
      </a:lvl4pPr>
      <a:lvl5pPr marL="2135188" indent="-228600" algn="l" rtl="0" eaLnBrk="0" fontAlgn="base" hangingPunct="0">
        <a:spcBef>
          <a:spcPct val="20000"/>
        </a:spcBef>
        <a:spcAft>
          <a:spcPct val="0"/>
        </a:spcAft>
        <a:defRPr sz="2000">
          <a:solidFill>
            <a:schemeClr val="tx1"/>
          </a:solidFill>
          <a:latin typeface="Arial" charset="0"/>
        </a:defRPr>
      </a:lvl5pPr>
      <a:lvl6pPr marL="2592388" indent="-228600" algn="l" rtl="0" fontAlgn="base">
        <a:spcBef>
          <a:spcPct val="20000"/>
        </a:spcBef>
        <a:spcAft>
          <a:spcPct val="0"/>
        </a:spcAft>
        <a:defRPr sz="2000">
          <a:solidFill>
            <a:schemeClr val="tx1"/>
          </a:solidFill>
          <a:latin typeface="Arial" charset="0"/>
        </a:defRPr>
      </a:lvl6pPr>
      <a:lvl7pPr marL="3049588" indent="-228600" algn="l" rtl="0" fontAlgn="base">
        <a:spcBef>
          <a:spcPct val="20000"/>
        </a:spcBef>
        <a:spcAft>
          <a:spcPct val="0"/>
        </a:spcAft>
        <a:defRPr sz="2000">
          <a:solidFill>
            <a:schemeClr val="tx1"/>
          </a:solidFill>
          <a:latin typeface="Arial" charset="0"/>
        </a:defRPr>
      </a:lvl7pPr>
      <a:lvl8pPr marL="3506788" indent="-228600" algn="l" rtl="0" fontAlgn="base">
        <a:spcBef>
          <a:spcPct val="20000"/>
        </a:spcBef>
        <a:spcAft>
          <a:spcPct val="0"/>
        </a:spcAft>
        <a:defRPr sz="2000">
          <a:solidFill>
            <a:schemeClr val="tx1"/>
          </a:solidFill>
          <a:latin typeface="Arial" charset="0"/>
        </a:defRPr>
      </a:lvl8pPr>
      <a:lvl9pPr marL="3963988" indent="-228600" algn="l" rtl="0" fontAlgn="base">
        <a:spcBef>
          <a:spcPct val="20000"/>
        </a:spcBef>
        <a:spcAft>
          <a:spcPct val="0"/>
        </a:spcAft>
        <a:defRPr sz="2000">
          <a:solidFill>
            <a:schemeClr val="tx1"/>
          </a:solidFill>
          <a:latin typeface="Arial" charset="0"/>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5.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18.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5.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ctrTitle"/>
          </p:nvPr>
        </p:nvSpPr>
        <p:spPr>
          <a:xfrm>
            <a:off x="684213" y="2419350"/>
            <a:ext cx="7772400" cy="1470025"/>
          </a:xfrm>
        </p:spPr>
        <p:txBody>
          <a:bodyPr/>
          <a:lstStyle/>
          <a:p>
            <a:pPr eaLnBrk="1" hangingPunct="1"/>
            <a:r>
              <a:rPr lang="es-US" sz="2800" smtClean="0"/>
              <a:t/>
            </a:r>
            <a:br>
              <a:rPr lang="es-US" sz="2800" smtClean="0"/>
            </a:br>
            <a:r>
              <a:rPr lang="es-US" sz="2800" smtClean="0"/>
              <a:t>Sobre desigualdad, empleo e impuestos</a:t>
            </a:r>
            <a:br>
              <a:rPr lang="es-US" sz="2800" smtClean="0"/>
            </a:br>
            <a:r>
              <a:rPr lang="es-US" sz="2800" smtClean="0"/>
              <a:t/>
            </a:r>
            <a:br>
              <a:rPr lang="es-US" sz="2800" smtClean="0"/>
            </a:br>
            <a:endParaRPr lang="es-US" sz="2800" smtClean="0"/>
          </a:p>
        </p:txBody>
      </p:sp>
      <p:sp>
        <p:nvSpPr>
          <p:cNvPr id="56322" name="Rectangle 3"/>
          <p:cNvSpPr>
            <a:spLocks noGrp="1" noChangeArrowheads="1"/>
          </p:cNvSpPr>
          <p:nvPr>
            <p:ph type="subTitle" idx="1"/>
          </p:nvPr>
        </p:nvSpPr>
        <p:spPr>
          <a:xfrm>
            <a:off x="1412875" y="4665663"/>
            <a:ext cx="6400800" cy="1752600"/>
          </a:xfrm>
        </p:spPr>
        <p:txBody>
          <a:bodyPr/>
          <a:lstStyle/>
          <a:p>
            <a:pPr indent="15875" eaLnBrk="1" hangingPunct="1">
              <a:lnSpc>
                <a:spcPct val="80000"/>
              </a:lnSpc>
            </a:pPr>
            <a:endParaRPr lang="es-US" sz="1800" smtClean="0"/>
          </a:p>
          <a:p>
            <a:pPr indent="15875" eaLnBrk="1" hangingPunct="1">
              <a:lnSpc>
                <a:spcPct val="80000"/>
              </a:lnSpc>
            </a:pPr>
            <a:r>
              <a:rPr lang="es-US" sz="1800" smtClean="0"/>
              <a:t>Harald Beyer</a:t>
            </a:r>
          </a:p>
          <a:p>
            <a:pPr indent="15875" eaLnBrk="1" hangingPunct="1">
              <a:lnSpc>
                <a:spcPct val="80000"/>
              </a:lnSpc>
            </a:pPr>
            <a:r>
              <a:rPr lang="es-US" sz="1800" smtClean="0"/>
              <a:t>Centro de Estudios Públicos</a:t>
            </a:r>
          </a:p>
          <a:p>
            <a:pPr indent="15875" eaLnBrk="1" hangingPunct="1">
              <a:lnSpc>
                <a:spcPct val="80000"/>
              </a:lnSpc>
            </a:pPr>
            <a:endParaRPr lang="es-US" sz="1800" smtClean="0"/>
          </a:p>
          <a:p>
            <a:pPr indent="15875" eaLnBrk="1" hangingPunct="1">
              <a:lnSpc>
                <a:spcPct val="80000"/>
              </a:lnSpc>
            </a:pPr>
            <a:r>
              <a:rPr lang="es-US" sz="1800" smtClean="0"/>
              <a:t>08 de noviembre de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Sobre las fuentes de financiamiento para una estrategia más agresiva de oportunidades y movilidad social</a:t>
            </a:r>
            <a:endParaRPr lang="es-CL" dirty="0"/>
          </a:p>
        </p:txBody>
      </p:sp>
      <p:sp>
        <p:nvSpPr>
          <p:cNvPr id="128002" name="Rectangle 2"/>
          <p:cNvSpPr>
            <a:spLocks noChangeArrowheads="1"/>
          </p:cNvSpPr>
          <p:nvPr/>
        </p:nvSpPr>
        <p:spPr bwMode="auto">
          <a:xfrm>
            <a:off x="1762125" y="1464618"/>
            <a:ext cx="510267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Carga tributaria sin seguridad social: promedio móvil 2006-2008 (% PIB)</a:t>
            </a:r>
            <a:endParaRPr kumimoji="0" lang="es-CL"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C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(OECD es promedio simple excluyendo Chile)</a:t>
            </a: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8001" name="Picture 1"/>
          <p:cNvPicPr>
            <a:picLocks noChangeAspect="1" noChangeArrowheads="1"/>
          </p:cNvPicPr>
          <p:nvPr/>
        </p:nvPicPr>
        <p:blipFill>
          <a:blip r:embed="rId2" cstate="print"/>
          <a:srcRect/>
          <a:stretch>
            <a:fillRect/>
          </a:stretch>
        </p:blipFill>
        <p:spPr bwMode="auto">
          <a:xfrm>
            <a:off x="247649" y="1857374"/>
            <a:ext cx="8001001" cy="4624351"/>
          </a:xfrm>
          <a:prstGeom prst="rect">
            <a:avLst/>
          </a:prstGeom>
          <a:noFill/>
        </p:spPr>
      </p:pic>
      <p:sp>
        <p:nvSpPr>
          <p:cNvPr id="5" name="4 CuadroTexto"/>
          <p:cNvSpPr txBox="1"/>
          <p:nvPr/>
        </p:nvSpPr>
        <p:spPr>
          <a:xfrm>
            <a:off x="1590675" y="6496050"/>
            <a:ext cx="1358064" cy="307777"/>
          </a:xfrm>
          <a:prstGeom prst="rect">
            <a:avLst/>
          </a:prstGeom>
          <a:noFill/>
        </p:spPr>
        <p:txBody>
          <a:bodyPr wrap="none" rtlCol="0">
            <a:spAutoFit/>
          </a:bodyPr>
          <a:lstStyle/>
          <a:p>
            <a:r>
              <a:rPr lang="es-CL" sz="1400" dirty="0" smtClean="0"/>
              <a:t>Fuente: OECD</a:t>
            </a:r>
            <a:endParaRPr lang="es-CL"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Pero en el momento en que esos países tenían el mismo nivel de ingreso per cápita que Chile</a:t>
            </a:r>
            <a:endParaRPr lang="es-CL" dirty="0"/>
          </a:p>
        </p:txBody>
      </p:sp>
      <p:pic>
        <p:nvPicPr>
          <p:cNvPr id="132098" name="Picture 2"/>
          <p:cNvPicPr>
            <a:picLocks noChangeAspect="1" noChangeArrowheads="1"/>
          </p:cNvPicPr>
          <p:nvPr/>
        </p:nvPicPr>
        <p:blipFill>
          <a:blip r:embed="rId2" cstate="print"/>
          <a:srcRect/>
          <a:stretch>
            <a:fillRect/>
          </a:stretch>
        </p:blipFill>
        <p:spPr bwMode="auto">
          <a:xfrm>
            <a:off x="790574" y="1800741"/>
            <a:ext cx="7315201" cy="4564912"/>
          </a:xfrm>
          <a:prstGeom prst="rect">
            <a:avLst/>
          </a:prstGeom>
          <a:noFill/>
          <a:ln w="9525">
            <a:noFill/>
            <a:miter lim="800000"/>
            <a:headEnd/>
            <a:tailEnd/>
          </a:ln>
        </p:spPr>
      </p:pic>
      <p:sp>
        <p:nvSpPr>
          <p:cNvPr id="4" name="3 CuadroTexto"/>
          <p:cNvSpPr txBox="1"/>
          <p:nvPr/>
        </p:nvSpPr>
        <p:spPr>
          <a:xfrm>
            <a:off x="1590675" y="6496050"/>
            <a:ext cx="1358064" cy="307777"/>
          </a:xfrm>
          <a:prstGeom prst="rect">
            <a:avLst/>
          </a:prstGeom>
          <a:noFill/>
        </p:spPr>
        <p:txBody>
          <a:bodyPr wrap="none" rtlCol="0">
            <a:spAutoFit/>
          </a:bodyPr>
          <a:lstStyle/>
          <a:p>
            <a:r>
              <a:rPr lang="es-CL" sz="1400" dirty="0" smtClean="0"/>
              <a:t>Fuente: OECD</a:t>
            </a:r>
            <a:endParaRPr lang="es-CL" sz="1400" dirty="0"/>
          </a:p>
        </p:txBody>
      </p:sp>
      <p:sp>
        <p:nvSpPr>
          <p:cNvPr id="132103" name="Rectangle 7"/>
          <p:cNvSpPr>
            <a:spLocks noChangeArrowheads="1"/>
          </p:cNvSpPr>
          <p:nvPr/>
        </p:nvSpPr>
        <p:spPr bwMode="auto">
          <a:xfrm>
            <a:off x="0" y="1562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Carga tributaria sin seguridad social: 1965 a menos que se indique lo contrario (% PIB)</a:t>
            </a:r>
            <a:endParaRPr kumimoji="0" lang="es-C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Los espacios para aumentos de la carga tributaria</a:t>
            </a:r>
            <a:endParaRPr lang="es-CL" dirty="0"/>
          </a:p>
        </p:txBody>
      </p:sp>
      <p:sp>
        <p:nvSpPr>
          <p:cNvPr id="3" name="2 Marcador de contenido"/>
          <p:cNvSpPr>
            <a:spLocks noGrp="1"/>
          </p:cNvSpPr>
          <p:nvPr>
            <p:ph idx="1"/>
          </p:nvPr>
        </p:nvSpPr>
        <p:spPr/>
        <p:txBody>
          <a:bodyPr/>
          <a:lstStyle/>
          <a:p>
            <a:r>
              <a:rPr lang="es-CL" dirty="0" smtClean="0"/>
              <a:t>No deben descartarse.</a:t>
            </a:r>
          </a:p>
          <a:p>
            <a:endParaRPr lang="es-CL" dirty="0" smtClean="0"/>
          </a:p>
          <a:p>
            <a:r>
              <a:rPr lang="es-CL" dirty="0" smtClean="0"/>
              <a:t>Pero son menos holgados de los que se cree.</a:t>
            </a:r>
          </a:p>
          <a:p>
            <a:endParaRPr lang="es-CL" dirty="0" smtClean="0"/>
          </a:p>
          <a:p>
            <a:r>
              <a:rPr lang="es-CL" dirty="0" smtClean="0"/>
              <a:t>El acento hay que ponerlo en buenos proyectos que aseguren movilidad y mayores oportunidades, cuidando que los recursos rindan los frutos deseados y determinando bien las prioridades. </a:t>
            </a:r>
          </a:p>
          <a:p>
            <a:endParaRPr lang="es-CL" dirty="0" smtClean="0"/>
          </a:p>
          <a:p>
            <a:r>
              <a:rPr lang="es-CL" dirty="0" smtClean="0"/>
              <a:t>Este último debate parece ausente.</a:t>
            </a:r>
          </a:p>
          <a:p>
            <a:endParaRPr lang="es-CL" dirty="0" smtClean="0"/>
          </a:p>
          <a:p>
            <a:endParaRPr lang="es-C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433388"/>
            <a:ext cx="9144000" cy="881062"/>
          </a:xfrm>
          <a:noFill/>
        </p:spPr>
        <p:txBody>
          <a:bodyPr lIns="91440" tIns="45720" rIns="91440" bIns="45720"/>
          <a:lstStyle/>
          <a:p>
            <a:r>
              <a:rPr lang="es-ES" sz="3200" dirty="0" smtClean="0"/>
              <a:t>Por ejemplo, no olvidar educación preescolar</a:t>
            </a:r>
            <a:endParaRPr lang="es-ES" sz="1800" dirty="0" smtClean="0"/>
          </a:p>
        </p:txBody>
      </p:sp>
      <p:sp>
        <p:nvSpPr>
          <p:cNvPr id="75779" name="Line 3"/>
          <p:cNvSpPr>
            <a:spLocks noChangeShapeType="1"/>
          </p:cNvSpPr>
          <p:nvPr/>
        </p:nvSpPr>
        <p:spPr bwMode="auto">
          <a:xfrm flipV="1">
            <a:off x="1258888" y="1484313"/>
            <a:ext cx="0" cy="4610100"/>
          </a:xfrm>
          <a:prstGeom prst="line">
            <a:avLst/>
          </a:prstGeom>
          <a:noFill/>
          <a:ln w="9525">
            <a:solidFill>
              <a:schemeClr val="tx1"/>
            </a:solidFill>
            <a:round/>
            <a:headEnd/>
            <a:tailEnd type="triangle" w="med" len="med"/>
          </a:ln>
        </p:spPr>
        <p:txBody>
          <a:bodyPr/>
          <a:lstStyle/>
          <a:p>
            <a:endParaRPr lang="en-US"/>
          </a:p>
        </p:txBody>
      </p:sp>
      <p:sp>
        <p:nvSpPr>
          <p:cNvPr id="75780" name="Line 4"/>
          <p:cNvSpPr>
            <a:spLocks noChangeShapeType="1"/>
          </p:cNvSpPr>
          <p:nvPr/>
        </p:nvSpPr>
        <p:spPr bwMode="auto">
          <a:xfrm>
            <a:off x="1258888" y="6092825"/>
            <a:ext cx="5976937" cy="0"/>
          </a:xfrm>
          <a:prstGeom prst="line">
            <a:avLst/>
          </a:prstGeom>
          <a:noFill/>
          <a:ln w="9525">
            <a:solidFill>
              <a:schemeClr val="tx1"/>
            </a:solidFill>
            <a:round/>
            <a:headEnd/>
            <a:tailEnd type="triangle" w="med" len="med"/>
          </a:ln>
        </p:spPr>
        <p:txBody>
          <a:bodyPr/>
          <a:lstStyle/>
          <a:p>
            <a:endParaRPr lang="en-US"/>
          </a:p>
        </p:txBody>
      </p:sp>
      <p:sp>
        <p:nvSpPr>
          <p:cNvPr id="75781" name="Freeform 5"/>
          <p:cNvSpPr>
            <a:spLocks/>
          </p:cNvSpPr>
          <p:nvPr/>
        </p:nvSpPr>
        <p:spPr bwMode="auto">
          <a:xfrm>
            <a:off x="1258888" y="2133600"/>
            <a:ext cx="5618162" cy="3959225"/>
          </a:xfrm>
          <a:custGeom>
            <a:avLst/>
            <a:gdLst>
              <a:gd name="T0" fmla="*/ 0 w 2903"/>
              <a:gd name="T1" fmla="*/ 2147483647 h 2358"/>
              <a:gd name="T2" fmla="*/ 2147483647 w 2903"/>
              <a:gd name="T3" fmla="*/ 2147483647 h 2358"/>
              <a:gd name="T4" fmla="*/ 2147483647 w 2903"/>
              <a:gd name="T5" fmla="*/ 2147483647 h 2358"/>
              <a:gd name="T6" fmla="*/ 2147483647 w 2903"/>
              <a:gd name="T7" fmla="*/ 2147483647 h 2358"/>
              <a:gd name="T8" fmla="*/ 2147483647 w 2903"/>
              <a:gd name="T9" fmla="*/ 0 h 2358"/>
              <a:gd name="T10" fmla="*/ 0 60000 65536"/>
              <a:gd name="T11" fmla="*/ 0 60000 65536"/>
              <a:gd name="T12" fmla="*/ 0 60000 65536"/>
              <a:gd name="T13" fmla="*/ 0 60000 65536"/>
              <a:gd name="T14" fmla="*/ 0 60000 65536"/>
              <a:gd name="T15" fmla="*/ 0 w 2903"/>
              <a:gd name="T16" fmla="*/ 0 h 2358"/>
              <a:gd name="T17" fmla="*/ 2903 w 2903"/>
              <a:gd name="T18" fmla="*/ 2358 h 2358"/>
            </a:gdLst>
            <a:ahLst/>
            <a:cxnLst>
              <a:cxn ang="T10">
                <a:pos x="T0" y="T1"/>
              </a:cxn>
              <a:cxn ang="T11">
                <a:pos x="T2" y="T3"/>
              </a:cxn>
              <a:cxn ang="T12">
                <a:pos x="T4" y="T5"/>
              </a:cxn>
              <a:cxn ang="T13">
                <a:pos x="T6" y="T7"/>
              </a:cxn>
              <a:cxn ang="T14">
                <a:pos x="T8" y="T9"/>
              </a:cxn>
            </a:cxnLst>
            <a:rect l="T15" t="T16" r="T17" b="T18"/>
            <a:pathLst>
              <a:path w="2903" h="2358">
                <a:moveTo>
                  <a:pt x="0" y="2358"/>
                </a:moveTo>
                <a:cubicBezTo>
                  <a:pt x="242" y="2347"/>
                  <a:pt x="484" y="2336"/>
                  <a:pt x="817" y="2132"/>
                </a:cubicBezTo>
                <a:cubicBezTo>
                  <a:pt x="1150" y="1928"/>
                  <a:pt x="1694" y="1406"/>
                  <a:pt x="1996" y="1134"/>
                </a:cubicBezTo>
                <a:cubicBezTo>
                  <a:pt x="2298" y="862"/>
                  <a:pt x="2480" y="688"/>
                  <a:pt x="2631" y="499"/>
                </a:cubicBezTo>
                <a:cubicBezTo>
                  <a:pt x="2782" y="310"/>
                  <a:pt x="2858" y="83"/>
                  <a:pt x="2903" y="0"/>
                </a:cubicBezTo>
              </a:path>
            </a:pathLst>
          </a:custGeom>
          <a:noFill/>
          <a:ln w="28575">
            <a:solidFill>
              <a:schemeClr val="hlink"/>
            </a:solidFill>
            <a:round/>
            <a:headEnd/>
            <a:tailEnd/>
          </a:ln>
        </p:spPr>
        <p:txBody>
          <a:bodyPr/>
          <a:lstStyle/>
          <a:p>
            <a:endParaRPr lang="en-US"/>
          </a:p>
        </p:txBody>
      </p:sp>
      <p:sp>
        <p:nvSpPr>
          <p:cNvPr id="75782" name="Text Box 6"/>
          <p:cNvSpPr txBox="1">
            <a:spLocks noChangeArrowheads="1"/>
          </p:cNvSpPr>
          <p:nvPr/>
        </p:nvSpPr>
        <p:spPr bwMode="auto">
          <a:xfrm>
            <a:off x="7216775" y="6035675"/>
            <a:ext cx="820738" cy="366713"/>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meses</a:t>
            </a:r>
          </a:p>
        </p:txBody>
      </p:sp>
      <p:sp>
        <p:nvSpPr>
          <p:cNvPr id="75783" name="Text Box 7"/>
          <p:cNvSpPr txBox="1">
            <a:spLocks noChangeArrowheads="1"/>
          </p:cNvSpPr>
          <p:nvPr/>
        </p:nvSpPr>
        <p:spPr bwMode="auto">
          <a:xfrm>
            <a:off x="1042988" y="6092825"/>
            <a:ext cx="434975" cy="366713"/>
          </a:xfrm>
          <a:prstGeom prst="rect">
            <a:avLst/>
          </a:prstGeom>
          <a:noFill/>
          <a:ln w="9525">
            <a:noFill/>
            <a:miter lim="800000"/>
            <a:headEnd/>
            <a:tailEnd/>
          </a:ln>
        </p:spPr>
        <p:txBody>
          <a:bodyPr>
            <a:spAutoFit/>
          </a:bodyPr>
          <a:lstStyle/>
          <a:p>
            <a:r>
              <a:rPr lang="es-ES" sz="1800">
                <a:solidFill>
                  <a:schemeClr val="hlink"/>
                </a:solidFill>
                <a:latin typeface="Tahoma" pitchFamily="34" charset="0"/>
              </a:rPr>
              <a:t>10</a:t>
            </a:r>
          </a:p>
        </p:txBody>
      </p:sp>
      <p:sp>
        <p:nvSpPr>
          <p:cNvPr id="75784" name="Text Box 8"/>
          <p:cNvSpPr txBox="1">
            <a:spLocks noChangeArrowheads="1"/>
          </p:cNvSpPr>
          <p:nvPr/>
        </p:nvSpPr>
        <p:spPr bwMode="auto">
          <a:xfrm>
            <a:off x="2916238" y="6165850"/>
            <a:ext cx="4224337" cy="366713"/>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20          24          28         32          36</a:t>
            </a:r>
          </a:p>
        </p:txBody>
      </p:sp>
      <p:sp>
        <p:nvSpPr>
          <p:cNvPr id="75785" name="Text Box 9"/>
          <p:cNvSpPr txBox="1">
            <a:spLocks noChangeArrowheads="1"/>
          </p:cNvSpPr>
          <p:nvPr/>
        </p:nvSpPr>
        <p:spPr bwMode="auto">
          <a:xfrm>
            <a:off x="592138" y="5100638"/>
            <a:ext cx="631825" cy="366712"/>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 200</a:t>
            </a:r>
          </a:p>
        </p:txBody>
      </p:sp>
      <p:sp>
        <p:nvSpPr>
          <p:cNvPr id="75786" name="Text Box 10"/>
          <p:cNvSpPr txBox="1">
            <a:spLocks noChangeArrowheads="1"/>
          </p:cNvSpPr>
          <p:nvPr/>
        </p:nvSpPr>
        <p:spPr bwMode="auto">
          <a:xfrm>
            <a:off x="684213" y="3933825"/>
            <a:ext cx="560387" cy="366713"/>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600</a:t>
            </a:r>
          </a:p>
        </p:txBody>
      </p:sp>
      <p:sp>
        <p:nvSpPr>
          <p:cNvPr id="75787" name="Text Box 11"/>
          <p:cNvSpPr txBox="1">
            <a:spLocks noChangeArrowheads="1"/>
          </p:cNvSpPr>
          <p:nvPr/>
        </p:nvSpPr>
        <p:spPr bwMode="auto">
          <a:xfrm>
            <a:off x="611188" y="2636838"/>
            <a:ext cx="685800" cy="366712"/>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1000</a:t>
            </a:r>
          </a:p>
        </p:txBody>
      </p:sp>
      <p:sp>
        <p:nvSpPr>
          <p:cNvPr id="75788" name="Text Box 12"/>
          <p:cNvSpPr txBox="1">
            <a:spLocks noChangeArrowheads="1"/>
          </p:cNvSpPr>
          <p:nvPr/>
        </p:nvSpPr>
        <p:spPr bwMode="auto">
          <a:xfrm>
            <a:off x="539750" y="1412875"/>
            <a:ext cx="757238" cy="366713"/>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 1400</a:t>
            </a:r>
          </a:p>
        </p:txBody>
      </p:sp>
      <p:sp>
        <p:nvSpPr>
          <p:cNvPr id="75789" name="Freeform 13"/>
          <p:cNvSpPr>
            <a:spLocks/>
          </p:cNvSpPr>
          <p:nvPr/>
        </p:nvSpPr>
        <p:spPr bwMode="auto">
          <a:xfrm>
            <a:off x="1258888" y="3716338"/>
            <a:ext cx="5689600" cy="2376487"/>
          </a:xfrm>
          <a:custGeom>
            <a:avLst/>
            <a:gdLst>
              <a:gd name="T0" fmla="*/ 0 w 3584"/>
              <a:gd name="T1" fmla="*/ 2147483647 h 1497"/>
              <a:gd name="T2" fmla="*/ 2147483647 w 3584"/>
              <a:gd name="T3" fmla="*/ 2147483647 h 1497"/>
              <a:gd name="T4" fmla="*/ 2147483647 w 3584"/>
              <a:gd name="T5" fmla="*/ 2147483647 h 1497"/>
              <a:gd name="T6" fmla="*/ 2147483647 w 3584"/>
              <a:gd name="T7" fmla="*/ 0 h 1497"/>
              <a:gd name="T8" fmla="*/ 0 60000 65536"/>
              <a:gd name="T9" fmla="*/ 0 60000 65536"/>
              <a:gd name="T10" fmla="*/ 0 60000 65536"/>
              <a:gd name="T11" fmla="*/ 0 60000 65536"/>
              <a:gd name="T12" fmla="*/ 0 w 3584"/>
              <a:gd name="T13" fmla="*/ 0 h 1497"/>
              <a:gd name="T14" fmla="*/ 3584 w 3584"/>
              <a:gd name="T15" fmla="*/ 1497 h 1497"/>
            </a:gdLst>
            <a:ahLst/>
            <a:cxnLst>
              <a:cxn ang="T8">
                <a:pos x="T0" y="T1"/>
              </a:cxn>
              <a:cxn ang="T9">
                <a:pos x="T2" y="T3"/>
              </a:cxn>
              <a:cxn ang="T10">
                <a:pos x="T4" y="T5"/>
              </a:cxn>
              <a:cxn ang="T11">
                <a:pos x="T6" y="T7"/>
              </a:cxn>
            </a:cxnLst>
            <a:rect l="T12" t="T13" r="T14" b="T15"/>
            <a:pathLst>
              <a:path w="3584" h="1497">
                <a:moveTo>
                  <a:pt x="0" y="1497"/>
                </a:moveTo>
                <a:cubicBezTo>
                  <a:pt x="193" y="1497"/>
                  <a:pt x="387" y="1497"/>
                  <a:pt x="636" y="1452"/>
                </a:cubicBezTo>
                <a:cubicBezTo>
                  <a:pt x="885" y="1407"/>
                  <a:pt x="1006" y="1467"/>
                  <a:pt x="1497" y="1225"/>
                </a:cubicBezTo>
                <a:cubicBezTo>
                  <a:pt x="1988" y="983"/>
                  <a:pt x="3236" y="204"/>
                  <a:pt x="3584" y="0"/>
                </a:cubicBezTo>
              </a:path>
            </a:pathLst>
          </a:custGeom>
          <a:noFill/>
          <a:ln w="38100">
            <a:solidFill>
              <a:srgbClr val="FF0000"/>
            </a:solidFill>
            <a:prstDash val="dash"/>
            <a:round/>
            <a:headEnd/>
            <a:tailEnd/>
          </a:ln>
        </p:spPr>
        <p:txBody>
          <a:bodyPr/>
          <a:lstStyle/>
          <a:p>
            <a:endParaRPr lang="en-US"/>
          </a:p>
        </p:txBody>
      </p:sp>
      <p:sp>
        <p:nvSpPr>
          <p:cNvPr id="75790" name="Freeform 14"/>
          <p:cNvSpPr>
            <a:spLocks/>
          </p:cNvSpPr>
          <p:nvPr/>
        </p:nvSpPr>
        <p:spPr bwMode="auto">
          <a:xfrm rot="-219651">
            <a:off x="1254125" y="4576763"/>
            <a:ext cx="5691188" cy="1368425"/>
          </a:xfrm>
          <a:custGeom>
            <a:avLst/>
            <a:gdLst>
              <a:gd name="T0" fmla="*/ 0 w 3493"/>
              <a:gd name="T1" fmla="*/ 2147483647 h 960"/>
              <a:gd name="T2" fmla="*/ 2147483647 w 3493"/>
              <a:gd name="T3" fmla="*/ 2147483647 h 960"/>
              <a:gd name="T4" fmla="*/ 2147483647 w 3493"/>
              <a:gd name="T5" fmla="*/ 2147483647 h 960"/>
              <a:gd name="T6" fmla="*/ 2147483647 w 3493"/>
              <a:gd name="T7" fmla="*/ 0 h 960"/>
              <a:gd name="T8" fmla="*/ 0 60000 65536"/>
              <a:gd name="T9" fmla="*/ 0 60000 65536"/>
              <a:gd name="T10" fmla="*/ 0 60000 65536"/>
              <a:gd name="T11" fmla="*/ 0 60000 65536"/>
              <a:gd name="T12" fmla="*/ 0 w 3493"/>
              <a:gd name="T13" fmla="*/ 0 h 960"/>
              <a:gd name="T14" fmla="*/ 3493 w 3493"/>
              <a:gd name="T15" fmla="*/ 960 h 960"/>
            </a:gdLst>
            <a:ahLst/>
            <a:cxnLst>
              <a:cxn ang="T8">
                <a:pos x="T0" y="T1"/>
              </a:cxn>
              <a:cxn ang="T9">
                <a:pos x="T2" y="T3"/>
              </a:cxn>
              <a:cxn ang="T10">
                <a:pos x="T4" y="T5"/>
              </a:cxn>
              <a:cxn ang="T11">
                <a:pos x="T6" y="T7"/>
              </a:cxn>
            </a:cxnLst>
            <a:rect l="T12" t="T13" r="T14" b="T15"/>
            <a:pathLst>
              <a:path w="3493" h="960">
                <a:moveTo>
                  <a:pt x="0" y="952"/>
                </a:moveTo>
                <a:cubicBezTo>
                  <a:pt x="536" y="956"/>
                  <a:pt x="1073" y="960"/>
                  <a:pt x="1497" y="907"/>
                </a:cubicBezTo>
                <a:cubicBezTo>
                  <a:pt x="1921" y="854"/>
                  <a:pt x="2208" y="786"/>
                  <a:pt x="2541" y="635"/>
                </a:cubicBezTo>
                <a:cubicBezTo>
                  <a:pt x="2874" y="484"/>
                  <a:pt x="3334" y="106"/>
                  <a:pt x="3493" y="0"/>
                </a:cubicBezTo>
              </a:path>
            </a:pathLst>
          </a:custGeom>
          <a:noFill/>
          <a:ln w="38100">
            <a:solidFill>
              <a:srgbClr val="00FF00"/>
            </a:solidFill>
            <a:prstDash val="dashDot"/>
            <a:round/>
            <a:headEnd/>
            <a:tailEnd/>
          </a:ln>
        </p:spPr>
        <p:txBody>
          <a:bodyPr/>
          <a:lstStyle/>
          <a:p>
            <a:endParaRPr lang="en-US"/>
          </a:p>
        </p:txBody>
      </p:sp>
      <p:sp>
        <p:nvSpPr>
          <p:cNvPr id="75791" name="Text Box 15"/>
          <p:cNvSpPr txBox="1">
            <a:spLocks noChangeArrowheads="1"/>
          </p:cNvSpPr>
          <p:nvPr/>
        </p:nvSpPr>
        <p:spPr bwMode="auto">
          <a:xfrm>
            <a:off x="323850" y="6503988"/>
            <a:ext cx="2271713" cy="304800"/>
          </a:xfrm>
          <a:prstGeom prst="rect">
            <a:avLst/>
          </a:prstGeom>
          <a:noFill/>
          <a:ln w="9525">
            <a:noFill/>
            <a:miter lim="800000"/>
            <a:headEnd/>
            <a:tailEnd/>
          </a:ln>
        </p:spPr>
        <p:txBody>
          <a:bodyPr wrap="none">
            <a:spAutoFit/>
          </a:bodyPr>
          <a:lstStyle/>
          <a:p>
            <a:r>
              <a:rPr lang="es-ES" sz="1400">
                <a:solidFill>
                  <a:schemeClr val="hlink"/>
                </a:solidFill>
                <a:latin typeface="Tahoma" pitchFamily="34" charset="0"/>
              </a:rPr>
              <a:t>Fuente: Hart y Risley,1995</a:t>
            </a:r>
          </a:p>
        </p:txBody>
      </p:sp>
      <p:sp>
        <p:nvSpPr>
          <p:cNvPr id="75792" name="Text Box 16"/>
          <p:cNvSpPr txBox="1">
            <a:spLocks noChangeArrowheads="1"/>
          </p:cNvSpPr>
          <p:nvPr/>
        </p:nvSpPr>
        <p:spPr bwMode="auto">
          <a:xfrm>
            <a:off x="6856413" y="1931988"/>
            <a:ext cx="1509712" cy="366712"/>
          </a:xfrm>
          <a:prstGeom prst="rect">
            <a:avLst/>
          </a:prstGeom>
          <a:noFill/>
          <a:ln w="9525">
            <a:noFill/>
            <a:miter lim="800000"/>
            <a:headEnd/>
            <a:tailEnd/>
          </a:ln>
        </p:spPr>
        <p:txBody>
          <a:bodyPr wrap="none">
            <a:spAutoFit/>
          </a:bodyPr>
          <a:lstStyle/>
          <a:p>
            <a:r>
              <a:rPr lang="es-ES" sz="1800">
                <a:solidFill>
                  <a:schemeClr val="hlink"/>
                </a:solidFill>
                <a:latin typeface="Tahoma" pitchFamily="34" charset="0"/>
              </a:rPr>
              <a:t>Profesionales</a:t>
            </a:r>
          </a:p>
        </p:txBody>
      </p:sp>
      <p:sp>
        <p:nvSpPr>
          <p:cNvPr id="75793" name="Text Box 17"/>
          <p:cNvSpPr txBox="1">
            <a:spLocks noChangeArrowheads="1"/>
          </p:cNvSpPr>
          <p:nvPr/>
        </p:nvSpPr>
        <p:spPr bwMode="auto">
          <a:xfrm>
            <a:off x="7000875" y="3443288"/>
            <a:ext cx="984250" cy="366712"/>
          </a:xfrm>
          <a:prstGeom prst="rect">
            <a:avLst/>
          </a:prstGeom>
          <a:noFill/>
          <a:ln w="9525">
            <a:noFill/>
            <a:miter lim="800000"/>
            <a:headEnd/>
            <a:tailEnd/>
          </a:ln>
        </p:spPr>
        <p:txBody>
          <a:bodyPr wrap="none">
            <a:spAutoFit/>
          </a:bodyPr>
          <a:lstStyle/>
          <a:p>
            <a:r>
              <a:rPr lang="es-ES" sz="1800">
                <a:solidFill>
                  <a:srgbClr val="FF0000"/>
                </a:solidFill>
                <a:latin typeface="Tahoma" pitchFamily="34" charset="0"/>
              </a:rPr>
              <a:t>Obreros</a:t>
            </a:r>
          </a:p>
        </p:txBody>
      </p:sp>
      <p:sp>
        <p:nvSpPr>
          <p:cNvPr id="75794" name="Text Box 18"/>
          <p:cNvSpPr txBox="1">
            <a:spLocks noChangeArrowheads="1"/>
          </p:cNvSpPr>
          <p:nvPr/>
        </p:nvSpPr>
        <p:spPr bwMode="auto">
          <a:xfrm>
            <a:off x="7000875" y="4235450"/>
            <a:ext cx="1225550" cy="366713"/>
          </a:xfrm>
          <a:prstGeom prst="rect">
            <a:avLst/>
          </a:prstGeom>
          <a:noFill/>
          <a:ln w="9525">
            <a:noFill/>
            <a:miter lim="800000"/>
            <a:headEnd/>
            <a:tailEnd/>
          </a:ln>
        </p:spPr>
        <p:txBody>
          <a:bodyPr wrap="none">
            <a:spAutoFit/>
          </a:bodyPr>
          <a:lstStyle/>
          <a:p>
            <a:r>
              <a:rPr lang="es-ES" sz="1800">
                <a:solidFill>
                  <a:srgbClr val="00FF00"/>
                </a:solidFill>
                <a:latin typeface="Tahoma" pitchFamily="34" charset="0"/>
              </a:rPr>
              <a:t>Red Social</a:t>
            </a:r>
          </a:p>
        </p:txBody>
      </p:sp>
      <p:sp>
        <p:nvSpPr>
          <p:cNvPr id="19" name="18 CuadroTexto"/>
          <p:cNvSpPr txBox="1"/>
          <p:nvPr/>
        </p:nvSpPr>
        <p:spPr>
          <a:xfrm>
            <a:off x="2076450" y="1428750"/>
            <a:ext cx="2863284" cy="400110"/>
          </a:xfrm>
          <a:prstGeom prst="rect">
            <a:avLst/>
          </a:prstGeom>
          <a:noFill/>
        </p:spPr>
        <p:txBody>
          <a:bodyPr wrap="none" rtlCol="0">
            <a:spAutoFit/>
          </a:bodyPr>
          <a:lstStyle/>
          <a:p>
            <a:r>
              <a:rPr lang="es-CL" dirty="0" smtClean="0"/>
              <a:t>Dominio de vocabulario</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anim calcmode="lin" valueType="num">
                                      <p:cBhvr>
                                        <p:cTn id="8" dur="500" fill="hold"/>
                                        <p:tgtEl>
                                          <p:spTgt spid="7170"/>
                                        </p:tgtEl>
                                        <p:attrNameLst>
                                          <p:attrName>ppt_x</p:attrName>
                                        </p:attrNameLst>
                                      </p:cBhvr>
                                      <p:tavLst>
                                        <p:tav tm="0">
                                          <p:val>
                                            <p:strVal val="#ppt_x"/>
                                          </p:val>
                                        </p:tav>
                                        <p:tav tm="100000">
                                          <p:val>
                                            <p:strVal val="#ppt_x"/>
                                          </p:val>
                                        </p:tav>
                                      </p:tavLst>
                                    </p:anim>
                                    <p:anim calcmode="lin" valueType="num">
                                      <p:cBhvr>
                                        <p:cTn id="9" dur="5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419100"/>
            <a:ext cx="9144000" cy="762000"/>
          </a:xfrm>
        </p:spPr>
        <p:txBody>
          <a:bodyPr/>
          <a:lstStyle/>
          <a:p>
            <a:r>
              <a:rPr lang="es-ES_tradnl" sz="1800" dirty="0" smtClean="0"/>
              <a:t>Impuestos Personas como % PIB: </a:t>
            </a:r>
            <a:r>
              <a:rPr lang="es-ES_tradnl" sz="1800" dirty="0" smtClean="0"/>
              <a:t>2004-2006</a:t>
            </a:r>
            <a:endParaRPr lang="es-ES_tradnl" dirty="0" smtClean="0"/>
          </a:p>
        </p:txBody>
      </p:sp>
      <p:graphicFrame>
        <p:nvGraphicFramePr>
          <p:cNvPr id="62467" name="Object 3"/>
          <p:cNvGraphicFramePr>
            <a:graphicFrameLocks noChangeAspect="1"/>
          </p:cNvGraphicFramePr>
          <p:nvPr>
            <p:ph type="chart" idx="1"/>
          </p:nvPr>
        </p:nvGraphicFramePr>
        <p:xfrm>
          <a:off x="685800" y="1600200"/>
          <a:ext cx="7772400" cy="4494213"/>
        </p:xfrm>
        <a:graphic>
          <a:graphicData uri="http://schemas.openxmlformats.org/presentationml/2006/ole">
            <p:oleObj spid="_x0000_s62467" name="Gráfico" r:id="rId3" imgW="7772514" imgH="4114800" progId="MSGraph.Chart.8">
              <p:embed followColorScheme="full"/>
            </p:oleObj>
          </a:graphicData>
        </a:graphic>
      </p:graphicFrame>
      <p:sp>
        <p:nvSpPr>
          <p:cNvPr id="62468" name="Text Box 4"/>
          <p:cNvSpPr txBox="1">
            <a:spLocks noChangeArrowheads="1"/>
          </p:cNvSpPr>
          <p:nvPr/>
        </p:nvSpPr>
        <p:spPr bwMode="auto">
          <a:xfrm>
            <a:off x="822325" y="6157913"/>
            <a:ext cx="1849438" cy="336550"/>
          </a:xfrm>
          <a:prstGeom prst="rect">
            <a:avLst/>
          </a:prstGeom>
          <a:noFill/>
          <a:ln w="9525">
            <a:noFill/>
            <a:miter lim="800000"/>
            <a:headEnd/>
            <a:tailEnd/>
          </a:ln>
          <a:effectLst/>
        </p:spPr>
        <p:txBody>
          <a:bodyPr wrap="none">
            <a:spAutoFit/>
          </a:bodyPr>
          <a:lstStyle/>
          <a:p>
            <a:pPr eaLnBrk="0" hangingPunct="0">
              <a:spcBef>
                <a:spcPct val="20000"/>
              </a:spcBef>
            </a:pPr>
            <a:r>
              <a:rPr lang="es-ES_tradnl" sz="1600">
                <a:solidFill>
                  <a:srgbClr val="003399"/>
                </a:solidFill>
                <a:latin typeface="Times New Roman" pitchFamily="18" charset="0"/>
              </a:rPr>
              <a:t>Fuente: OECD y SII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409575"/>
            <a:ext cx="9144000" cy="1114425"/>
          </a:xfrm>
        </p:spPr>
        <p:txBody>
          <a:bodyPr/>
          <a:lstStyle/>
          <a:p>
            <a:r>
              <a:rPr lang="es-ES_tradnl" smtClean="0"/>
              <a:t>Tasas marginales y personas afectadas</a:t>
            </a:r>
          </a:p>
        </p:txBody>
      </p:sp>
      <p:graphicFrame>
        <p:nvGraphicFramePr>
          <p:cNvPr id="63491" name="Object 3"/>
          <p:cNvGraphicFramePr>
            <a:graphicFrameLocks noChangeAspect="1"/>
          </p:cNvGraphicFramePr>
          <p:nvPr>
            <p:ph type="chart" sz="half" idx="1"/>
          </p:nvPr>
        </p:nvGraphicFramePr>
        <p:xfrm>
          <a:off x="533400" y="1981200"/>
          <a:ext cx="3962400" cy="4114800"/>
        </p:xfrm>
        <a:graphic>
          <a:graphicData uri="http://schemas.openxmlformats.org/presentationml/2006/ole">
            <p:oleObj spid="_x0000_s63491" name="Gráfico" r:id="rId3" imgW="3962552" imgH="4114800" progId="MSGraph.Chart.8">
              <p:embed followColorScheme="full"/>
            </p:oleObj>
          </a:graphicData>
        </a:graphic>
      </p:graphicFrame>
      <p:sp>
        <p:nvSpPr>
          <p:cNvPr id="63492" name="Rectangle 4"/>
          <p:cNvSpPr>
            <a:spLocks noGrp="1" noChangeArrowheads="1"/>
          </p:cNvSpPr>
          <p:nvPr>
            <p:ph type="body" sz="half" idx="2"/>
          </p:nvPr>
        </p:nvSpPr>
        <p:spPr>
          <a:xfrm>
            <a:off x="4646613" y="1490663"/>
            <a:ext cx="4268787" cy="5037137"/>
          </a:xfrm>
          <a:ln/>
        </p:spPr>
        <p:txBody>
          <a:bodyPr/>
          <a:lstStyle/>
          <a:p>
            <a:r>
              <a:rPr lang="es-ES_tradnl" sz="1800" dirty="0" smtClean="0"/>
              <a:t>No parece creíble que tan pocas personas estén en la tasa marginal más elevada</a:t>
            </a:r>
          </a:p>
          <a:p>
            <a:r>
              <a:rPr lang="es-ES_tradnl" sz="1800" dirty="0" smtClean="0"/>
              <a:t>Diferencia entre tasa de impuestos y personas introduce incentivo perverso</a:t>
            </a:r>
            <a:r>
              <a:rPr lang="es-ES_tradnl" sz="1800" dirty="0" smtClean="0"/>
              <a:t>.</a:t>
            </a:r>
          </a:p>
          <a:p>
            <a:r>
              <a:rPr lang="es-ES_tradnl" sz="1800" dirty="0" smtClean="0"/>
              <a:t>Una reforma tributaria debe considerar una revisión de </a:t>
            </a:r>
            <a:r>
              <a:rPr lang="es-ES_tradnl" sz="1800" smtClean="0"/>
              <a:t>la estructura</a:t>
            </a:r>
            <a:r>
              <a:rPr lang="es-ES_tradnl" sz="1800" smtClean="0"/>
              <a:t> </a:t>
            </a:r>
            <a:endParaRPr lang="es-ES_tradnl" sz="1800" smtClean="0"/>
          </a:p>
        </p:txBody>
      </p:sp>
      <p:sp>
        <p:nvSpPr>
          <p:cNvPr id="63493" name="Text Box 5"/>
          <p:cNvSpPr txBox="1">
            <a:spLocks noChangeArrowheads="1"/>
          </p:cNvSpPr>
          <p:nvPr/>
        </p:nvSpPr>
        <p:spPr bwMode="auto">
          <a:xfrm>
            <a:off x="974725" y="6234113"/>
            <a:ext cx="1095375" cy="336550"/>
          </a:xfrm>
          <a:prstGeom prst="rect">
            <a:avLst/>
          </a:prstGeom>
          <a:noFill/>
          <a:ln w="9525">
            <a:noFill/>
            <a:miter lim="800000"/>
            <a:headEnd/>
            <a:tailEnd/>
          </a:ln>
          <a:effectLst/>
        </p:spPr>
        <p:txBody>
          <a:bodyPr wrap="none">
            <a:spAutoFit/>
          </a:bodyPr>
          <a:lstStyle/>
          <a:p>
            <a:pPr eaLnBrk="0" hangingPunct="0">
              <a:spcBef>
                <a:spcPct val="20000"/>
              </a:spcBef>
            </a:pPr>
            <a:r>
              <a:rPr lang="es-ES_tradnl" sz="1600">
                <a:solidFill>
                  <a:srgbClr val="003399"/>
                </a:solidFill>
                <a:latin typeface="Times New Roman" pitchFamily="18" charset="0"/>
              </a:rPr>
              <a:t>Fuente: SII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D2F88CA7-0CD6-46EC-9082-DD966395C4EF}" type="slidenum">
              <a:rPr lang="es-ES"/>
              <a:pPr>
                <a:defRPr/>
              </a:pPr>
              <a:t>2</a:t>
            </a:fld>
            <a:endParaRPr lang="es-ES"/>
          </a:p>
        </p:txBody>
      </p:sp>
      <p:pic>
        <p:nvPicPr>
          <p:cNvPr id="345092" name="Picture 4"/>
          <p:cNvPicPr>
            <a:picLocks noChangeAspect="1" noChangeArrowheads="1"/>
          </p:cNvPicPr>
          <p:nvPr/>
        </p:nvPicPr>
        <p:blipFill>
          <a:blip r:embed="rId2" cstate="print"/>
          <a:srcRect/>
          <a:stretch>
            <a:fillRect/>
          </a:stretch>
        </p:blipFill>
        <p:spPr bwMode="auto">
          <a:xfrm>
            <a:off x="0" y="3406775"/>
            <a:ext cx="6877050" cy="3451225"/>
          </a:xfrm>
          <a:prstGeom prst="rect">
            <a:avLst/>
          </a:prstGeom>
          <a:noFill/>
          <a:ln w="9525">
            <a:noFill/>
            <a:miter lim="800000"/>
            <a:headEnd/>
            <a:tailEnd/>
          </a:ln>
        </p:spPr>
      </p:pic>
      <p:pic>
        <p:nvPicPr>
          <p:cNvPr id="345093" name="Picture 5"/>
          <p:cNvPicPr>
            <a:picLocks noChangeAspect="1" noChangeArrowheads="1"/>
          </p:cNvPicPr>
          <p:nvPr/>
        </p:nvPicPr>
        <p:blipFill>
          <a:blip r:embed="rId3" cstate="print"/>
          <a:srcRect/>
          <a:stretch>
            <a:fillRect/>
          </a:stretch>
        </p:blipFill>
        <p:spPr bwMode="auto">
          <a:xfrm>
            <a:off x="4067175" y="409575"/>
            <a:ext cx="5076825" cy="1709738"/>
          </a:xfrm>
          <a:prstGeom prst="rect">
            <a:avLst/>
          </a:prstGeom>
          <a:noFill/>
          <a:ln w="9525">
            <a:noFill/>
            <a:miter lim="800000"/>
            <a:headEnd/>
            <a:tailEnd/>
          </a:ln>
        </p:spPr>
      </p:pic>
      <p:sp>
        <p:nvSpPr>
          <p:cNvPr id="345094" name="Text Box 6"/>
          <p:cNvSpPr txBox="1">
            <a:spLocks noChangeArrowheads="1"/>
          </p:cNvSpPr>
          <p:nvPr/>
        </p:nvSpPr>
        <p:spPr bwMode="auto">
          <a:xfrm>
            <a:off x="195263" y="720725"/>
            <a:ext cx="3871912" cy="1754326"/>
          </a:xfrm>
          <a:prstGeom prst="rect">
            <a:avLst/>
          </a:prstGeom>
          <a:noFill/>
          <a:ln w="9525">
            <a:noFill/>
            <a:miter lim="800000"/>
            <a:headEnd/>
            <a:tailEnd/>
          </a:ln>
        </p:spPr>
        <p:txBody>
          <a:bodyPr>
            <a:spAutoFit/>
          </a:bodyPr>
          <a:lstStyle/>
          <a:p>
            <a:r>
              <a:rPr lang="es-ES" sz="1800" dirty="0"/>
              <a:t>Chile ha tenido </a:t>
            </a:r>
            <a:r>
              <a:rPr lang="es-ES" sz="1800" dirty="0" smtClean="0"/>
              <a:t>un fuerte crecimiento económico y un elevado progreso, </a:t>
            </a:r>
            <a:r>
              <a:rPr lang="es-ES" sz="1800" dirty="0"/>
              <a:t>pero </a:t>
            </a:r>
            <a:r>
              <a:rPr lang="es-ES" sz="1800" dirty="0" smtClean="0"/>
              <a:t>sigue siendo </a:t>
            </a:r>
            <a:r>
              <a:rPr lang="es-ES" sz="1800" dirty="0"/>
              <a:t>uno de los países más desiguales del mundo. </a:t>
            </a:r>
          </a:p>
          <a:p>
            <a:endParaRPr lang="es-ES" sz="1800" dirty="0"/>
          </a:p>
        </p:txBody>
      </p:sp>
      <p:sp>
        <p:nvSpPr>
          <p:cNvPr id="345095" name="Text Box 7"/>
          <p:cNvSpPr txBox="1">
            <a:spLocks noChangeArrowheads="1"/>
          </p:cNvSpPr>
          <p:nvPr/>
        </p:nvSpPr>
        <p:spPr bwMode="auto">
          <a:xfrm>
            <a:off x="4246563" y="2044700"/>
            <a:ext cx="4610100" cy="646331"/>
          </a:xfrm>
          <a:prstGeom prst="rect">
            <a:avLst/>
          </a:prstGeom>
          <a:noFill/>
          <a:ln w="9525">
            <a:noFill/>
            <a:miter lim="800000"/>
            <a:headEnd/>
            <a:tailEnd/>
          </a:ln>
        </p:spPr>
        <p:txBody>
          <a:bodyPr>
            <a:spAutoFit/>
          </a:bodyPr>
          <a:lstStyle/>
          <a:p>
            <a:r>
              <a:rPr lang="es-ES" sz="1800" dirty="0" smtClean="0"/>
              <a:t>.</a:t>
            </a:r>
            <a:endParaRPr lang="es-ES" sz="1800" dirty="0"/>
          </a:p>
          <a:p>
            <a:endParaRPr lang="es-ES" sz="1800" dirty="0"/>
          </a:p>
        </p:txBody>
      </p:sp>
      <p:sp>
        <p:nvSpPr>
          <p:cNvPr id="345096" name="Text Box 8"/>
          <p:cNvSpPr txBox="1">
            <a:spLocks noChangeArrowheads="1"/>
          </p:cNvSpPr>
          <p:nvPr/>
        </p:nvSpPr>
        <p:spPr bwMode="auto">
          <a:xfrm>
            <a:off x="6877050" y="3429000"/>
            <a:ext cx="2159000" cy="2862322"/>
          </a:xfrm>
          <a:prstGeom prst="rect">
            <a:avLst/>
          </a:prstGeom>
          <a:noFill/>
          <a:ln w="9525">
            <a:noFill/>
            <a:miter lim="800000"/>
            <a:headEnd/>
            <a:tailEnd/>
          </a:ln>
        </p:spPr>
        <p:txBody>
          <a:bodyPr>
            <a:spAutoFit/>
          </a:bodyPr>
          <a:lstStyle/>
          <a:p>
            <a:r>
              <a:rPr lang="es-ES" sz="1800" dirty="0" smtClean="0"/>
              <a:t>El debate sobre la desigualdad se encuentra instalado, pero se carece de una estrategia más acabada para enfrentarla.</a:t>
            </a:r>
            <a:endParaRPr lang="es-ES" sz="1800" dirty="0"/>
          </a:p>
          <a:p>
            <a:endParaRPr lang="es-ES" sz="1800" dirty="0"/>
          </a:p>
          <a:p>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45092"/>
                                        </p:tgtEl>
                                        <p:attrNameLst>
                                          <p:attrName>style.visibility</p:attrName>
                                        </p:attrNameLst>
                                      </p:cBhvr>
                                      <p:to>
                                        <p:strVal val="visible"/>
                                      </p:to>
                                    </p:set>
                                    <p:animEffect transition="in" filter="randombar(horizontal)">
                                      <p:cBhvr>
                                        <p:cTn id="7" dur="500"/>
                                        <p:tgtEl>
                                          <p:spTgt spid="345092"/>
                                        </p:tgtEl>
                                      </p:cBhvr>
                                    </p:animEffect>
                                  </p:childTnLst>
                                </p:cTn>
                              </p:par>
                              <p:par>
                                <p:cTn id="8" presetID="14" presetClass="entr" presetSubtype="10" fill="hold" nodeType="withEffect">
                                  <p:stCondLst>
                                    <p:cond delay="0"/>
                                  </p:stCondLst>
                                  <p:childTnLst>
                                    <p:set>
                                      <p:cBhvr>
                                        <p:cTn id="9" dur="1" fill="hold">
                                          <p:stCondLst>
                                            <p:cond delay="0"/>
                                          </p:stCondLst>
                                        </p:cTn>
                                        <p:tgtEl>
                                          <p:spTgt spid="345094">
                                            <p:txEl>
                                              <p:pRg st="0" end="0"/>
                                            </p:txEl>
                                          </p:spTgt>
                                        </p:tgtEl>
                                        <p:attrNameLst>
                                          <p:attrName>style.visibility</p:attrName>
                                        </p:attrNameLst>
                                      </p:cBhvr>
                                      <p:to>
                                        <p:strVal val="visible"/>
                                      </p:to>
                                    </p:set>
                                    <p:animEffect transition="in" filter="randombar(horizontal)">
                                      <p:cBhvr>
                                        <p:cTn id="10" dur="500"/>
                                        <p:tgtEl>
                                          <p:spTgt spid="34509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nodeType="clickEffect">
                                  <p:stCondLst>
                                    <p:cond delay="0"/>
                                  </p:stCondLst>
                                  <p:childTnLst>
                                    <p:animEffect transition="out" filter="randombar(horizontal)">
                                      <p:cBhvr>
                                        <p:cTn id="14" dur="500"/>
                                        <p:tgtEl>
                                          <p:spTgt spid="345094">
                                            <p:txEl>
                                              <p:pRg st="0" end="0"/>
                                            </p:txEl>
                                          </p:spTgt>
                                        </p:tgtEl>
                                      </p:cBhvr>
                                    </p:animEffect>
                                    <p:set>
                                      <p:cBhvr>
                                        <p:cTn id="15" dur="1" fill="hold">
                                          <p:stCondLst>
                                            <p:cond delay="499"/>
                                          </p:stCondLst>
                                        </p:cTn>
                                        <p:tgtEl>
                                          <p:spTgt spid="345094">
                                            <p:txEl>
                                              <p:pRg st="0" end="0"/>
                                            </p:txEl>
                                          </p:spTgt>
                                        </p:tgtEl>
                                        <p:attrNameLst>
                                          <p:attrName>style.visibility</p:attrName>
                                        </p:attrNameLst>
                                      </p:cBhvr>
                                      <p:to>
                                        <p:strVal val="hidden"/>
                                      </p:to>
                                    </p:set>
                                  </p:childTnLst>
                                </p:cTn>
                              </p:par>
                              <p:par>
                                <p:cTn id="16" presetID="14" presetClass="entr" presetSubtype="10" fill="hold" nodeType="withEffect">
                                  <p:stCondLst>
                                    <p:cond delay="0"/>
                                  </p:stCondLst>
                                  <p:childTnLst>
                                    <p:set>
                                      <p:cBhvr>
                                        <p:cTn id="17" dur="1" fill="hold">
                                          <p:stCondLst>
                                            <p:cond delay="0"/>
                                          </p:stCondLst>
                                        </p:cTn>
                                        <p:tgtEl>
                                          <p:spTgt spid="345093"/>
                                        </p:tgtEl>
                                        <p:attrNameLst>
                                          <p:attrName>style.visibility</p:attrName>
                                        </p:attrNameLst>
                                      </p:cBhvr>
                                      <p:to>
                                        <p:strVal val="visible"/>
                                      </p:to>
                                    </p:set>
                                    <p:animEffect transition="in" filter="randombar(horizontal)">
                                      <p:cBhvr>
                                        <p:cTn id="18" dur="500"/>
                                        <p:tgtEl>
                                          <p:spTgt spid="34509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45095"/>
                                        </p:tgtEl>
                                        <p:attrNameLst>
                                          <p:attrName>style.visibility</p:attrName>
                                        </p:attrNameLst>
                                      </p:cBhvr>
                                      <p:to>
                                        <p:strVal val="visible"/>
                                      </p:to>
                                    </p:set>
                                    <p:animEffect transition="in" filter="randombar(horizontal)">
                                      <p:cBhvr>
                                        <p:cTn id="21" dur="500"/>
                                        <p:tgtEl>
                                          <p:spTgt spid="345095"/>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xit" presetSubtype="10" fill="hold" grpId="1" nodeType="clickEffect">
                                  <p:stCondLst>
                                    <p:cond delay="0"/>
                                  </p:stCondLst>
                                  <p:childTnLst>
                                    <p:animEffect transition="out" filter="randombar(horizontal)">
                                      <p:cBhvr>
                                        <p:cTn id="25" dur="500"/>
                                        <p:tgtEl>
                                          <p:spTgt spid="345095"/>
                                        </p:tgtEl>
                                      </p:cBhvr>
                                    </p:animEffect>
                                    <p:set>
                                      <p:cBhvr>
                                        <p:cTn id="26" dur="1" fill="hold">
                                          <p:stCondLst>
                                            <p:cond delay="499"/>
                                          </p:stCondLst>
                                        </p:cTn>
                                        <p:tgtEl>
                                          <p:spTgt spid="345095"/>
                                        </p:tgtEl>
                                        <p:attrNameLst>
                                          <p:attrName>style.visibility</p:attrName>
                                        </p:attrNameLst>
                                      </p:cBhvr>
                                      <p:to>
                                        <p:strVal val="hidden"/>
                                      </p:to>
                                    </p:set>
                                  </p:childTnLst>
                                </p:cTn>
                              </p:par>
                              <p:par>
                                <p:cTn id="27" presetID="14" presetClass="entr" presetSubtype="10" fill="hold" grpId="0" nodeType="withEffect">
                                  <p:stCondLst>
                                    <p:cond delay="0"/>
                                  </p:stCondLst>
                                  <p:childTnLst>
                                    <p:set>
                                      <p:cBhvr>
                                        <p:cTn id="28" dur="1" fill="hold">
                                          <p:stCondLst>
                                            <p:cond delay="0"/>
                                          </p:stCondLst>
                                        </p:cTn>
                                        <p:tgtEl>
                                          <p:spTgt spid="345096">
                                            <p:txEl>
                                              <p:pRg st="0" end="0"/>
                                            </p:txEl>
                                          </p:spTgt>
                                        </p:tgtEl>
                                        <p:attrNameLst>
                                          <p:attrName>style.visibility</p:attrName>
                                        </p:attrNameLst>
                                      </p:cBhvr>
                                      <p:to>
                                        <p:strVal val="visible"/>
                                      </p:to>
                                    </p:set>
                                    <p:animEffect transition="in" filter="randombar(horizontal)">
                                      <p:cBhvr>
                                        <p:cTn id="29" dur="500"/>
                                        <p:tgtEl>
                                          <p:spTgt spid="34509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xit" presetSubtype="10" fill="hold" nodeType="clickEffect">
                                  <p:stCondLst>
                                    <p:cond delay="0"/>
                                  </p:stCondLst>
                                  <p:childTnLst>
                                    <p:animEffect transition="out" filter="randombar(horizontal)">
                                      <p:cBhvr>
                                        <p:cTn id="33" dur="500"/>
                                        <p:tgtEl>
                                          <p:spTgt spid="345096">
                                            <p:txEl>
                                              <p:pRg st="0" end="0"/>
                                            </p:txEl>
                                          </p:spTgt>
                                        </p:tgtEl>
                                      </p:cBhvr>
                                    </p:animEffect>
                                    <p:set>
                                      <p:cBhvr>
                                        <p:cTn id="34" dur="1" fill="hold">
                                          <p:stCondLst>
                                            <p:cond delay="499"/>
                                          </p:stCondLst>
                                        </p:cTn>
                                        <p:tgtEl>
                                          <p:spTgt spid="34509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5" grpId="0"/>
      <p:bldP spid="345095" grpId="1"/>
      <p:bldP spid="345096"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7140" name="Object 4"/>
          <p:cNvGraphicFramePr>
            <a:graphicFrameLocks noChangeAspect="1"/>
          </p:cNvGraphicFramePr>
          <p:nvPr/>
        </p:nvGraphicFramePr>
        <p:xfrm>
          <a:off x="3671888" y="765175"/>
          <a:ext cx="5334000" cy="4686300"/>
        </p:xfrm>
        <a:graphic>
          <a:graphicData uri="http://schemas.openxmlformats.org/presentationml/2006/ole">
            <p:oleObj spid="_x0000_s125954" name="Gráfico" r:id="rId3" imgW="5333851" imgH="4686412" progId="Excel.Chart.8">
              <p:embed/>
            </p:oleObj>
          </a:graphicData>
        </a:graphic>
      </p:graphicFrame>
      <p:sp>
        <p:nvSpPr>
          <p:cNvPr id="347141" name="Text Box 5"/>
          <p:cNvSpPr txBox="1">
            <a:spLocks noChangeArrowheads="1"/>
          </p:cNvSpPr>
          <p:nvPr/>
        </p:nvSpPr>
        <p:spPr bwMode="auto">
          <a:xfrm>
            <a:off x="3671888" y="5329238"/>
            <a:ext cx="5334000" cy="244475"/>
          </a:xfrm>
          <a:prstGeom prst="rect">
            <a:avLst/>
          </a:prstGeom>
          <a:solidFill>
            <a:schemeClr val="bg1"/>
          </a:solidFill>
          <a:ln w="9525">
            <a:noFill/>
            <a:miter lim="800000"/>
            <a:headEnd/>
            <a:tailEnd/>
          </a:ln>
        </p:spPr>
        <p:txBody>
          <a:bodyPr>
            <a:spAutoFit/>
          </a:bodyPr>
          <a:lstStyle/>
          <a:p>
            <a:r>
              <a:rPr lang="es-ES" sz="1000" b="1">
                <a:solidFill>
                  <a:srgbClr val="006666"/>
                </a:solidFill>
              </a:rPr>
              <a:t>Fuente: Encuesta de Ocupación del Gran Santiago de la Universidad de Chile</a:t>
            </a:r>
          </a:p>
        </p:txBody>
      </p:sp>
      <p:sp>
        <p:nvSpPr>
          <p:cNvPr id="347151" name="Text Box 15"/>
          <p:cNvSpPr txBox="1">
            <a:spLocks noChangeArrowheads="1"/>
          </p:cNvSpPr>
          <p:nvPr/>
        </p:nvSpPr>
        <p:spPr bwMode="auto">
          <a:xfrm>
            <a:off x="231775" y="846138"/>
            <a:ext cx="3440113" cy="4524315"/>
          </a:xfrm>
          <a:prstGeom prst="rect">
            <a:avLst/>
          </a:prstGeom>
          <a:noFill/>
          <a:ln w="9525">
            <a:noFill/>
            <a:miter lim="800000"/>
            <a:headEnd/>
            <a:tailEnd/>
          </a:ln>
        </p:spPr>
        <p:txBody>
          <a:bodyPr>
            <a:spAutoFit/>
          </a:bodyPr>
          <a:lstStyle/>
          <a:p>
            <a:r>
              <a:rPr lang="es-ES" sz="1800" dirty="0" smtClean="0"/>
              <a:t>Más allá de fluctuaciones causadas por grandes desequilibrios económicos, la desigualdad ha mostrado una elevada persistencia. </a:t>
            </a:r>
            <a:endParaRPr lang="es-ES" sz="1800" dirty="0"/>
          </a:p>
          <a:p>
            <a:endParaRPr lang="es-ES" sz="1800" dirty="0"/>
          </a:p>
          <a:p>
            <a:r>
              <a:rPr lang="es-ES" sz="1800" dirty="0" smtClean="0"/>
              <a:t>En la actualidad es levemente más alta que en los 60 por una fuerte elevación del premio a la educación superior.</a:t>
            </a:r>
            <a:endParaRPr lang="es-ES" sz="1800" dirty="0"/>
          </a:p>
          <a:p>
            <a:endParaRPr lang="es-ES" sz="1800" dirty="0"/>
          </a:p>
          <a:p>
            <a:r>
              <a:rPr lang="es-ES" sz="1800" dirty="0" smtClean="0"/>
              <a:t>Hay signos de que la desigualdad podría estar cediendo en el margen, pero los cambios son aún muy incipientes.</a:t>
            </a:r>
            <a:endParaRPr lang="es-ES" sz="1800" dirty="0"/>
          </a:p>
        </p:txBody>
      </p:sp>
      <p:sp>
        <p:nvSpPr>
          <p:cNvPr id="347152" name="Line 16"/>
          <p:cNvSpPr>
            <a:spLocks noChangeShapeType="1"/>
          </p:cNvSpPr>
          <p:nvPr/>
        </p:nvSpPr>
        <p:spPr bwMode="auto">
          <a:xfrm>
            <a:off x="4386263" y="3057525"/>
            <a:ext cx="4476750" cy="0"/>
          </a:xfrm>
          <a:prstGeom prst="line">
            <a:avLst/>
          </a:prstGeom>
          <a:noFill/>
          <a:ln w="9525">
            <a:solidFill>
              <a:srgbClr val="006666"/>
            </a:solidFill>
            <a:prstDash val="dash"/>
            <a:round/>
            <a:headEnd/>
            <a:tailEnd/>
          </a:ln>
        </p:spPr>
        <p:txBody>
          <a:bodyPr/>
          <a:lstStyle/>
          <a:p>
            <a:endParaRPr lang="es-CL"/>
          </a:p>
        </p:txBody>
      </p:sp>
      <p:sp>
        <p:nvSpPr>
          <p:cNvPr id="347153" name="Line 17"/>
          <p:cNvSpPr>
            <a:spLocks noChangeShapeType="1"/>
          </p:cNvSpPr>
          <p:nvPr/>
        </p:nvSpPr>
        <p:spPr bwMode="auto">
          <a:xfrm>
            <a:off x="4386263" y="2708275"/>
            <a:ext cx="4476750" cy="0"/>
          </a:xfrm>
          <a:prstGeom prst="line">
            <a:avLst/>
          </a:prstGeom>
          <a:noFill/>
          <a:ln w="9525">
            <a:solidFill>
              <a:srgbClr val="006666"/>
            </a:solidFill>
            <a:prstDash val="dash"/>
            <a:round/>
            <a:headEnd/>
            <a:tailEnd/>
          </a:ln>
        </p:spPr>
        <p:txBody>
          <a:bodyPr/>
          <a:lstStyle/>
          <a:p>
            <a:endParaRPr lang="es-C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7140"/>
                                        </p:tgtEl>
                                        <p:attrNameLst>
                                          <p:attrName>style.visibility</p:attrName>
                                        </p:attrNameLst>
                                      </p:cBhvr>
                                      <p:to>
                                        <p:strVal val="visible"/>
                                      </p:to>
                                    </p:set>
                                    <p:animEffect transition="in" filter="randombar(horizontal)">
                                      <p:cBhvr>
                                        <p:cTn id="7" dur="500"/>
                                        <p:tgtEl>
                                          <p:spTgt spid="34714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47141"/>
                                        </p:tgtEl>
                                        <p:attrNameLst>
                                          <p:attrName>style.visibility</p:attrName>
                                        </p:attrNameLst>
                                      </p:cBhvr>
                                      <p:to>
                                        <p:strVal val="visible"/>
                                      </p:to>
                                    </p:set>
                                    <p:animEffect transition="in" filter="randombar(horizontal)">
                                      <p:cBhvr>
                                        <p:cTn id="10" dur="500"/>
                                        <p:tgtEl>
                                          <p:spTgt spid="34714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47152"/>
                                        </p:tgtEl>
                                        <p:attrNameLst>
                                          <p:attrName>style.visibility</p:attrName>
                                        </p:attrNameLst>
                                      </p:cBhvr>
                                      <p:to>
                                        <p:strVal val="visible"/>
                                      </p:to>
                                    </p:set>
                                    <p:animEffect transition="in" filter="randombar(horizontal)">
                                      <p:cBhvr>
                                        <p:cTn id="13" dur="500"/>
                                        <p:tgtEl>
                                          <p:spTgt spid="34715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47153"/>
                                        </p:tgtEl>
                                        <p:attrNameLst>
                                          <p:attrName>style.visibility</p:attrName>
                                        </p:attrNameLst>
                                      </p:cBhvr>
                                      <p:to>
                                        <p:strVal val="visible"/>
                                      </p:to>
                                    </p:set>
                                    <p:animEffect transition="in" filter="randombar(horizontal)">
                                      <p:cBhvr>
                                        <p:cTn id="16" dur="500"/>
                                        <p:tgtEl>
                                          <p:spTgt spid="347153"/>
                                        </p:tgtEl>
                                      </p:cBhvr>
                                    </p:animEffect>
                                  </p:childTnLst>
                                </p:cTn>
                              </p:par>
                              <p:par>
                                <p:cTn id="17" presetID="14" presetClass="entr" presetSubtype="10" fill="hold" nodeType="withEffect">
                                  <p:stCondLst>
                                    <p:cond delay="0"/>
                                  </p:stCondLst>
                                  <p:childTnLst>
                                    <p:set>
                                      <p:cBhvr>
                                        <p:cTn id="18" dur="1" fill="hold">
                                          <p:stCondLst>
                                            <p:cond delay="0"/>
                                          </p:stCondLst>
                                        </p:cTn>
                                        <p:tgtEl>
                                          <p:spTgt spid="347151">
                                            <p:txEl>
                                              <p:pRg st="0" end="0"/>
                                            </p:txEl>
                                          </p:spTgt>
                                        </p:tgtEl>
                                        <p:attrNameLst>
                                          <p:attrName>style.visibility</p:attrName>
                                        </p:attrNameLst>
                                      </p:cBhvr>
                                      <p:to>
                                        <p:strVal val="visible"/>
                                      </p:to>
                                    </p:set>
                                    <p:animEffect transition="in" filter="randombar(horizontal)">
                                      <p:cBhvr>
                                        <p:cTn id="19" dur="500"/>
                                        <p:tgtEl>
                                          <p:spTgt spid="34715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nodeType="clickEffect">
                                  <p:stCondLst>
                                    <p:cond delay="0"/>
                                  </p:stCondLst>
                                  <p:childTnLst>
                                    <p:animEffect transition="out" filter="randombar(horizontal)">
                                      <p:cBhvr>
                                        <p:cTn id="23" dur="500"/>
                                        <p:tgtEl>
                                          <p:spTgt spid="347151">
                                            <p:txEl>
                                              <p:pRg st="0" end="0"/>
                                            </p:txEl>
                                          </p:spTgt>
                                        </p:tgtEl>
                                      </p:cBhvr>
                                    </p:animEffect>
                                    <p:set>
                                      <p:cBhvr>
                                        <p:cTn id="24" dur="1" fill="hold">
                                          <p:stCondLst>
                                            <p:cond delay="499"/>
                                          </p:stCondLst>
                                        </p:cTn>
                                        <p:tgtEl>
                                          <p:spTgt spid="347151">
                                            <p:txEl>
                                              <p:pRg st="0" end="0"/>
                                            </p:txEl>
                                          </p:spTgt>
                                        </p:tgtEl>
                                        <p:attrNameLst>
                                          <p:attrName>style.visibility</p:attrName>
                                        </p:attrNameLst>
                                      </p:cBhvr>
                                      <p:to>
                                        <p:strVal val="hidden"/>
                                      </p:to>
                                    </p:set>
                                  </p:childTnLst>
                                </p:cTn>
                              </p:par>
                              <p:par>
                                <p:cTn id="25" presetID="14" presetClass="entr" presetSubtype="10" fill="hold" nodeType="withEffect">
                                  <p:stCondLst>
                                    <p:cond delay="0"/>
                                  </p:stCondLst>
                                  <p:childTnLst>
                                    <p:set>
                                      <p:cBhvr>
                                        <p:cTn id="26" dur="1" fill="hold">
                                          <p:stCondLst>
                                            <p:cond delay="0"/>
                                          </p:stCondLst>
                                        </p:cTn>
                                        <p:tgtEl>
                                          <p:spTgt spid="347151">
                                            <p:txEl>
                                              <p:pRg st="2" end="2"/>
                                            </p:txEl>
                                          </p:spTgt>
                                        </p:tgtEl>
                                        <p:attrNameLst>
                                          <p:attrName>style.visibility</p:attrName>
                                        </p:attrNameLst>
                                      </p:cBhvr>
                                      <p:to>
                                        <p:strVal val="visible"/>
                                      </p:to>
                                    </p:set>
                                    <p:animEffect transition="in" filter="randombar(horizontal)">
                                      <p:cBhvr>
                                        <p:cTn id="27" dur="500"/>
                                        <p:tgtEl>
                                          <p:spTgt spid="34715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nodeType="clickEffect">
                                  <p:stCondLst>
                                    <p:cond delay="0"/>
                                  </p:stCondLst>
                                  <p:childTnLst>
                                    <p:animEffect transition="out" filter="randombar(horizontal)">
                                      <p:cBhvr>
                                        <p:cTn id="31" dur="500"/>
                                        <p:tgtEl>
                                          <p:spTgt spid="347151">
                                            <p:txEl>
                                              <p:pRg st="2" end="2"/>
                                            </p:txEl>
                                          </p:spTgt>
                                        </p:tgtEl>
                                      </p:cBhvr>
                                    </p:animEffect>
                                    <p:set>
                                      <p:cBhvr>
                                        <p:cTn id="32" dur="1" fill="hold">
                                          <p:stCondLst>
                                            <p:cond delay="499"/>
                                          </p:stCondLst>
                                        </p:cTn>
                                        <p:tgtEl>
                                          <p:spTgt spid="347151">
                                            <p:txEl>
                                              <p:pRg st="2" end="2"/>
                                            </p:txEl>
                                          </p:spTgt>
                                        </p:tgtEl>
                                        <p:attrNameLst>
                                          <p:attrName>style.visibility</p:attrName>
                                        </p:attrNameLst>
                                      </p:cBhvr>
                                      <p:to>
                                        <p:strVal val="hidden"/>
                                      </p:to>
                                    </p:set>
                                  </p:childTnLst>
                                </p:cTn>
                              </p:par>
                              <p:par>
                                <p:cTn id="33" presetID="14" presetClass="entr" presetSubtype="10" fill="hold" nodeType="withEffect">
                                  <p:stCondLst>
                                    <p:cond delay="0"/>
                                  </p:stCondLst>
                                  <p:childTnLst>
                                    <p:set>
                                      <p:cBhvr>
                                        <p:cTn id="34" dur="1" fill="hold">
                                          <p:stCondLst>
                                            <p:cond delay="0"/>
                                          </p:stCondLst>
                                        </p:cTn>
                                        <p:tgtEl>
                                          <p:spTgt spid="347151">
                                            <p:txEl>
                                              <p:pRg st="4" end="4"/>
                                            </p:txEl>
                                          </p:spTgt>
                                        </p:tgtEl>
                                        <p:attrNameLst>
                                          <p:attrName>style.visibility</p:attrName>
                                        </p:attrNameLst>
                                      </p:cBhvr>
                                      <p:to>
                                        <p:strVal val="visible"/>
                                      </p:to>
                                    </p:set>
                                    <p:animEffect transition="in" filter="randombar(horizontal)">
                                      <p:cBhvr>
                                        <p:cTn id="35" dur="500"/>
                                        <p:tgtEl>
                                          <p:spTgt spid="347151">
                                            <p:txEl>
                                              <p:pRg st="4" end="4"/>
                                            </p:txEl>
                                          </p:spTgt>
                                        </p:tgtEl>
                                      </p:cBhvr>
                                    </p:animEffect>
                                  </p:childTnLst>
                                </p:cTn>
                              </p:par>
                              <p:par>
                                <p:cTn id="36" presetID="14" presetClass="exit" presetSubtype="10" fill="hold" nodeType="withEffect">
                                  <p:stCondLst>
                                    <p:cond delay="0"/>
                                  </p:stCondLst>
                                  <p:childTnLst>
                                    <p:animEffect transition="out" filter="randombar(horizontal)">
                                      <p:cBhvr>
                                        <p:cTn id="37" dur="500"/>
                                        <p:tgtEl>
                                          <p:spTgt spid="347151">
                                            <p:txEl>
                                              <p:pRg st="4" end="4"/>
                                            </p:txEl>
                                          </p:spTgt>
                                        </p:tgtEl>
                                      </p:cBhvr>
                                    </p:animEffect>
                                    <p:set>
                                      <p:cBhvr>
                                        <p:cTn id="38" dur="1" fill="hold">
                                          <p:stCondLst>
                                            <p:cond delay="499"/>
                                          </p:stCondLst>
                                        </p:cTn>
                                        <p:tgtEl>
                                          <p:spTgt spid="347151">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47140" grpId="0"/>
      <p:bldP spid="347141" grpId="0" animBg="1"/>
      <p:bldP spid="347152" grpId="0" animBg="1"/>
      <p:bldP spid="3471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0" y="381000"/>
            <a:ext cx="9144000" cy="631825"/>
          </a:xfrm>
        </p:spPr>
        <p:txBody>
          <a:bodyPr/>
          <a:lstStyle/>
          <a:p>
            <a:r>
              <a:rPr lang="es-CL" sz="2000" b="1" dirty="0" smtClean="0"/>
              <a:t>Cambios en la distribución de salarios en Chile </a:t>
            </a:r>
            <a:br>
              <a:rPr lang="es-CL" sz="2000" b="1" dirty="0" smtClean="0"/>
            </a:br>
            <a:r>
              <a:rPr lang="es-CL" sz="2000" dirty="0" smtClean="0"/>
              <a:t>(razones entre salarios de los percentiles 90, 50 y 10)</a:t>
            </a:r>
          </a:p>
        </p:txBody>
      </p:sp>
      <p:graphicFrame>
        <p:nvGraphicFramePr>
          <p:cNvPr id="50181" name="Object 5"/>
          <p:cNvGraphicFramePr>
            <a:graphicFrameLocks noChangeAspect="1"/>
          </p:cNvGraphicFramePr>
          <p:nvPr>
            <p:ph type="chart" idx="1"/>
          </p:nvPr>
        </p:nvGraphicFramePr>
        <p:xfrm>
          <a:off x="457200" y="1295400"/>
          <a:ext cx="8229600" cy="4640262"/>
        </p:xfrm>
        <a:graphic>
          <a:graphicData uri="http://schemas.openxmlformats.org/presentationml/2006/ole">
            <p:oleObj spid="_x0000_s126978" name="Gráfico" r:id="rId3" imgW="8229687" imgH="4524357" progId="MSGraph.Chart.8">
              <p:embed followColorScheme="full"/>
            </p:oleObj>
          </a:graphicData>
        </a:graphic>
      </p:graphicFrame>
      <p:sp>
        <p:nvSpPr>
          <p:cNvPr id="50182" name="Text Box 215"/>
          <p:cNvSpPr txBox="1">
            <a:spLocks noChangeArrowheads="1"/>
          </p:cNvSpPr>
          <p:nvPr/>
        </p:nvSpPr>
        <p:spPr bwMode="auto">
          <a:xfrm>
            <a:off x="304800" y="6054725"/>
            <a:ext cx="4017962" cy="274638"/>
          </a:xfrm>
          <a:prstGeom prst="rect">
            <a:avLst/>
          </a:prstGeom>
          <a:noFill/>
          <a:ln w="9525">
            <a:noFill/>
            <a:miter lim="800000"/>
            <a:headEnd/>
            <a:tailEnd/>
          </a:ln>
        </p:spPr>
        <p:txBody>
          <a:bodyPr>
            <a:spAutoFit/>
          </a:bodyPr>
          <a:lstStyle/>
          <a:p>
            <a:r>
              <a:rPr lang="es-CL" sz="1200" dirty="0">
                <a:solidFill>
                  <a:schemeClr val="tx2"/>
                </a:solidFill>
              </a:rPr>
              <a:t>Fuente: elaboración propia a partir de encuestas CASEN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wipe(left)">
                                      <p:cBhvr>
                                        <p:cTn id="7" dur="500"/>
                                        <p:tgtEl>
                                          <p:spTgt spid="5018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182"/>
                                        </p:tgtEl>
                                        <p:attrNameLst>
                                          <p:attrName>style.visibility</p:attrName>
                                        </p:attrNameLst>
                                      </p:cBhvr>
                                      <p:to>
                                        <p:strVal val="visible"/>
                                      </p:to>
                                    </p:set>
                                    <p:animEffect transition="in" filter="wipe(left)">
                                      <p:cBhvr>
                                        <p:cTn id="11" dur="5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0181" grpId="0"/>
      <p:bldP spid="501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camino para enfrentar las desigualdades supone acelerar oportunidades y asegurar mayor movilidad social</a:t>
            </a:r>
            <a:endParaRPr lang="es-CL" dirty="0"/>
          </a:p>
        </p:txBody>
      </p:sp>
      <p:sp>
        <p:nvSpPr>
          <p:cNvPr id="3" name="2 Marcador de contenido"/>
          <p:cNvSpPr>
            <a:spLocks noGrp="1"/>
          </p:cNvSpPr>
          <p:nvPr>
            <p:ph idx="1"/>
          </p:nvPr>
        </p:nvSpPr>
        <p:spPr/>
        <p:txBody>
          <a:bodyPr/>
          <a:lstStyle/>
          <a:p>
            <a:r>
              <a:rPr lang="es-CL" dirty="0" smtClean="0"/>
              <a:t>Instrumentos centrales</a:t>
            </a:r>
          </a:p>
          <a:p>
            <a:pPr lvl="1"/>
            <a:r>
              <a:rPr lang="es-CL" dirty="0" smtClean="0"/>
              <a:t>Empleo</a:t>
            </a:r>
          </a:p>
          <a:p>
            <a:pPr lvl="1"/>
            <a:r>
              <a:rPr lang="es-CL" dirty="0" smtClean="0"/>
              <a:t>Productividad</a:t>
            </a:r>
          </a:p>
          <a:p>
            <a:pPr lvl="1"/>
            <a:r>
              <a:rPr lang="es-CL" dirty="0" smtClean="0"/>
              <a:t>Educación</a:t>
            </a:r>
          </a:p>
          <a:p>
            <a:pPr lvl="1"/>
            <a:endParaRPr lang="es-CL" sz="1600" dirty="0" smtClean="0"/>
          </a:p>
          <a:p>
            <a:r>
              <a:rPr lang="es-CL" dirty="0" smtClean="0"/>
              <a:t>El debate sobre reforma tributaria es bienvenido, pero</a:t>
            </a:r>
          </a:p>
          <a:p>
            <a:pPr lvl="1"/>
            <a:r>
              <a:rPr lang="es-CL" sz="1600" dirty="0" smtClean="0"/>
              <a:t>Es importante afinar bien los proyectos que se quiere llevar adelante para efectivamente producir los efectos deseados.</a:t>
            </a:r>
          </a:p>
          <a:p>
            <a:pPr lvl="1"/>
            <a:r>
              <a:rPr lang="es-CL" sz="1600" dirty="0" smtClean="0"/>
              <a:t>Debe tenerse en cuenta que el gasto público en educación como porcentaje del PIB está por debajo del promedio de la OCDE, pero donde más se necesitan recursos es en educación preescolar y escolar. </a:t>
            </a:r>
          </a:p>
          <a:p>
            <a:pPr lvl="1"/>
            <a:r>
              <a:rPr lang="es-CL" sz="1600" dirty="0" smtClean="0"/>
              <a:t>Si hacemos más de lo mismo en educación, los resultados no van a ser los esperados.</a:t>
            </a:r>
          </a:p>
          <a:p>
            <a:pPr lvl="1"/>
            <a:r>
              <a:rPr lang="es-CL" sz="1600" dirty="0" smtClean="0"/>
              <a:t>Recordar que si bien no hay un nivel óptimo de tributación (y de gasto social), los impuestos pueden en el margen afectar inversión, empleo y crecimiento.</a:t>
            </a:r>
          </a:p>
          <a:p>
            <a:pPr lvl="1"/>
            <a:endParaRPr lang="es-CL"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Muchos ejemplos en América latina de mal gasto de recursos y, por tanto, poca efectividad de los mismos</a:t>
            </a:r>
            <a:endParaRPr lang="es-CL" dirty="0"/>
          </a:p>
        </p:txBody>
      </p:sp>
      <p:sp>
        <p:nvSpPr>
          <p:cNvPr id="4" name="3 CuadroTexto"/>
          <p:cNvSpPr txBox="1"/>
          <p:nvPr/>
        </p:nvSpPr>
        <p:spPr>
          <a:xfrm>
            <a:off x="514350" y="6488668"/>
            <a:ext cx="1992853" cy="307777"/>
          </a:xfrm>
          <a:prstGeom prst="rect">
            <a:avLst/>
          </a:prstGeom>
          <a:noFill/>
        </p:spPr>
        <p:txBody>
          <a:bodyPr wrap="none" rtlCol="0">
            <a:spAutoFit/>
          </a:bodyPr>
          <a:lstStyle/>
          <a:p>
            <a:r>
              <a:rPr lang="es-CL" sz="1400" dirty="0" smtClean="0"/>
              <a:t>Fuente: CEPAL (2007)</a:t>
            </a:r>
            <a:endParaRPr lang="es-CL" sz="1400" dirty="0"/>
          </a:p>
        </p:txBody>
      </p:sp>
      <p:pic>
        <p:nvPicPr>
          <p:cNvPr id="123907" name="Picture 3"/>
          <p:cNvPicPr>
            <a:picLocks noChangeAspect="1" noChangeArrowheads="1"/>
          </p:cNvPicPr>
          <p:nvPr/>
        </p:nvPicPr>
        <p:blipFill>
          <a:blip r:embed="rId2" cstate="print"/>
          <a:srcRect/>
          <a:stretch>
            <a:fillRect/>
          </a:stretch>
        </p:blipFill>
        <p:spPr bwMode="auto">
          <a:xfrm>
            <a:off x="733426" y="1466849"/>
            <a:ext cx="7810500" cy="50598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noChangeArrowheads="1"/>
          </p:cNvSpPr>
          <p:nvPr>
            <p:ph type="title"/>
          </p:nvPr>
        </p:nvSpPr>
        <p:spPr/>
        <p:txBody>
          <a:bodyPr/>
          <a:lstStyle/>
          <a:p>
            <a:r>
              <a:rPr lang="es-CL" dirty="0" smtClean="0"/>
              <a:t>Sin empleo no se puede atacar la desigualdad:</a:t>
            </a:r>
            <a:br>
              <a:rPr lang="es-CL" dirty="0" smtClean="0"/>
            </a:br>
            <a:r>
              <a:rPr lang="es-CL" sz="1800" dirty="0" smtClean="0"/>
              <a:t>Tasa </a:t>
            </a:r>
            <a:r>
              <a:rPr lang="es-CL" sz="1800" dirty="0" smtClean="0"/>
              <a:t>de ocupación por </a:t>
            </a:r>
            <a:r>
              <a:rPr lang="es-CL" sz="1800" dirty="0" err="1" smtClean="0"/>
              <a:t>decil</a:t>
            </a:r>
            <a:r>
              <a:rPr lang="es-CL" sz="1800" dirty="0" smtClean="0"/>
              <a:t> de ingresos</a:t>
            </a:r>
            <a:endParaRPr lang="es-CL" dirty="0" smtClean="0"/>
          </a:p>
        </p:txBody>
      </p:sp>
      <p:pic>
        <p:nvPicPr>
          <p:cNvPr id="59394" name="Picture 8"/>
          <p:cNvPicPr>
            <a:picLocks noChangeAspect="1" noChangeArrowheads="1"/>
          </p:cNvPicPr>
          <p:nvPr/>
        </p:nvPicPr>
        <p:blipFill>
          <a:blip r:embed="rId2" cstate="print"/>
          <a:srcRect/>
          <a:stretch>
            <a:fillRect/>
          </a:stretch>
        </p:blipFill>
        <p:spPr bwMode="auto">
          <a:xfrm>
            <a:off x="0" y="1528763"/>
            <a:ext cx="8810625" cy="4964112"/>
          </a:xfrm>
          <a:prstGeom prst="rect">
            <a:avLst/>
          </a:prstGeom>
          <a:noFill/>
          <a:ln w="9525">
            <a:noFill/>
            <a:miter lim="800000"/>
            <a:headEnd/>
            <a:tailEnd/>
          </a:ln>
        </p:spPr>
      </p:pic>
      <p:sp>
        <p:nvSpPr>
          <p:cNvPr id="59395" name="Text Box 9"/>
          <p:cNvSpPr txBox="1">
            <a:spLocks noChangeArrowheads="1"/>
          </p:cNvSpPr>
          <p:nvPr/>
        </p:nvSpPr>
        <p:spPr bwMode="auto">
          <a:xfrm>
            <a:off x="508000" y="6381750"/>
            <a:ext cx="2573338" cy="304800"/>
          </a:xfrm>
          <a:prstGeom prst="rect">
            <a:avLst/>
          </a:prstGeom>
          <a:noFill/>
          <a:ln w="9525">
            <a:noFill/>
            <a:miter lim="800000"/>
            <a:headEnd/>
            <a:tailEnd/>
          </a:ln>
        </p:spPr>
        <p:txBody>
          <a:bodyPr wrap="none">
            <a:spAutoFit/>
          </a:bodyPr>
          <a:lstStyle/>
          <a:p>
            <a:r>
              <a:rPr lang="es-CL" sz="1400"/>
              <a:t>Fuente: Encuesta Casen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4"/>
          <p:cNvSpPr>
            <a:spLocks noGrp="1" noChangeArrowheads="1"/>
          </p:cNvSpPr>
          <p:nvPr>
            <p:ph type="title"/>
          </p:nvPr>
        </p:nvSpPr>
        <p:spPr/>
        <p:txBody>
          <a:bodyPr/>
          <a:lstStyle/>
          <a:p>
            <a:r>
              <a:rPr lang="es-CL" dirty="0" smtClean="0"/>
              <a:t>Falta productividad: empresas y trabajadores</a:t>
            </a:r>
            <a:br>
              <a:rPr lang="es-CL" dirty="0" smtClean="0"/>
            </a:br>
            <a:r>
              <a:rPr lang="es-CL" sz="1800" dirty="0" smtClean="0"/>
              <a:t>Distribución del ingreso por hora de la ocupación principal</a:t>
            </a:r>
            <a:endParaRPr lang="es-CL" dirty="0" smtClean="0"/>
          </a:p>
        </p:txBody>
      </p:sp>
      <p:sp>
        <p:nvSpPr>
          <p:cNvPr id="58370" name="Text Box 8"/>
          <p:cNvSpPr txBox="1">
            <a:spLocks noChangeArrowheads="1"/>
          </p:cNvSpPr>
          <p:nvPr/>
        </p:nvSpPr>
        <p:spPr bwMode="auto">
          <a:xfrm>
            <a:off x="701675" y="6461125"/>
            <a:ext cx="2068513" cy="225425"/>
          </a:xfrm>
          <a:prstGeom prst="rect">
            <a:avLst/>
          </a:prstGeom>
          <a:noFill/>
          <a:ln w="9525" algn="ctr">
            <a:noFill/>
            <a:miter lim="800000"/>
            <a:headEnd/>
            <a:tailEnd/>
          </a:ln>
        </p:spPr>
        <p:txBody>
          <a:bodyPr wrap="none" lIns="36000" tIns="36000" rIns="36000" bIns="36000">
            <a:spAutoFit/>
          </a:bodyPr>
          <a:lstStyle/>
          <a:p>
            <a:pPr marL="234950" algn="ctr"/>
            <a:r>
              <a:rPr lang="es-CL" sz="1000"/>
              <a:t>Fuente: Encuestas Casen 2009</a:t>
            </a:r>
          </a:p>
        </p:txBody>
      </p:sp>
      <p:pic>
        <p:nvPicPr>
          <p:cNvPr id="58371" name="Picture 4"/>
          <p:cNvPicPr>
            <a:picLocks noChangeAspect="1" noChangeArrowheads="1"/>
          </p:cNvPicPr>
          <p:nvPr/>
        </p:nvPicPr>
        <p:blipFill>
          <a:blip r:embed="rId2" cstate="print"/>
          <a:srcRect/>
          <a:stretch>
            <a:fillRect/>
          </a:stretch>
        </p:blipFill>
        <p:spPr bwMode="auto">
          <a:xfrm>
            <a:off x="-95250" y="1444625"/>
            <a:ext cx="8515350" cy="5135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1" y="381000"/>
            <a:ext cx="9144000" cy="631825"/>
          </a:xfrm>
        </p:spPr>
        <p:txBody>
          <a:bodyPr anchor="t"/>
          <a:lstStyle/>
          <a:p>
            <a:pPr eaLnBrk="1" hangingPunct="1"/>
            <a:r>
              <a:rPr lang="es-CL" sz="2000" b="1" dirty="0" smtClean="0"/>
              <a:t>La educación es clave en la determinación de ingresos:</a:t>
            </a:r>
            <a:br>
              <a:rPr lang="es-CL" sz="2000" b="1" dirty="0" smtClean="0"/>
            </a:br>
            <a:r>
              <a:rPr lang="es-CL" dirty="0" smtClean="0"/>
              <a:t>Pero desempeños aún muy marcados por origen socioeconómico</a:t>
            </a:r>
            <a:endParaRPr lang="es-CL" sz="2000" b="1" dirty="0" smtClean="0"/>
          </a:p>
        </p:txBody>
      </p:sp>
      <p:sp>
        <p:nvSpPr>
          <p:cNvPr id="44035" name="Text Box 9"/>
          <p:cNvSpPr txBox="1">
            <a:spLocks noChangeArrowheads="1"/>
          </p:cNvSpPr>
          <p:nvPr/>
        </p:nvSpPr>
        <p:spPr bwMode="auto">
          <a:xfrm>
            <a:off x="304800" y="6324600"/>
            <a:ext cx="4235450" cy="274638"/>
          </a:xfrm>
          <a:prstGeom prst="rect">
            <a:avLst/>
          </a:prstGeom>
          <a:noFill/>
          <a:ln w="9525">
            <a:noFill/>
            <a:miter lim="800000"/>
            <a:headEnd/>
            <a:tailEnd/>
          </a:ln>
        </p:spPr>
        <p:txBody>
          <a:bodyPr wrap="none">
            <a:spAutoFit/>
          </a:bodyPr>
          <a:lstStyle/>
          <a:p>
            <a:r>
              <a:rPr lang="es-CL" sz="1200" dirty="0">
                <a:solidFill>
                  <a:schemeClr val="tx2"/>
                </a:solidFill>
              </a:rPr>
              <a:t>Fuente: elaboración propia a partir de encuesta Casen 2009</a:t>
            </a:r>
          </a:p>
        </p:txBody>
      </p:sp>
      <p:pic>
        <p:nvPicPr>
          <p:cNvPr id="44036" name="Picture 11"/>
          <p:cNvPicPr>
            <a:picLocks noChangeAspect="1" noChangeArrowheads="1"/>
          </p:cNvPicPr>
          <p:nvPr/>
        </p:nvPicPr>
        <p:blipFill>
          <a:blip r:embed="rId2" cstate="print"/>
          <a:srcRect/>
          <a:stretch>
            <a:fillRect/>
          </a:stretch>
        </p:blipFill>
        <p:spPr bwMode="auto">
          <a:xfrm>
            <a:off x="4572000" y="2725737"/>
            <a:ext cx="4572000" cy="3241675"/>
          </a:xfrm>
          <a:prstGeom prst="rect">
            <a:avLst/>
          </a:prstGeom>
          <a:noFill/>
          <a:ln w="9525">
            <a:noFill/>
            <a:miter lim="800000"/>
            <a:headEnd/>
            <a:tailEnd/>
          </a:ln>
        </p:spPr>
      </p:pic>
      <p:sp>
        <p:nvSpPr>
          <p:cNvPr id="44037" name="Text Box 12"/>
          <p:cNvSpPr txBox="1">
            <a:spLocks noChangeArrowheads="1"/>
          </p:cNvSpPr>
          <p:nvPr/>
        </p:nvSpPr>
        <p:spPr bwMode="auto">
          <a:xfrm>
            <a:off x="1692275" y="6038850"/>
            <a:ext cx="1368425" cy="338554"/>
          </a:xfrm>
          <a:prstGeom prst="rect">
            <a:avLst/>
          </a:prstGeom>
          <a:noFill/>
          <a:ln w="9525">
            <a:noFill/>
            <a:miter lim="800000"/>
            <a:headEnd/>
            <a:tailEnd/>
          </a:ln>
        </p:spPr>
        <p:txBody>
          <a:bodyPr>
            <a:spAutoFit/>
          </a:bodyPr>
          <a:lstStyle/>
          <a:p>
            <a:pPr>
              <a:spcBef>
                <a:spcPct val="50000"/>
              </a:spcBef>
            </a:pPr>
            <a:r>
              <a:rPr lang="es-CL" sz="1600" b="1" dirty="0">
                <a:solidFill>
                  <a:schemeClr val="tx2"/>
                </a:solidFill>
              </a:rPr>
              <a:t>Hombres</a:t>
            </a:r>
          </a:p>
        </p:txBody>
      </p:sp>
      <p:sp>
        <p:nvSpPr>
          <p:cNvPr id="44038" name="Text Box 13"/>
          <p:cNvSpPr txBox="1">
            <a:spLocks noChangeArrowheads="1"/>
          </p:cNvSpPr>
          <p:nvPr/>
        </p:nvSpPr>
        <p:spPr bwMode="auto">
          <a:xfrm>
            <a:off x="6324600" y="6054725"/>
            <a:ext cx="1368425" cy="338554"/>
          </a:xfrm>
          <a:prstGeom prst="rect">
            <a:avLst/>
          </a:prstGeom>
          <a:noFill/>
          <a:ln w="9525">
            <a:noFill/>
            <a:miter lim="800000"/>
            <a:headEnd/>
            <a:tailEnd/>
          </a:ln>
        </p:spPr>
        <p:txBody>
          <a:bodyPr>
            <a:spAutoFit/>
          </a:bodyPr>
          <a:lstStyle/>
          <a:p>
            <a:pPr algn="ctr">
              <a:spcBef>
                <a:spcPct val="50000"/>
              </a:spcBef>
            </a:pPr>
            <a:r>
              <a:rPr lang="es-CL" sz="1600" b="1" dirty="0">
                <a:solidFill>
                  <a:schemeClr val="tx2"/>
                </a:solidFill>
              </a:rPr>
              <a:t>Mujeres</a:t>
            </a:r>
          </a:p>
        </p:txBody>
      </p:sp>
      <p:pic>
        <p:nvPicPr>
          <p:cNvPr id="44039" name="Picture 14"/>
          <p:cNvPicPr>
            <a:picLocks noChangeAspect="1" noChangeArrowheads="1"/>
          </p:cNvPicPr>
          <p:nvPr/>
        </p:nvPicPr>
        <p:blipFill>
          <a:blip r:embed="rId3" cstate="print"/>
          <a:srcRect/>
          <a:stretch>
            <a:fillRect/>
          </a:stretch>
        </p:blipFill>
        <p:spPr bwMode="auto">
          <a:xfrm>
            <a:off x="0" y="1069975"/>
            <a:ext cx="4619625" cy="5037137"/>
          </a:xfrm>
          <a:prstGeom prst="rect">
            <a:avLst/>
          </a:prstGeom>
          <a:noFill/>
          <a:ln w="9525">
            <a:noFill/>
            <a:miter lim="800000"/>
            <a:headEnd/>
            <a:tailEnd/>
          </a:ln>
        </p:spPr>
      </p:pic>
      <p:sp>
        <p:nvSpPr>
          <p:cNvPr id="8" name="7 CuadroTexto"/>
          <p:cNvSpPr txBox="1"/>
          <p:nvPr/>
        </p:nvSpPr>
        <p:spPr>
          <a:xfrm>
            <a:off x="5267325" y="1457325"/>
            <a:ext cx="4289535" cy="1323439"/>
          </a:xfrm>
          <a:prstGeom prst="rect">
            <a:avLst/>
          </a:prstGeom>
          <a:noFill/>
        </p:spPr>
        <p:txBody>
          <a:bodyPr wrap="square" rtlCol="0">
            <a:spAutoFit/>
          </a:bodyPr>
          <a:lstStyle/>
          <a:p>
            <a:r>
              <a:rPr lang="es-CL" dirty="0" smtClean="0"/>
              <a:t>Ingreso por hora por años de</a:t>
            </a:r>
          </a:p>
          <a:p>
            <a:r>
              <a:rPr lang="es-CL" dirty="0" smtClean="0"/>
              <a:t>escolaridad: diferencias por </a:t>
            </a:r>
          </a:p>
          <a:p>
            <a:r>
              <a:rPr lang="es-CL" dirty="0" smtClean="0"/>
              <a:t>g</a:t>
            </a:r>
            <a:r>
              <a:rPr lang="es-CL" dirty="0" smtClean="0"/>
              <a:t>énero a las que hay que poner atención </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wipe(down)">
                                      <p:cBhvr>
                                        <p:cTn id="7" dur="500"/>
                                        <p:tgtEl>
                                          <p:spTgt spid="4403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4037"/>
                                        </p:tgtEl>
                                        <p:attrNameLst>
                                          <p:attrName>style.visibility</p:attrName>
                                        </p:attrNameLst>
                                      </p:cBhvr>
                                      <p:to>
                                        <p:strVal val="visible"/>
                                      </p:to>
                                    </p:set>
                                    <p:animEffect transition="in" filter="wipe(down)">
                                      <p:cBhvr>
                                        <p:cTn id="11" dur="500"/>
                                        <p:tgtEl>
                                          <p:spTgt spid="4403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4036"/>
                                        </p:tgtEl>
                                        <p:attrNameLst>
                                          <p:attrName>style.visibility</p:attrName>
                                        </p:attrNameLst>
                                      </p:cBhvr>
                                      <p:to>
                                        <p:strVal val="visible"/>
                                      </p:to>
                                    </p:set>
                                    <p:animEffect transition="in" filter="wipe(down)">
                                      <p:cBhvr>
                                        <p:cTn id="15" dur="500"/>
                                        <p:tgtEl>
                                          <p:spTgt spid="4403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4038"/>
                                        </p:tgtEl>
                                        <p:attrNameLst>
                                          <p:attrName>style.visibility</p:attrName>
                                        </p:attrNameLst>
                                      </p:cBhvr>
                                      <p:to>
                                        <p:strVal val="visible"/>
                                      </p:to>
                                    </p:set>
                                    <p:animEffect transition="in" filter="wipe(down)">
                                      <p:cBhvr>
                                        <p:cTn id="19" dur="500"/>
                                        <p:tgtEl>
                                          <p:spTgt spid="4403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4035"/>
                                        </p:tgtEl>
                                        <p:attrNameLst>
                                          <p:attrName>style.visibility</p:attrName>
                                        </p:attrNameLst>
                                      </p:cBhvr>
                                      <p:to>
                                        <p:strVal val="visible"/>
                                      </p:to>
                                    </p:set>
                                    <p:animEffect transition="in" filter="wipe(down)">
                                      <p:cBhvr>
                                        <p:cTn id="23"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P spid="44037" grpId="0"/>
      <p:bldP spid="44038" grpId="0"/>
    </p:bldLst>
  </p:timing>
</p:sld>
</file>

<file path=ppt/theme/theme1.xml><?xml version="1.0" encoding="utf-8"?>
<a:theme xmlns:a="http://schemas.openxmlformats.org/drawingml/2006/main" name="Portada">
  <a:themeElements>
    <a:clrScheme name="Porta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rtada">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spDef>
    <a:ln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lnDef>
  </a:objectDefaults>
  <a:extraClrSchemeLst>
    <a:extraClrScheme>
      <a:clrScheme name="Porta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rtad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rtad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rtad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rtad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rtad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rtad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rtad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rtad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rtad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rtad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rtad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neral">
  <a:themeElements>
    <a:clrScheme name="Gener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spDef>
    <a:ln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lnDef>
  </a:objectDefaults>
  <a:extraClrSchemeLst>
    <a:extraClrScheme>
      <a:clrScheme name="Gener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aficos y cuadros">
  <a:themeElements>
    <a:clrScheme name="graficos y cuad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ficos y cuadros">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spDef>
    <a:ln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lnDef>
  </a:objectDefaults>
  <a:extraClrSchemeLst>
    <a:extraClrScheme>
      <a:clrScheme name="graficos y cuad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ficos y cuadr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ficos y cuadr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ficos y cuadr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ficos y cuadr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ficos y cuadr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ficos y cuadr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ficos y cuadr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ficos y cuadr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ficos y cuadr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ficos y cuadr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ficos y cuadr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ortadillas">
  <a:themeElements>
    <a:clrScheme name="Portadill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rtadilla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spDef>
    <a:lnDef>
      <a:spPr bwMode="auto">
        <a:xfrm>
          <a:off x="0" y="0"/>
          <a:ext cx="1" cy="1"/>
        </a:xfrm>
        <a:custGeom>
          <a:avLst/>
          <a:gdLst/>
          <a:ahLst/>
          <a:cxnLst/>
          <a:rect l="0" t="0" r="0" b="0"/>
          <a:pathLst/>
        </a:custGeom>
        <a:solidFill>
          <a:srgbClr val="FFFFCC">
            <a:alpha val="50000"/>
          </a:srgbClr>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23495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Microsoft Sans Serif" pitchFamily="34" charset="0"/>
          </a:defRPr>
        </a:defPPr>
      </a:lstStyle>
    </a:lnDef>
  </a:objectDefaults>
  <a:extraClrSchemeLst>
    <a:extraClrScheme>
      <a:clrScheme name="Portadilla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rtadilla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rtadilla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rtadilla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rtadilla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rtadilla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rtadilla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rtadilla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rtadilla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rtadilla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rtadilla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rtadilla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34291</TotalTime>
  <Pages>55</Pages>
  <Words>590</Words>
  <Application>Microsoft Office PowerPoint</Application>
  <PresentationFormat>Carta (216 x 279 mm)</PresentationFormat>
  <Paragraphs>78</Paragraphs>
  <Slides>15</Slides>
  <Notes>2</Notes>
  <HiddenSlides>0</HiddenSlides>
  <MMClips>0</MMClips>
  <ScaleCrop>false</ScaleCrop>
  <HeadingPairs>
    <vt:vector size="6" baseType="variant">
      <vt:variant>
        <vt:lpstr>Tema</vt:lpstr>
      </vt:variant>
      <vt:variant>
        <vt:i4>4</vt:i4>
      </vt:variant>
      <vt:variant>
        <vt:lpstr>Servidores OLE incrustados</vt:lpstr>
      </vt:variant>
      <vt:variant>
        <vt:i4>2</vt:i4>
      </vt:variant>
      <vt:variant>
        <vt:lpstr>Títulos de diapositiva</vt:lpstr>
      </vt:variant>
      <vt:variant>
        <vt:i4>15</vt:i4>
      </vt:variant>
    </vt:vector>
  </HeadingPairs>
  <TitlesOfParts>
    <vt:vector size="21" baseType="lpstr">
      <vt:lpstr>Portada</vt:lpstr>
      <vt:lpstr>General</vt:lpstr>
      <vt:lpstr>graficos y cuadros</vt:lpstr>
      <vt:lpstr>Portadillas</vt:lpstr>
      <vt:lpstr>Gráfico</vt:lpstr>
      <vt:lpstr>Gráfico de Microsoft Office Excel</vt:lpstr>
      <vt:lpstr> Sobre desigualdad, empleo e impuestos  </vt:lpstr>
      <vt:lpstr>Diapositiva 2</vt:lpstr>
      <vt:lpstr>Diapositiva 3</vt:lpstr>
      <vt:lpstr>Cambios en la distribución de salarios en Chile  (razones entre salarios de los percentiles 90, 50 y 10)</vt:lpstr>
      <vt:lpstr>El camino para enfrentar las desigualdades supone acelerar oportunidades y asegurar mayor movilidad social</vt:lpstr>
      <vt:lpstr>Muchos ejemplos en América latina de mal gasto de recursos y, por tanto, poca efectividad de los mismos</vt:lpstr>
      <vt:lpstr>Sin empleo no se puede atacar la desigualdad: Tasa de ocupación por decil de ingresos</vt:lpstr>
      <vt:lpstr>Falta productividad: empresas y trabajadores Distribución del ingreso por hora de la ocupación principal</vt:lpstr>
      <vt:lpstr>La educación es clave en la determinación de ingresos: Pero desempeños aún muy marcados por origen socioeconómico</vt:lpstr>
      <vt:lpstr>Sobre las fuentes de financiamiento para una estrategia más agresiva de oportunidades y movilidad social</vt:lpstr>
      <vt:lpstr>Pero en el momento en que esos países tenían el mismo nivel de ingreso per cápita que Chile</vt:lpstr>
      <vt:lpstr>Los espacios para aumentos de la carga tributaria</vt:lpstr>
      <vt:lpstr>Por ejemplo, no olvidar educación preescolar</vt:lpstr>
      <vt:lpstr>Impuestos Personas como % PIB: 2004-2006</vt:lpstr>
      <vt:lpstr>Tasas marginales y personas afectadas</vt:lpstr>
    </vt:vector>
  </TitlesOfParts>
  <Manager>Centro de Estudios Públicos</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Icare</dc:title>
  <dc:creator>Harald Beyer</dc:creator>
  <cp:lastModifiedBy>Harald</cp:lastModifiedBy>
  <cp:revision>4739</cp:revision>
  <cp:lastPrinted>2005-01-10T13:20:33Z</cp:lastPrinted>
  <dcterms:created xsi:type="dcterms:W3CDTF">1999-05-18T16:18:58Z</dcterms:created>
  <dcterms:modified xsi:type="dcterms:W3CDTF">2011-11-08T10:23:32Z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dadad@fafaf.cl</vt:lpwstr>
  </property>
  <property fmtid="{D5CDD505-2E9C-101B-9397-08002B2CF9AE}" pid="8" name="HomePage">
    <vt:lpwstr>www.cepchile.cl</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8454143</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C:\Mis documentos</vt:lpwstr>
  </property>
</Properties>
</file>