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10'!$C$23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373949523542049E-2"/>
                  <c:y val="-2.883532531696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575104880183388E-2"/>
                  <c:y val="-2.242747524652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81617499297934E-2"/>
                  <c:y val="-2.883532531696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654411666198584E-2"/>
                  <c:y val="-3.8447100422615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841386427969607E-2"/>
                  <c:y val="-3.2039250352179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121848570626198E-2"/>
                  <c:y val="-2.2427475246525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481617499297878E-2"/>
                  <c:y val="-2.5631400281743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388130118412476E-2"/>
                  <c:y val="-3.5243175387397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01155356641454E-2"/>
                  <c:y val="-2.883532531696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014180594870431E-2"/>
                  <c:y val="-3.524317538739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10'!$D$23:$M$23</c:f>
              <c:numCache>
                <c:formatCode>0.0%</c:formatCode>
                <c:ptCount val="10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  <c:pt idx="6">
                  <c:v>0.56363663022211008</c:v>
                </c:pt>
                <c:pt idx="7">
                  <c:v>0.63036076100341254</c:v>
                </c:pt>
                <c:pt idx="8">
                  <c:v>0.75965588139034979</c:v>
                </c:pt>
                <c:pt idx="9">
                  <c:v>0.8394717838505128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7024408"/>
        <c:axId val="527028328"/>
      </c:lineChart>
      <c:catAx>
        <c:axId val="527024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028328"/>
        <c:crosses val="autoZero"/>
        <c:auto val="1"/>
        <c:lblAlgn val="ctr"/>
        <c:lblOffset val="100"/>
        <c:noMultiLvlLbl val="0"/>
      </c:catAx>
      <c:valAx>
        <c:axId val="52702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024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10'!$D$29:$M$29</c:f>
              <c:numCache>
                <c:formatCode>0.0%</c:formatCode>
                <c:ptCount val="10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  <c:pt idx="6">
                  <c:v>6.989757496580673E-2</c:v>
                </c:pt>
                <c:pt idx="7">
                  <c:v>6.6687258149787432E-2</c:v>
                </c:pt>
                <c:pt idx="8">
                  <c:v>0.1293709727187006</c:v>
                </c:pt>
                <c:pt idx="9">
                  <c:v>6.4104513080124798E-2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137160"/>
        <c:axId val="475138728"/>
      </c:barChart>
      <c:catAx>
        <c:axId val="47513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138728"/>
        <c:crosses val="autoZero"/>
        <c:auto val="1"/>
        <c:lblAlgn val="ctr"/>
        <c:lblOffset val="100"/>
        <c:noMultiLvlLbl val="0"/>
      </c:catAx>
      <c:valAx>
        <c:axId val="47513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513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679" y="201829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2555" y="1355296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084606"/>
              </p:ext>
            </p:extLst>
          </p:nvPr>
        </p:nvGraphicFramePr>
        <p:xfrm>
          <a:off x="452551" y="2292611"/>
          <a:ext cx="8212567" cy="4062688"/>
        </p:xfrm>
        <a:graphic>
          <a:graphicData uri="http://schemas.openxmlformats.org/drawingml/2006/table">
            <a:tbl>
              <a:tblPr/>
              <a:tblGrid>
                <a:gridCol w="802687"/>
                <a:gridCol w="296516"/>
                <a:gridCol w="296516"/>
                <a:gridCol w="2144490"/>
                <a:gridCol w="802687"/>
                <a:gridCol w="802687"/>
                <a:gridCol w="802687"/>
                <a:gridCol w="802687"/>
                <a:gridCol w="730805"/>
                <a:gridCol w="730805"/>
              </a:tblGrid>
              <a:tr h="1705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0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184.482.374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152.097.555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60.159.458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4.865.754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50.967.624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94.057.810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-1.866.824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75.362.672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8.807.495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5.841.552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5.758.052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1.126.832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1.126.832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554.935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554.935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3121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0777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852" y="135972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731166"/>
              </p:ext>
            </p:extLst>
          </p:nvPr>
        </p:nvGraphicFramePr>
        <p:xfrm>
          <a:off x="539554" y="2493623"/>
          <a:ext cx="8202236" cy="3446833"/>
        </p:xfrm>
        <a:graphic>
          <a:graphicData uri="http://schemas.openxmlformats.org/drawingml/2006/table">
            <a:tbl>
              <a:tblPr/>
              <a:tblGrid>
                <a:gridCol w="801677"/>
                <a:gridCol w="296143"/>
                <a:gridCol w="296143"/>
                <a:gridCol w="2141795"/>
                <a:gridCol w="801677"/>
                <a:gridCol w="801677"/>
                <a:gridCol w="801677"/>
                <a:gridCol w="801677"/>
                <a:gridCol w="729885"/>
                <a:gridCol w="729885"/>
              </a:tblGrid>
              <a:tr h="1823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78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3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49.116.739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5.404.123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39.257.844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9.411.955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71854,6%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71854,6%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89" y="226745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26" y="151164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93366"/>
              </p:ext>
            </p:extLst>
          </p:nvPr>
        </p:nvGraphicFramePr>
        <p:xfrm>
          <a:off x="530686" y="2556433"/>
          <a:ext cx="8156111" cy="3534776"/>
        </p:xfrm>
        <a:graphic>
          <a:graphicData uri="http://schemas.openxmlformats.org/drawingml/2006/table">
            <a:tbl>
              <a:tblPr/>
              <a:tblGrid>
                <a:gridCol w="797169"/>
                <a:gridCol w="294477"/>
                <a:gridCol w="294477"/>
                <a:gridCol w="2129750"/>
                <a:gridCol w="797169"/>
                <a:gridCol w="797169"/>
                <a:gridCol w="797169"/>
                <a:gridCol w="797169"/>
                <a:gridCol w="725781"/>
                <a:gridCol w="725781"/>
              </a:tblGrid>
              <a:tr h="1724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80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466.886.015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31.171.741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395.366.337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346.674.998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-5.455.090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298.502.405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83.689.409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2.743.933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61.067.224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12.293.522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12.219.687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2987,7%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11.882.752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3.892.290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741.312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323.784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323.784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197335390,0%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197335390,0%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3925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6024" y="146956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87743"/>
              </p:ext>
            </p:extLst>
          </p:nvPr>
        </p:nvGraphicFramePr>
        <p:xfrm>
          <a:off x="518862" y="2681544"/>
          <a:ext cx="8145099" cy="3784807"/>
        </p:xfrm>
        <a:graphic>
          <a:graphicData uri="http://schemas.openxmlformats.org/drawingml/2006/table">
            <a:tbl>
              <a:tblPr/>
              <a:tblGrid>
                <a:gridCol w="746797"/>
                <a:gridCol w="275869"/>
                <a:gridCol w="275869"/>
                <a:gridCol w="2499538"/>
                <a:gridCol w="746797"/>
                <a:gridCol w="746797"/>
                <a:gridCol w="746797"/>
                <a:gridCol w="746797"/>
                <a:gridCol w="679919"/>
                <a:gridCol w="679919"/>
              </a:tblGrid>
              <a:tr h="1634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9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43.114.970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34.810.092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25.832.711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21.502.427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7.256.959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3.757.254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3.757.254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1.408.096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182.278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1.212.626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867" y="602176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4" y="24956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5913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00266"/>
              </p:ext>
            </p:extLst>
          </p:nvPr>
        </p:nvGraphicFramePr>
        <p:xfrm>
          <a:off x="517867" y="2784599"/>
          <a:ext cx="8168932" cy="2876648"/>
        </p:xfrm>
        <a:graphic>
          <a:graphicData uri="http://schemas.openxmlformats.org/drawingml/2006/table">
            <a:tbl>
              <a:tblPr/>
              <a:tblGrid>
                <a:gridCol w="798422"/>
                <a:gridCol w="294940"/>
                <a:gridCol w="294940"/>
                <a:gridCol w="2133098"/>
                <a:gridCol w="798422"/>
                <a:gridCol w="798422"/>
                <a:gridCol w="798422"/>
                <a:gridCol w="798422"/>
                <a:gridCol w="726922"/>
                <a:gridCol w="726922"/>
              </a:tblGrid>
              <a:tr h="233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3.105.273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2.183.204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1.812.093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741.503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741.503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741.503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1041" y="22281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490507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86603"/>
              </p:ext>
            </p:extLst>
          </p:nvPr>
        </p:nvGraphicFramePr>
        <p:xfrm>
          <a:off x="554961" y="2517137"/>
          <a:ext cx="8131838" cy="3801957"/>
        </p:xfrm>
        <a:graphic>
          <a:graphicData uri="http://schemas.openxmlformats.org/drawingml/2006/table">
            <a:tbl>
              <a:tblPr/>
              <a:tblGrid>
                <a:gridCol w="794797"/>
                <a:gridCol w="293600"/>
                <a:gridCol w="293600"/>
                <a:gridCol w="2123411"/>
                <a:gridCol w="794797"/>
                <a:gridCol w="794797"/>
                <a:gridCol w="794797"/>
                <a:gridCol w="794797"/>
                <a:gridCol w="723621"/>
                <a:gridCol w="723621"/>
              </a:tblGrid>
              <a:tr h="1725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4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253.533.283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-15.452.232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224.043.362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8.714.604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-485.200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7.689.977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616.965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1.224.801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230.007.056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-27.543.252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230.007.056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-27.543.252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213.224.762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-25.958.341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191.421.791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16.782.294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-1.584.911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11.803.277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11.903.516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119035160,0%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11.903.516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119035160,0%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869" y="23845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1472401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469803"/>
              </p:ext>
            </p:extLst>
          </p:nvPr>
        </p:nvGraphicFramePr>
        <p:xfrm>
          <a:off x="590872" y="2673509"/>
          <a:ext cx="8051061" cy="3608025"/>
        </p:xfrm>
        <a:graphic>
          <a:graphicData uri="http://schemas.openxmlformats.org/drawingml/2006/table">
            <a:tbl>
              <a:tblPr/>
              <a:tblGrid>
                <a:gridCol w="756021"/>
                <a:gridCol w="279276"/>
                <a:gridCol w="279276"/>
                <a:gridCol w="2335768"/>
                <a:gridCol w="756021"/>
                <a:gridCol w="756021"/>
                <a:gridCol w="756021"/>
                <a:gridCol w="756021"/>
                <a:gridCol w="688318"/>
                <a:gridCol w="688318"/>
              </a:tblGrid>
              <a:tr h="1846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31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120.955.349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6.735.273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102.561.994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87.304.249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-3.220.483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78.613.844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27.870.801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4.413.454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18.746.354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351.088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4.585.165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45851650,0%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4.585.165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45851650,0%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566" y="54305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558" y="27698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010" y="1815970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03:  PROGRAMA DE APOYO A LOS CENTROS DE ADMINISTRACIÓN DIRECTA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01597"/>
              </p:ext>
            </p:extLst>
          </p:nvPr>
        </p:nvGraphicFramePr>
        <p:xfrm>
          <a:off x="523010" y="3175388"/>
          <a:ext cx="8093814" cy="1549138"/>
        </p:xfrm>
        <a:graphic>
          <a:graphicData uri="http://schemas.openxmlformats.org/drawingml/2006/table">
            <a:tbl>
              <a:tblPr/>
              <a:tblGrid>
                <a:gridCol w="760036"/>
                <a:gridCol w="280759"/>
                <a:gridCol w="280759"/>
                <a:gridCol w="2348170"/>
                <a:gridCol w="760036"/>
                <a:gridCol w="760036"/>
                <a:gridCol w="760036"/>
                <a:gridCol w="760036"/>
                <a:gridCol w="691973"/>
                <a:gridCol w="691973"/>
              </a:tblGrid>
              <a:tr h="2555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5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3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4614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602" y="29042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1014" y="2161221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97529"/>
              </p:ext>
            </p:extLst>
          </p:nvPr>
        </p:nvGraphicFramePr>
        <p:xfrm>
          <a:off x="476001" y="3200226"/>
          <a:ext cx="8143436" cy="1956078"/>
        </p:xfrm>
        <a:graphic>
          <a:graphicData uri="http://schemas.openxmlformats.org/drawingml/2006/table">
            <a:tbl>
              <a:tblPr/>
              <a:tblGrid>
                <a:gridCol w="776490"/>
                <a:gridCol w="184416"/>
                <a:gridCol w="271770"/>
                <a:gridCol w="2251820"/>
                <a:gridCol w="776490"/>
                <a:gridCol w="776490"/>
                <a:gridCol w="776490"/>
                <a:gridCol w="776490"/>
                <a:gridCol w="776490"/>
                <a:gridCol w="776490"/>
              </a:tblGrid>
              <a:tr h="2241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82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6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6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90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607832"/>
            <a:ext cx="7797552" cy="21982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8549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1282016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7852"/>
              </p:ext>
            </p:extLst>
          </p:nvPr>
        </p:nvGraphicFramePr>
        <p:xfrm>
          <a:off x="457200" y="2097392"/>
          <a:ext cx="8210799" cy="4510431"/>
        </p:xfrm>
        <a:graphic>
          <a:graphicData uri="http://schemas.openxmlformats.org/drawingml/2006/table">
            <a:tbl>
              <a:tblPr/>
              <a:tblGrid>
                <a:gridCol w="802515"/>
                <a:gridCol w="296451"/>
                <a:gridCol w="296451"/>
                <a:gridCol w="2144030"/>
                <a:gridCol w="802515"/>
                <a:gridCol w="802515"/>
                <a:gridCol w="802515"/>
                <a:gridCol w="802515"/>
                <a:gridCol w="730646"/>
                <a:gridCol w="730646"/>
              </a:tblGrid>
              <a:tr h="150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71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62.185.981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-78.506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50.925.397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30.917.234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-214.709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25.941.700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3.816.692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25.465.750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-418.422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20.531.525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24.753.553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-418.422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20.176.137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1.113.280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342.376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-9.798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22.755.121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-379.432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18.993.807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083" y="154927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591"/>
              </p:ext>
            </p:extLst>
          </p:nvPr>
        </p:nvGraphicFramePr>
        <p:xfrm>
          <a:off x="386223" y="2276872"/>
          <a:ext cx="8220199" cy="373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33" y="137829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400863"/>
              </p:ext>
            </p:extLst>
          </p:nvPr>
        </p:nvGraphicFramePr>
        <p:xfrm>
          <a:off x="446933" y="2057400"/>
          <a:ext cx="821079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30" y="13382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691501"/>
              </p:ext>
            </p:extLst>
          </p:nvPr>
        </p:nvGraphicFramePr>
        <p:xfrm>
          <a:off x="485130" y="2132856"/>
          <a:ext cx="820167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2173" y="1405221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0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73" y="206832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66655"/>
              </p:ext>
            </p:extLst>
          </p:nvPr>
        </p:nvGraphicFramePr>
        <p:xfrm>
          <a:off x="582173" y="2509104"/>
          <a:ext cx="7779630" cy="2999393"/>
        </p:xfrm>
        <a:graphic>
          <a:graphicData uri="http://schemas.openxmlformats.org/drawingml/2006/table">
            <a:tbl>
              <a:tblPr/>
              <a:tblGrid>
                <a:gridCol w="819552"/>
                <a:gridCol w="2189550"/>
                <a:gridCol w="819552"/>
                <a:gridCol w="819552"/>
                <a:gridCol w="819552"/>
                <a:gridCol w="819552"/>
                <a:gridCol w="746160"/>
                <a:gridCol w="746160"/>
              </a:tblGrid>
              <a:tr h="24011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315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1.421.751.381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54.999.088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605.993.335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521.680.208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320.773.501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257.149.142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13.899.028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341.478.304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-22.533.119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288.386.888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8.808.332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8.199.856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65.512.156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-9.755.065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58.529.238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65032486,7%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779" y="1367650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25215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9376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893554"/>
              </p:ext>
            </p:extLst>
          </p:nvPr>
        </p:nvGraphicFramePr>
        <p:xfrm>
          <a:off x="602777" y="2276875"/>
          <a:ext cx="7904352" cy="3744780"/>
        </p:xfrm>
        <a:graphic>
          <a:graphicData uri="http://schemas.openxmlformats.org/drawingml/2006/table">
            <a:tbl>
              <a:tblPr/>
              <a:tblGrid>
                <a:gridCol w="320015"/>
                <a:gridCol w="320015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432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236.681.860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191.458.357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154.206.782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112.938.062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82.475.078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78.520.295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184.482.374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152.097.555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49.116.739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5.404.123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39.257.844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510.000.985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31.292.328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430.176.429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466.886.015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395.366.337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43.114.970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34.810.092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3.105.273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374.488.632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-8.716.959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326.605.356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253.533.283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224.043.362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120.955.349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102.561.994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62.185.981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50.925.397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02" y="2204870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4902" y="15202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79667"/>
              </p:ext>
            </p:extLst>
          </p:nvPr>
        </p:nvGraphicFramePr>
        <p:xfrm>
          <a:off x="424902" y="2564913"/>
          <a:ext cx="8210798" cy="3752472"/>
        </p:xfrm>
        <a:graphic>
          <a:graphicData uri="http://schemas.openxmlformats.org/drawingml/2006/table">
            <a:tbl>
              <a:tblPr/>
              <a:tblGrid>
                <a:gridCol w="753852"/>
                <a:gridCol w="278475"/>
                <a:gridCol w="278475"/>
                <a:gridCol w="2523153"/>
                <a:gridCol w="753852"/>
                <a:gridCol w="753852"/>
                <a:gridCol w="753852"/>
                <a:gridCol w="753852"/>
                <a:gridCol w="686343"/>
                <a:gridCol w="675092"/>
              </a:tblGrid>
              <a:tr h="1642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0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154.206.782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-5.324.586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112.938.062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11.183.849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9.660.964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1.490.777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77.787.824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5.875.925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60.486.624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8.602.645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8.552.464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66.259.978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4.827.798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51.856.633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53.075.450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42.259.335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11.803.458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1.203.008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8.535.710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162" y="596033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7938" y="2324638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9163" y="14752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89584"/>
              </p:ext>
            </p:extLst>
          </p:nvPr>
        </p:nvGraphicFramePr>
        <p:xfrm>
          <a:off x="419158" y="2612672"/>
          <a:ext cx="8210802" cy="3120581"/>
        </p:xfrm>
        <a:graphic>
          <a:graphicData uri="http://schemas.openxmlformats.org/drawingml/2006/table">
            <a:tbl>
              <a:tblPr/>
              <a:tblGrid>
                <a:gridCol w="753853"/>
                <a:gridCol w="278475"/>
                <a:gridCol w="278475"/>
                <a:gridCol w="2523154"/>
                <a:gridCol w="753853"/>
                <a:gridCol w="753853"/>
                <a:gridCol w="753853"/>
                <a:gridCol w="753853"/>
                <a:gridCol w="686342"/>
                <a:gridCol w="675091"/>
              </a:tblGrid>
              <a:tr h="2288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57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62.391.131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-11.533.979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41.021.418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62.391.131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-11.533.979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41.021.418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1436" y="609546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112" y="266110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1549755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70875"/>
              </p:ext>
            </p:extLst>
          </p:nvPr>
        </p:nvGraphicFramePr>
        <p:xfrm>
          <a:off x="561323" y="3068960"/>
          <a:ext cx="8125479" cy="2016224"/>
        </p:xfrm>
        <a:graphic>
          <a:graphicData uri="http://schemas.openxmlformats.org/drawingml/2006/table">
            <a:tbl>
              <a:tblPr/>
              <a:tblGrid>
                <a:gridCol w="744998"/>
                <a:gridCol w="275204"/>
                <a:gridCol w="275204"/>
                <a:gridCol w="2493519"/>
                <a:gridCol w="744998"/>
                <a:gridCol w="744998"/>
                <a:gridCol w="744998"/>
                <a:gridCol w="744998"/>
                <a:gridCol w="678281"/>
                <a:gridCol w="678281"/>
              </a:tblGrid>
              <a:tr h="3605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0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90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78.520.295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4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78.520.295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3580</Words>
  <Application>Microsoft Office PowerPoint</Application>
  <PresentationFormat>Presentación en pantalla (4:3)</PresentationFormat>
  <Paragraphs>2116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10: MINISTERIO DE JUSTICIA</vt:lpstr>
      <vt:lpstr>EJECUCIÓN ACUMULADA DE GASTOS A OCTUBRE DE 2021  PARTIDA 10 MINISTERIO DE JUSTICIA</vt:lpstr>
      <vt:lpstr>EJECUCIÓN ACUMULADA DE GASTOS A OCTUBRE DE 2021  PARTIDA 10 MINISTERIO DE JUSTICIA</vt:lpstr>
      <vt:lpstr>EJECUCIÓN ACUMULADA DE GASTOS A OCTUBRE DE 2021  PARTIDA 10 MINISTERIO DE JUSTICIA</vt:lpstr>
      <vt:lpstr>EJECUCIÓN ACUMULADA DE GASTOS A OCTUBRE DE 2021  PARTIDA 10 MINISTERIO DE JUSTICIA</vt:lpstr>
      <vt:lpstr>EJECUCIÓN ACUMULADA DE GASTOS A OCTUBRE DE 2021  PARTIDA 10 MINISTERIO DE JUSTICIA RESUMEN POR CAPÍTULOS</vt:lpstr>
      <vt:lpstr>EJECUCIÓN ACUMULADA DE GASTOS A OCTUBRE DE 2021  PARTIDA 10. CAPÍTULO 01. PROGRAMA 01: SECRETARÍA Y ADMINISTRACIÓN GENERAL</vt:lpstr>
      <vt:lpstr>EJECUCIÓN ACUMULADA DE GASTOS A OCTUBRE DE 2021  PARTIDA 10. CAPÍTULO 01. PROGRAMA 01: SECRETARÍA Y ADMINISTRACIÓN GENERAL</vt:lpstr>
      <vt:lpstr>EJECUCIÓN ACUMULADA DE GASTOS A OCTUBRE DE 2021  PARTIDA 10. CAPÍTULO 01. PROGRAMA 02:  PROGRAMA DE CONCESIONES DEL MINISTERIO DE JUSTICIA</vt:lpstr>
      <vt:lpstr>EJECUCIÓN ACUMULADA DE GASTOS A OCTUBRE DE 2021  PARTIDA 10. CAPÍTULO 02. PROGRAMA 01: SERVICIO REGISTRO CIVIL E IDENTIFICACIÓN</vt:lpstr>
      <vt:lpstr>EJECUCIÓN ACUMULADA DE GASTOS A OCTUBRE DE 2021  PARTIDA 10. CAPÍTULO 03. PROGRAMA 01:  SERVICIO MÉDICO LEGAL</vt:lpstr>
      <vt:lpstr>EJECUCIÓN ACUMULADA DE GASTOS A OCTUBRE DE 2021  PARTIDA 10. CAPÍTULO 04. PROGRAMA 01:  GENDARMERÍA DE CHILE</vt:lpstr>
      <vt:lpstr>EJECUCIÓN ACUMULADA DE GASTOS A OCTUBRE DE 2021  PARTIDA 10. CAPÍTULO 04. PROGRAMA 02:  PROGRAMA DE REHABILITACIÓN Y REINSERCIÓN SOCIAL</vt:lpstr>
      <vt:lpstr>EJECUCIÓN ACUMULADA DE GASTOS A OCTUBRE DE 2021  PARTIDA 10. CAPÍTULO 06. PROGRAMA 01:  SUBSECRETARÍA DE DERECHOS HUMANOS</vt:lpstr>
      <vt:lpstr>EJECUCIÓN ACUMULADA DE GASTOS A OCTUBRE DE 2021  PARTIDA 10. CAPÍTULO 07. PROGRAMA 01:  SERVICIO NACIONAL DE MENORES</vt:lpstr>
      <vt:lpstr>EJECUCIÓN ACUMULADA DE GASTOS A OCTUBRE DE 2021  PARTIDA 10. CAPÍTULO 07. PROGRAMA 02:  PROGRAMA DE ADMINISTRACIÓN DIRECTA Y PROYECTOS NACIONALES</vt:lpstr>
      <vt:lpstr>EJECUCIÓN ACUMULADA DE GASTOS A OCTUBRE DE 2021  PARTIDA 10. CAPÍTULO 07. PROGRAMA 03:  PROGRAMA DE APOYO A LOS CENTROS DE ADMINISTRACIÓN DIRECTA</vt:lpstr>
      <vt:lpstr>EJECUCIÓN ACUMULADA DE GASTOS A OCTUBRE DE 2021  PARTIDA 10. CAPÍTULO 09. PROGRAMA 01:  DEFENSORÍA PENAL PÚBLICA FET COVID-19</vt:lpstr>
      <vt:lpstr>EJECUCIÓN ACUMULADA DE GASTOS A OCTUBRE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350</cp:revision>
  <cp:lastPrinted>2019-06-03T14:10:49Z</cp:lastPrinted>
  <dcterms:created xsi:type="dcterms:W3CDTF">2016-06-23T13:38:47Z</dcterms:created>
  <dcterms:modified xsi:type="dcterms:W3CDTF">2022-01-09T22:36:44Z</dcterms:modified>
</cp:coreProperties>
</file>