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1" r:id="rId5"/>
    <p:sldId id="300" r:id="rId6"/>
    <p:sldId id="264" r:id="rId7"/>
    <p:sldId id="265" r:id="rId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921" autoAdjust="0"/>
  </p:normalViewPr>
  <p:slideViewPr>
    <p:cSldViewPr>
      <p:cViewPr varScale="1">
        <p:scale>
          <a:sx n="106" d="100"/>
          <a:sy n="106" d="100"/>
        </p:scale>
        <p:origin x="17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 Presupuesto Inicial por Subtítulo de Gasto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8286195678978621E-2"/>
          <c:y val="0.18072727272727274"/>
          <c:w val="0.87265597658597682"/>
          <c:h val="0.484689731965322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378-4699-A620-D13C7B6EE82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378-4699-A620-D13C7B6EE82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378-4699-A620-D13C7B6EE82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378-4699-A620-D13C7B6EE820}"/>
              </c:ext>
            </c:extLst>
          </c:dPt>
          <c:dLbls>
            <c:dLbl>
              <c:idx val="0"/>
              <c:layout>
                <c:manualLayout>
                  <c:x val="4.4300178233641123E-2"/>
                  <c:y val="-3.111429253161536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378-4699-A620-D13C7B6EE820}"/>
                </c:ext>
              </c:extLst>
            </c:dLbl>
            <c:dLbl>
              <c:idx val="1"/>
              <c:layout>
                <c:manualLayout>
                  <c:x val="5.4319175547584836E-3"/>
                  <c:y val="3.613457408732999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378-4699-A620-D13C7B6EE82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04'!$C$62:$C$65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04'!$D$62:$D$65</c:f>
              <c:numCache>
                <c:formatCode>#,##0</c:formatCode>
                <c:ptCount val="4"/>
                <c:pt idx="0">
                  <c:v>66711795</c:v>
                </c:pt>
                <c:pt idx="1">
                  <c:v>10389315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378-4699-A620-D13C7B6EE8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2019 - 2020 - 2021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04'!$C$34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04'!$D$33:$O$33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04'!$D$34:$O$34</c:f>
              <c:numCache>
                <c:formatCode>0.0%</c:formatCode>
                <c:ptCount val="12"/>
                <c:pt idx="0">
                  <c:v>9.8000000000000004E-2</c:v>
                </c:pt>
                <c:pt idx="1">
                  <c:v>6.6000000000000003E-2</c:v>
                </c:pt>
                <c:pt idx="2">
                  <c:v>8.4000000000000005E-2</c:v>
                </c:pt>
                <c:pt idx="3">
                  <c:v>0.104</c:v>
                </c:pt>
                <c:pt idx="4">
                  <c:v>7.0000000000000007E-2</c:v>
                </c:pt>
                <c:pt idx="5">
                  <c:v>0.108</c:v>
                </c:pt>
                <c:pt idx="6">
                  <c:v>7.1999999999999995E-2</c:v>
                </c:pt>
                <c:pt idx="7">
                  <c:v>6.4000000000000001E-2</c:v>
                </c:pt>
                <c:pt idx="8">
                  <c:v>0.10199999999999999</c:v>
                </c:pt>
                <c:pt idx="9">
                  <c:v>6.0999999999999999E-2</c:v>
                </c:pt>
                <c:pt idx="10">
                  <c:v>7.9000000000000001E-2</c:v>
                </c:pt>
                <c:pt idx="11">
                  <c:v>0.143342989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19-49E3-A532-8DBA17E6F0DC}"/>
            </c:ext>
          </c:extLst>
        </c:ser>
        <c:ser>
          <c:idx val="1"/>
          <c:order val="1"/>
          <c:tx>
            <c:strRef>
              <c:f>'Partida 04'!$C$35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04'!$D$33:$O$33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04'!$D$35:$O$35</c:f>
              <c:numCache>
                <c:formatCode>0.0%</c:formatCode>
                <c:ptCount val="12"/>
                <c:pt idx="0">
                  <c:v>0.108</c:v>
                </c:pt>
                <c:pt idx="1">
                  <c:v>6.7000000000000004E-2</c:v>
                </c:pt>
                <c:pt idx="2">
                  <c:v>9.1999999999999998E-2</c:v>
                </c:pt>
                <c:pt idx="3">
                  <c:v>0.10199999999999999</c:v>
                </c:pt>
                <c:pt idx="4">
                  <c:v>6.9000000000000006E-2</c:v>
                </c:pt>
                <c:pt idx="5">
                  <c:v>0.11</c:v>
                </c:pt>
                <c:pt idx="6">
                  <c:v>7.0000000000000007E-2</c:v>
                </c:pt>
                <c:pt idx="7">
                  <c:v>6.7000000000000004E-2</c:v>
                </c:pt>
                <c:pt idx="8">
                  <c:v>0.10199999999999999</c:v>
                </c:pt>
                <c:pt idx="9">
                  <c:v>0.06</c:v>
                </c:pt>
                <c:pt idx="10">
                  <c:v>6.5000000000000002E-2</c:v>
                </c:pt>
                <c:pt idx="11">
                  <c:v>0.151865051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19-49E3-A532-8DBA17E6F0DC}"/>
            </c:ext>
          </c:extLst>
        </c:ser>
        <c:ser>
          <c:idx val="2"/>
          <c:order val="2"/>
          <c:tx>
            <c:strRef>
              <c:f>'Partida 04'!$C$36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04'!$D$33:$O$33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04'!$D$36:$O$36</c:f>
              <c:numCache>
                <c:formatCode>0.0%</c:formatCode>
                <c:ptCount val="12"/>
                <c:pt idx="0">
                  <c:v>0.11545879724450414</c:v>
                </c:pt>
                <c:pt idx="1">
                  <c:v>6.2270974893008819E-2</c:v>
                </c:pt>
                <c:pt idx="2">
                  <c:v>7.9252597546362533E-2</c:v>
                </c:pt>
                <c:pt idx="3">
                  <c:v>9.8494854592052358E-2</c:v>
                </c:pt>
                <c:pt idx="4">
                  <c:v>6.9635731597825976E-2</c:v>
                </c:pt>
                <c:pt idx="5">
                  <c:v>0.10853921919544084</c:v>
                </c:pt>
                <c:pt idx="6">
                  <c:v>7.5270065655227161E-2</c:v>
                </c:pt>
                <c:pt idx="7">
                  <c:v>6.8546720577677592E-2</c:v>
                </c:pt>
                <c:pt idx="8">
                  <c:v>0.11966979274373131</c:v>
                </c:pt>
                <c:pt idx="9">
                  <c:v>7.1571144219352609E-2</c:v>
                </c:pt>
                <c:pt idx="10">
                  <c:v>5.1945384970364869E-2</c:v>
                </c:pt>
                <c:pt idx="11">
                  <c:v>0.19303805017422812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19-49E3-A532-8DBA17E6F0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393290616"/>
        <c:axId val="393289832"/>
      </c:barChart>
      <c:catAx>
        <c:axId val="393290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93289832"/>
        <c:crosses val="autoZero"/>
        <c:auto val="0"/>
        <c:lblAlgn val="ctr"/>
        <c:lblOffset val="100"/>
        <c:noMultiLvlLbl val="0"/>
      </c:catAx>
      <c:valAx>
        <c:axId val="393289832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39329061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 2019-2020-2021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9515762776843888E-2"/>
          <c:y val="0.14230727957091571"/>
          <c:w val="0.87801232711079658"/>
          <c:h val="0.65441188877122858"/>
        </c:manualLayout>
      </c:layout>
      <c:lineChart>
        <c:grouping val="standard"/>
        <c:varyColors val="0"/>
        <c:ser>
          <c:idx val="1"/>
          <c:order val="0"/>
          <c:tx>
            <c:strRef>
              <c:f>'Partida 04'!$C$30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04'!$D$29:$O$29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04'!$D$30:$O$30</c:f>
              <c:numCache>
                <c:formatCode>0.0%</c:formatCode>
                <c:ptCount val="12"/>
                <c:pt idx="0">
                  <c:v>9.8000000000000004E-2</c:v>
                </c:pt>
                <c:pt idx="1">
                  <c:v>0.16500000000000001</c:v>
                </c:pt>
                <c:pt idx="2">
                  <c:v>0.24399999999999999</c:v>
                </c:pt>
                <c:pt idx="3">
                  <c:v>0.34699999999999998</c:v>
                </c:pt>
                <c:pt idx="4">
                  <c:v>0.41699999999999998</c:v>
                </c:pt>
                <c:pt idx="5">
                  <c:v>0.52300000000000002</c:v>
                </c:pt>
                <c:pt idx="6">
                  <c:v>0.53500000000000003</c:v>
                </c:pt>
                <c:pt idx="7">
                  <c:v>0.59899999999999998</c:v>
                </c:pt>
                <c:pt idx="8">
                  <c:v>0.70699999999999996</c:v>
                </c:pt>
                <c:pt idx="9">
                  <c:v>0.76800000000000002</c:v>
                </c:pt>
                <c:pt idx="10">
                  <c:v>0.84799999999999998</c:v>
                </c:pt>
                <c:pt idx="11">
                  <c:v>0.99099999999999999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2EB-4CE9-9185-97968CC93DB1}"/>
            </c:ext>
          </c:extLst>
        </c:ser>
        <c:ser>
          <c:idx val="0"/>
          <c:order val="1"/>
          <c:tx>
            <c:strRef>
              <c:f>'Partida 04'!$C$31</c:f>
              <c:strCache>
                <c:ptCount val="1"/>
                <c:pt idx="0">
                  <c:v>% Ejecución Ppto. Vigente 2020</c:v>
                </c:pt>
              </c:strCache>
            </c:strRef>
          </c:tx>
          <c:marker>
            <c:symbol val="none"/>
          </c:marker>
          <c:cat>
            <c:strRef>
              <c:f>'Partida 04'!$D$29:$O$29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04'!$D$31:$O$31</c:f>
              <c:numCache>
                <c:formatCode>0.0%</c:formatCode>
                <c:ptCount val="12"/>
                <c:pt idx="0">
                  <c:v>0.108</c:v>
                </c:pt>
                <c:pt idx="1">
                  <c:v>0.17100000000000001</c:v>
                </c:pt>
                <c:pt idx="2">
                  <c:v>0.26300000000000001</c:v>
                </c:pt>
                <c:pt idx="3">
                  <c:v>0.36599999999999999</c:v>
                </c:pt>
                <c:pt idx="4">
                  <c:v>0.44600000000000001</c:v>
                </c:pt>
                <c:pt idx="5">
                  <c:v>0.55700000000000005</c:v>
                </c:pt>
                <c:pt idx="6">
                  <c:v>0.626</c:v>
                </c:pt>
                <c:pt idx="7">
                  <c:v>0.69399999999999995</c:v>
                </c:pt>
                <c:pt idx="8">
                  <c:v>0.71699999999999997</c:v>
                </c:pt>
                <c:pt idx="9">
                  <c:v>0.77300000000000002</c:v>
                </c:pt>
                <c:pt idx="10">
                  <c:v>0.83799999999999997</c:v>
                </c:pt>
                <c:pt idx="11">
                  <c:v>0.99299999999999999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2EB-4CE9-9185-97968CC93DB1}"/>
            </c:ext>
          </c:extLst>
        </c:ser>
        <c:ser>
          <c:idx val="2"/>
          <c:order val="2"/>
          <c:tx>
            <c:strRef>
              <c:f>'Partida 04'!$C$32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Pt>
            <c:idx val="0"/>
            <c:marker>
              <c:symbol val="circle"/>
              <c:size val="7"/>
              <c:spPr>
                <a:solidFill>
                  <a:srgbClr val="C0504D"/>
                </a:solidFill>
                <a:ln>
                  <a:solidFill>
                    <a:srgbClr val="C0504D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22EB-4CE9-9185-97968CC93DB1}"/>
              </c:ext>
            </c:extLst>
          </c:dPt>
          <c:dLbls>
            <c:dLbl>
              <c:idx val="0"/>
              <c:layout>
                <c:manualLayout>
                  <c:x val="-2.1784670993132794E-2"/>
                  <c:y val="-5.3740890504678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2EB-4CE9-9185-97968CC93DB1}"/>
                </c:ext>
              </c:extLst>
            </c:dLbl>
            <c:dLbl>
              <c:idx val="1"/>
              <c:layout>
                <c:manualLayout>
                  <c:x val="-2.2471910112359574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2EB-4CE9-9185-97968CC93DB1}"/>
                </c:ext>
              </c:extLst>
            </c:dLbl>
            <c:dLbl>
              <c:idx val="2"/>
              <c:layout>
                <c:manualLayout>
                  <c:x val="-3.7453183520599252E-2"/>
                  <c:y val="-3.8571419893943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2EB-4CE9-9185-97968CC93DB1}"/>
                </c:ext>
              </c:extLst>
            </c:dLbl>
            <c:dLbl>
              <c:idx val="3"/>
              <c:layout>
                <c:manualLayout>
                  <c:x val="-2.9962546816479446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2EB-4CE9-9185-97968CC93DB1}"/>
                </c:ext>
              </c:extLst>
            </c:dLbl>
            <c:dLbl>
              <c:idx val="4"/>
              <c:layout>
                <c:manualLayout>
                  <c:x val="-4.4943820224719058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2EB-4CE9-9185-97968CC93DB1}"/>
                </c:ext>
              </c:extLst>
            </c:dLbl>
            <c:dLbl>
              <c:idx val="5"/>
              <c:layout>
                <c:manualLayout>
                  <c:x val="-5.8985442950022789E-2"/>
                  <c:y val="-2.7237337395546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2EB-4CE9-9185-97968CC93DB1}"/>
                </c:ext>
              </c:extLst>
            </c:dLbl>
            <c:dLbl>
              <c:idx val="6"/>
              <c:layout>
                <c:manualLayout>
                  <c:x val="-4.4828936642017252E-2"/>
                  <c:y val="-3.8910481993638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2EB-4CE9-9185-97968CC93DB1}"/>
                </c:ext>
              </c:extLst>
            </c:dLbl>
            <c:dLbl>
              <c:idx val="7"/>
              <c:layout>
                <c:manualLayout>
                  <c:x val="-4.7188354360018246E-2"/>
                  <c:y val="-3.8910481993638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2EB-4CE9-9185-97968CC93DB1}"/>
                </c:ext>
              </c:extLst>
            </c:dLbl>
            <c:dLbl>
              <c:idx val="8"/>
              <c:layout>
                <c:manualLayout>
                  <c:x val="-7.0782531540027324E-2"/>
                  <c:y val="-3.11283855949105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2EB-4CE9-9185-97968CC93DB1}"/>
                </c:ext>
              </c:extLst>
            </c:dLbl>
            <c:dLbl>
              <c:idx val="9"/>
              <c:layout>
                <c:manualLayout>
                  <c:x val="-4.7188354360018246E-2"/>
                  <c:y val="-2.7237337395546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2EB-4CE9-9185-97968CC93DB1}"/>
                </c:ext>
              </c:extLst>
            </c:dLbl>
            <c:dLbl>
              <c:idx val="10"/>
              <c:layout>
                <c:manualLayout>
                  <c:x val="-4.4828936642017425E-2"/>
                  <c:y val="-3.1128385594910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2EB-4CE9-9185-97968CC93DB1}"/>
                </c:ext>
              </c:extLst>
            </c:dLbl>
            <c:dLbl>
              <c:idx val="11"/>
              <c:layout>
                <c:manualLayout>
                  <c:x val="-2.0061728395061842E-2"/>
                  <c:y val="-3.89104819936383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2EB-4CE9-9185-97968CC93D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'Partida 04'!$D$32:$O$32</c:f>
              <c:numCache>
                <c:formatCode>0.0%</c:formatCode>
                <c:ptCount val="12"/>
                <c:pt idx="0">
                  <c:v>0.11545879724450414</c:v>
                </c:pt>
                <c:pt idx="1">
                  <c:v>0.17220450851896296</c:v>
                </c:pt>
                <c:pt idx="2">
                  <c:v>0.25145710606532551</c:v>
                </c:pt>
                <c:pt idx="3">
                  <c:v>0.34995196065737788</c:v>
                </c:pt>
                <c:pt idx="4">
                  <c:v>0.41915686662521956</c:v>
                </c:pt>
                <c:pt idx="5">
                  <c:v>0.52769608582066041</c:v>
                </c:pt>
                <c:pt idx="6">
                  <c:v>0.6029661514758875</c:v>
                </c:pt>
                <c:pt idx="7">
                  <c:v>0.67151287205356514</c:v>
                </c:pt>
                <c:pt idx="8">
                  <c:v>0.79118266479729649</c:v>
                </c:pt>
                <c:pt idx="9">
                  <c:v>0.86275380901664911</c:v>
                </c:pt>
                <c:pt idx="10">
                  <c:v>0.91469919398701394</c:v>
                </c:pt>
                <c:pt idx="11">
                  <c:v>0.97838448140807777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22EB-4CE9-9185-97968CC93D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7907984"/>
        <c:axId val="387908376"/>
      </c:lineChart>
      <c:catAx>
        <c:axId val="387907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87908376"/>
        <c:crosses val="autoZero"/>
        <c:auto val="1"/>
        <c:lblAlgn val="ctr"/>
        <c:lblOffset val="100"/>
        <c:tickLblSkip val="1"/>
        <c:noMultiLvlLbl val="0"/>
      </c:catAx>
      <c:valAx>
        <c:axId val="38790837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879079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9424145015580926E-2"/>
          <c:y val="0.8605656237735152"/>
          <c:w val="0.89368604205373203"/>
          <c:h val="0.11608807987742276"/>
        </c:manualLayout>
      </c:layout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8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02-03-2022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8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8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02-03-2022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4" tIns="46561" rIns="93124" bIns="46561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24" tIns="46561" rIns="93124" bIns="46561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8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02-03-2022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02-03-2022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02-03-2022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02-03-2022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02-03-2022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02-03-2022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02-03-2022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02-03-2022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02-03-2022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02-03-2022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02-03-2022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02-03-2022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 de texto 2"/>
          <p:cNvSpPr txBox="1">
            <a:spLocks noChangeArrowheads="1"/>
          </p:cNvSpPr>
          <p:nvPr userDrawn="1"/>
        </p:nvSpPr>
        <p:spPr bwMode="auto">
          <a:xfrm>
            <a:off x="539552" y="620688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20688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48680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 de texto 2"/>
          <p:cNvSpPr txBox="1">
            <a:spLocks noChangeArrowheads="1"/>
          </p:cNvSpPr>
          <p:nvPr userDrawn="1"/>
        </p:nvSpPr>
        <p:spPr bwMode="auto">
          <a:xfrm>
            <a:off x="755576" y="420450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DICIEMBRE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04: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CONTRALORÍA GENERAL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95936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enero 2022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3140" y="12865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z="1200" smtClean="0"/>
              <a:t>2</a:t>
            </a:fld>
            <a:endParaRPr lang="es-CL" sz="1200" dirty="0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282BAC5E-F067-407E-B23A-D381B1D615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7068199"/>
              </p:ext>
            </p:extLst>
          </p:nvPr>
        </p:nvGraphicFramePr>
        <p:xfrm>
          <a:off x="457200" y="2060848"/>
          <a:ext cx="8229600" cy="4065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12B46E8-5FCA-4B05-A798-3F9F146A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z="1200" smtClean="0"/>
              <a:t>3</a:t>
            </a:fld>
            <a:endParaRPr lang="es-CL" sz="1200" dirty="0"/>
          </a:p>
          <a:p>
            <a:endParaRPr lang="es-CL" sz="1200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64D91F17-ADA1-4D69-AAA1-674592434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730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520873"/>
              </p:ext>
            </p:extLst>
          </p:nvPr>
        </p:nvGraphicFramePr>
        <p:xfrm>
          <a:off x="457200" y="2060848"/>
          <a:ext cx="822960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7332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z="1200" smtClean="0"/>
              <a:t>4</a:t>
            </a:fld>
            <a:endParaRPr lang="es-CL" sz="12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1431478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EJECUCION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3275198"/>
              </p:ext>
            </p:extLst>
          </p:nvPr>
        </p:nvGraphicFramePr>
        <p:xfrm>
          <a:off x="457200" y="2420888"/>
          <a:ext cx="8229600" cy="3263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0912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6588" y="122931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z="1200" smtClean="0"/>
              <a:t>5</a:t>
            </a:fld>
            <a:endParaRPr lang="es-CL" sz="1200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1541" y="187409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60099" y="5918293"/>
            <a:ext cx="691276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84B0FAEE-D1DE-4A35-A682-6F83B23E0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786438"/>
              </p:ext>
            </p:extLst>
          </p:nvPr>
        </p:nvGraphicFramePr>
        <p:xfrm>
          <a:off x="436588" y="2564903"/>
          <a:ext cx="8207350" cy="2472689"/>
        </p:xfrm>
        <a:graphic>
          <a:graphicData uri="http://schemas.openxmlformats.org/drawingml/2006/table">
            <a:tbl>
              <a:tblPr/>
              <a:tblGrid>
                <a:gridCol w="938383">
                  <a:extLst>
                    <a:ext uri="{9D8B030D-6E8A-4147-A177-3AD203B41FA5}">
                      <a16:colId xmlns:a16="http://schemas.microsoft.com/office/drawing/2014/main" val="2291076752"/>
                    </a:ext>
                  </a:extLst>
                </a:gridCol>
                <a:gridCol w="2661087">
                  <a:extLst>
                    <a:ext uri="{9D8B030D-6E8A-4147-A177-3AD203B41FA5}">
                      <a16:colId xmlns:a16="http://schemas.microsoft.com/office/drawing/2014/main" val="866960291"/>
                    </a:ext>
                  </a:extLst>
                </a:gridCol>
                <a:gridCol w="938383">
                  <a:extLst>
                    <a:ext uri="{9D8B030D-6E8A-4147-A177-3AD203B41FA5}">
                      <a16:colId xmlns:a16="http://schemas.microsoft.com/office/drawing/2014/main" val="734532487"/>
                    </a:ext>
                  </a:extLst>
                </a:gridCol>
                <a:gridCol w="938383">
                  <a:extLst>
                    <a:ext uri="{9D8B030D-6E8A-4147-A177-3AD203B41FA5}">
                      <a16:colId xmlns:a16="http://schemas.microsoft.com/office/drawing/2014/main" val="1172018803"/>
                    </a:ext>
                  </a:extLst>
                </a:gridCol>
                <a:gridCol w="938383">
                  <a:extLst>
                    <a:ext uri="{9D8B030D-6E8A-4147-A177-3AD203B41FA5}">
                      <a16:colId xmlns:a16="http://schemas.microsoft.com/office/drawing/2014/main" val="1911741988"/>
                    </a:ext>
                  </a:extLst>
                </a:gridCol>
                <a:gridCol w="938383">
                  <a:extLst>
                    <a:ext uri="{9D8B030D-6E8A-4147-A177-3AD203B41FA5}">
                      <a16:colId xmlns:a16="http://schemas.microsoft.com/office/drawing/2014/main" val="1220902544"/>
                    </a:ext>
                  </a:extLst>
                </a:gridCol>
                <a:gridCol w="854348">
                  <a:extLst>
                    <a:ext uri="{9D8B030D-6E8A-4147-A177-3AD203B41FA5}">
                      <a16:colId xmlns:a16="http://schemas.microsoft.com/office/drawing/2014/main" val="2286628605"/>
                    </a:ext>
                  </a:extLst>
                </a:gridCol>
              </a:tblGrid>
              <a:tr h="21279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9297899"/>
                  </a:ext>
                </a:extLst>
              </a:tr>
              <a:tr h="318117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020208"/>
                  </a:ext>
                </a:extLst>
              </a:tr>
              <a:tr h="2260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82.863.924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101.487.919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18.623.995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99.294.205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201297"/>
                  </a:ext>
                </a:extLst>
              </a:tr>
              <a:tr h="212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66.711.795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78.005.525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11.293.730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77.844.011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065954"/>
                  </a:ext>
                </a:extLst>
              </a:tr>
              <a:tr h="212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10.389.315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10.389.315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10.084.392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174979"/>
                  </a:ext>
                </a:extLst>
              </a:tr>
              <a:tr h="2260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1.540.691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1.540.691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1.540.690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452182"/>
                  </a:ext>
                </a:extLst>
              </a:tr>
              <a:tr h="212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239.814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239.814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239.813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685403"/>
                  </a:ext>
                </a:extLst>
              </a:tr>
              <a:tr h="212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1.765.313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1.762.061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1.763.363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145939"/>
                  </a:ext>
                </a:extLst>
              </a:tr>
              <a:tr h="212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1.547.043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1.648.896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1.630.639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155944"/>
                  </a:ext>
                </a:extLst>
              </a:tr>
              <a:tr h="212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1.293.225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065156"/>
                  </a:ext>
                </a:extLst>
              </a:tr>
              <a:tr h="212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4.953.820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3.925.660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4.898.072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911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10" y="6535609"/>
            <a:ext cx="7714167" cy="32239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z="1200" smtClean="0"/>
              <a:t>6</a:t>
            </a:fld>
            <a:endParaRPr lang="es-CL" sz="1200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8963" y="129002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04. CAPÍTULO 01. PROGRAMA 01: CONTRALORÍA GENERAL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1558" y="1860763"/>
            <a:ext cx="77162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6F3D4D8-E6F8-4284-B956-F0ABCE5C7D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613095"/>
              </p:ext>
            </p:extLst>
          </p:nvPr>
        </p:nvGraphicFramePr>
        <p:xfrm>
          <a:off x="401558" y="2122324"/>
          <a:ext cx="8198202" cy="4351340"/>
        </p:xfrm>
        <a:graphic>
          <a:graphicData uri="http://schemas.openxmlformats.org/drawingml/2006/table">
            <a:tbl>
              <a:tblPr/>
              <a:tblGrid>
                <a:gridCol w="888083">
                  <a:extLst>
                    <a:ext uri="{9D8B030D-6E8A-4147-A177-3AD203B41FA5}">
                      <a16:colId xmlns:a16="http://schemas.microsoft.com/office/drawing/2014/main" val="430096317"/>
                    </a:ext>
                  </a:extLst>
                </a:gridCol>
                <a:gridCol w="328061">
                  <a:extLst>
                    <a:ext uri="{9D8B030D-6E8A-4147-A177-3AD203B41FA5}">
                      <a16:colId xmlns:a16="http://schemas.microsoft.com/office/drawing/2014/main" val="3376480416"/>
                    </a:ext>
                  </a:extLst>
                </a:gridCol>
                <a:gridCol w="328061">
                  <a:extLst>
                    <a:ext uri="{9D8B030D-6E8A-4147-A177-3AD203B41FA5}">
                      <a16:colId xmlns:a16="http://schemas.microsoft.com/office/drawing/2014/main" val="106320649"/>
                    </a:ext>
                  </a:extLst>
                </a:gridCol>
                <a:gridCol w="2306366">
                  <a:extLst>
                    <a:ext uri="{9D8B030D-6E8A-4147-A177-3AD203B41FA5}">
                      <a16:colId xmlns:a16="http://schemas.microsoft.com/office/drawing/2014/main" val="2285435740"/>
                    </a:ext>
                  </a:extLst>
                </a:gridCol>
                <a:gridCol w="888083">
                  <a:extLst>
                    <a:ext uri="{9D8B030D-6E8A-4147-A177-3AD203B41FA5}">
                      <a16:colId xmlns:a16="http://schemas.microsoft.com/office/drawing/2014/main" val="459289542"/>
                    </a:ext>
                  </a:extLst>
                </a:gridCol>
                <a:gridCol w="888083">
                  <a:extLst>
                    <a:ext uri="{9D8B030D-6E8A-4147-A177-3AD203B41FA5}">
                      <a16:colId xmlns:a16="http://schemas.microsoft.com/office/drawing/2014/main" val="1623575988"/>
                    </a:ext>
                  </a:extLst>
                </a:gridCol>
                <a:gridCol w="888083">
                  <a:extLst>
                    <a:ext uri="{9D8B030D-6E8A-4147-A177-3AD203B41FA5}">
                      <a16:colId xmlns:a16="http://schemas.microsoft.com/office/drawing/2014/main" val="46024921"/>
                    </a:ext>
                  </a:extLst>
                </a:gridCol>
                <a:gridCol w="888083">
                  <a:extLst>
                    <a:ext uri="{9D8B030D-6E8A-4147-A177-3AD203B41FA5}">
                      <a16:colId xmlns:a16="http://schemas.microsoft.com/office/drawing/2014/main" val="689883070"/>
                    </a:ext>
                  </a:extLst>
                </a:gridCol>
                <a:gridCol w="795299">
                  <a:extLst>
                    <a:ext uri="{9D8B030D-6E8A-4147-A177-3AD203B41FA5}">
                      <a16:colId xmlns:a16="http://schemas.microsoft.com/office/drawing/2014/main" val="2777422415"/>
                    </a:ext>
                  </a:extLst>
                </a:gridCol>
              </a:tblGrid>
              <a:tr h="16671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336" marR="8336" marT="8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36" marR="8336" marT="8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859307"/>
                  </a:ext>
                </a:extLst>
              </a:tr>
              <a:tr h="40845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20303"/>
                  </a:ext>
                </a:extLst>
              </a:tr>
              <a:tr h="1750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82.863.924 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101.487.919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18.623.995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99.294.205 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699312"/>
                  </a:ext>
                </a:extLst>
              </a:tr>
              <a:tr h="166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66.711.795 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78.005.525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11.293.730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77.844.011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168019"/>
                  </a:ext>
                </a:extLst>
              </a:tr>
              <a:tr h="166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10.389.315 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10.389.315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10.084.392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650322"/>
                  </a:ext>
                </a:extLst>
              </a:tr>
              <a:tr h="166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1.540.691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1.540.691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1.540.690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92568"/>
                  </a:ext>
                </a:extLst>
              </a:tr>
              <a:tr h="166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1.540.691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1.540.691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1.540.690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683296"/>
                  </a:ext>
                </a:extLst>
              </a:tr>
              <a:tr h="166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239.814 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239.814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239.813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835322"/>
                  </a:ext>
                </a:extLst>
              </a:tr>
              <a:tr h="166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15.418 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15.418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15.417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449143"/>
                  </a:ext>
                </a:extLst>
              </a:tr>
              <a:tr h="166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15.418 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15.418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15.417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960413"/>
                  </a:ext>
                </a:extLst>
              </a:tr>
              <a:tr h="166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224.396 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224.396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224.396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4111699"/>
                  </a:ext>
                </a:extLst>
              </a:tr>
              <a:tr h="166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224.396 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224.396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224.396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959319"/>
                  </a:ext>
                </a:extLst>
              </a:tr>
              <a:tr h="166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1.765.313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1.762.061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1.763.363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128533"/>
                  </a:ext>
                </a:extLst>
              </a:tr>
              <a:tr h="166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1.327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424773"/>
                  </a:ext>
                </a:extLst>
              </a:tr>
              <a:tr h="166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1.762.061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1.762.061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1.762.036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82198"/>
                  </a:ext>
                </a:extLst>
              </a:tr>
              <a:tr h="2667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1.547.043 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1.648.896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101.853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1.630.639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898688"/>
                  </a:ext>
                </a:extLst>
              </a:tr>
              <a:tr h="166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203.885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200823"/>
                  </a:ext>
                </a:extLst>
              </a:tr>
              <a:tr h="166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1.342.543 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1.444.396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101.853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1.426.754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36000"/>
                  </a:ext>
                </a:extLst>
              </a:tr>
              <a:tr h="166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1.293.225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92360"/>
                  </a:ext>
                </a:extLst>
              </a:tr>
              <a:tr h="166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1.293.225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783107"/>
                  </a:ext>
                </a:extLst>
              </a:tr>
              <a:tr h="166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1.028.160 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4.953.820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3.925.660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4.898.072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7632034"/>
                  </a:ext>
                </a:extLst>
              </a:tr>
              <a:tr h="166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994.295 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747.044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-247.251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747.044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169501"/>
                  </a:ext>
                </a:extLst>
              </a:tr>
              <a:tr h="166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33.855 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42.022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8.167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42.021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356729"/>
                  </a:ext>
                </a:extLst>
              </a:tr>
              <a:tr h="166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4.164.754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4.164.744 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4.109.007</a:t>
                      </a:r>
                    </a:p>
                  </a:txBody>
                  <a:tcPr marL="8336" marR="8336" marT="8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8336" marR="8336" marT="83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976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4116</TotalTime>
  <Words>578</Words>
  <Application>Microsoft Office PowerPoint</Application>
  <PresentationFormat>Presentación en pantalla (4:3)</PresentationFormat>
  <Paragraphs>310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1_Tema de Office</vt:lpstr>
      <vt:lpstr>Tema de Office</vt:lpstr>
      <vt:lpstr>EJECUCIÓN PRESUPUESTARIA DE GASTOS ACUMULADA AL MES DE DICIEMBRE DE 2021 PARTIDA 04: CONTRALORÍA GENERAL DE LA REPÚBLICA</vt:lpstr>
      <vt:lpstr>EJECUCIÓN ACUMULADA DE GASTOS A DICIEMBRE DE 2021  PARTIDA 04 CONTRALORÍA GENERAL DE LA REPÚBLICA</vt:lpstr>
      <vt:lpstr>EJECUCIÓN ACUMULADA DE GASTOS A DICIEMBRE DE 2021  PARTIDA 04 CONTRALORÍA GENERAL DE LA REPÚBLICA</vt:lpstr>
      <vt:lpstr>EJECUCION ACUMULADA DE GASTOS A DICIEMBRE DE 2021  PARTIDA 04 CONTRALORÍA GENERAL DE LA REPÚBLICA</vt:lpstr>
      <vt:lpstr>EJECUCIÓN ACUMULADA DE GASTOS A DICIEMBRE DE 2021  PARTIDA 04 CONTRALORÍA GENERAL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292</cp:revision>
  <cp:lastPrinted>2019-10-18T21:20:26Z</cp:lastPrinted>
  <dcterms:created xsi:type="dcterms:W3CDTF">2016-06-23T13:38:47Z</dcterms:created>
  <dcterms:modified xsi:type="dcterms:W3CDTF">2022-03-02T13:42:59Z</dcterms:modified>
</cp:coreProperties>
</file>