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4"/>
  </p:notesMasterIdLst>
  <p:handoutMasterIdLst>
    <p:handoutMasterId r:id="rId35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33" r:id="rId15"/>
    <p:sldId id="321" r:id="rId16"/>
    <p:sldId id="322" r:id="rId17"/>
    <p:sldId id="323" r:id="rId18"/>
    <p:sldId id="324" r:id="rId19"/>
    <p:sldId id="325" r:id="rId20"/>
    <p:sldId id="326" r:id="rId21"/>
    <p:sldId id="319" r:id="rId22"/>
    <p:sldId id="332" r:id="rId23"/>
    <p:sldId id="338" r:id="rId24"/>
    <p:sldId id="334" r:id="rId25"/>
    <p:sldId id="331" r:id="rId26"/>
    <p:sldId id="330" r:id="rId27"/>
    <p:sldId id="329" r:id="rId28"/>
    <p:sldId id="328" r:id="rId29"/>
    <p:sldId id="336" r:id="rId30"/>
    <p:sldId id="335" r:id="rId31"/>
    <p:sldId id="337" r:id="rId32"/>
    <p:sldId id="327" r:id="rId3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0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722222222222224E-2"/>
          <c:y val="0.19353164187809857"/>
          <c:w val="0.96527777777777779"/>
          <c:h val="0.43046478565179352"/>
        </c:manualLayout>
      </c:layout>
      <c:pie3DChart>
        <c:varyColors val="1"/>
        <c:ser>
          <c:idx val="0"/>
          <c:order val="0"/>
          <c:tx>
            <c:strRef>
              <c:f>'Partida 13'!$D$63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D09-4530-AB48-01B861B6F48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D09-4530-AB48-01B861B6F48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D09-4530-AB48-01B861B6F48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D09-4530-AB48-01B861B6F48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D09-4530-AB48-01B861B6F48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1D09-4530-AB48-01B861B6F48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13'!$C$64:$C$69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INICIATIVAS DE INVERSIÓN                                                        </c:v>
                </c:pt>
                <c:pt idx="4">
                  <c:v>PRÉSTAMOS                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13'!$D$64:$D$69</c:f>
              <c:numCache>
                <c:formatCode>#,##0</c:formatCode>
                <c:ptCount val="6"/>
                <c:pt idx="0">
                  <c:v>215709768</c:v>
                </c:pt>
                <c:pt idx="1">
                  <c:v>58173813</c:v>
                </c:pt>
                <c:pt idx="2">
                  <c:v>161586436</c:v>
                </c:pt>
                <c:pt idx="3">
                  <c:v>3353507</c:v>
                </c:pt>
                <c:pt idx="4">
                  <c:v>89861262</c:v>
                </c:pt>
                <c:pt idx="5">
                  <c:v>227694320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D09-4530-AB48-01B861B6F48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ayout>
        <c:manualLayout>
          <c:xMode val="edge"/>
          <c:yMode val="edge"/>
          <c:x val="3.3316599848015167E-2"/>
          <c:y val="0.70838486068088513"/>
          <c:w val="0.43108060434233941"/>
          <c:h val="0.257231930934254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2019 - 2020 - 2021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8.6748105084995211E-2"/>
          <c:y val="0.102204834024336"/>
          <c:w val="0.89040661973328106"/>
          <c:h val="0.6495701601476539"/>
        </c:manualLayout>
      </c:layout>
      <c:lineChart>
        <c:grouping val="standard"/>
        <c:varyColors val="0"/>
        <c:ser>
          <c:idx val="2"/>
          <c:order val="0"/>
          <c:tx>
            <c:strRef>
              <c:f>'[13.xlsx]Partida 13'!$C$22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'[13.xlsx]Partida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13'!$D$22:$O$22</c:f>
              <c:numCache>
                <c:formatCode>0.0%</c:formatCode>
                <c:ptCount val="12"/>
                <c:pt idx="0">
                  <c:v>4.9359708464816389E-2</c:v>
                </c:pt>
                <c:pt idx="1">
                  <c:v>0.11650833832651834</c:v>
                </c:pt>
                <c:pt idx="2">
                  <c:v>0.21789340508221777</c:v>
                </c:pt>
                <c:pt idx="3">
                  <c:v>0.31546752389159288</c:v>
                </c:pt>
                <c:pt idx="4">
                  <c:v>0.40454346833866656</c:v>
                </c:pt>
                <c:pt idx="5">
                  <c:v>0.49669152472025307</c:v>
                </c:pt>
                <c:pt idx="6">
                  <c:v>0.58289365358605905</c:v>
                </c:pt>
                <c:pt idx="7">
                  <c:v>0.65143906015164132</c:v>
                </c:pt>
                <c:pt idx="8">
                  <c:v>0.72746791638458541</c:v>
                </c:pt>
                <c:pt idx="9">
                  <c:v>0.80015751785603972</c:v>
                </c:pt>
                <c:pt idx="10">
                  <c:v>0.87854044155065913</c:v>
                </c:pt>
                <c:pt idx="11">
                  <c:v>0.99251656983233771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89-4252-8C0E-9712464EE9B3}"/>
            </c:ext>
          </c:extLst>
        </c:ser>
        <c:ser>
          <c:idx val="0"/>
          <c:order val="1"/>
          <c:tx>
            <c:strRef>
              <c:f>'[13.xlsx]Partida 13'!$C$23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'[13.xlsx]Partida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13'!$D$23:$O$23</c:f>
              <c:numCache>
                <c:formatCode>0.0%</c:formatCode>
                <c:ptCount val="12"/>
                <c:pt idx="0">
                  <c:v>4.5506122343900321E-2</c:v>
                </c:pt>
                <c:pt idx="1">
                  <c:v>0.11491136199166692</c:v>
                </c:pt>
                <c:pt idx="2">
                  <c:v>0.22005666775595142</c:v>
                </c:pt>
                <c:pt idx="3">
                  <c:v>0.32516004515734992</c:v>
                </c:pt>
                <c:pt idx="4">
                  <c:v>0.4024433856505516</c:v>
                </c:pt>
                <c:pt idx="5">
                  <c:v>0.48371334766331031</c:v>
                </c:pt>
                <c:pt idx="6">
                  <c:v>0.55356643521811599</c:v>
                </c:pt>
                <c:pt idx="7">
                  <c:v>0.62954488697371802</c:v>
                </c:pt>
                <c:pt idx="8">
                  <c:v>0.70370226586664442</c:v>
                </c:pt>
                <c:pt idx="9">
                  <c:v>0.76028429464728409</c:v>
                </c:pt>
                <c:pt idx="10">
                  <c:v>0.86080419746733439</c:v>
                </c:pt>
                <c:pt idx="11">
                  <c:v>0.98924947501608862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067-43BE-8736-C10010240EFC}"/>
            </c:ext>
          </c:extLst>
        </c:ser>
        <c:ser>
          <c:idx val="1"/>
          <c:order val="2"/>
          <c:tx>
            <c:strRef>
              <c:f>'[13.xlsx]Partida 13'!$C$24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E863-4A77-B609-8D0C10467E5D}"/>
              </c:ext>
            </c:extLst>
          </c:dPt>
          <c:dLbls>
            <c:dLbl>
              <c:idx val="0"/>
              <c:layout>
                <c:manualLayout>
                  <c:x val="-4.2988364772160489E-2"/>
                  <c:y val="3.9618894987249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863-4A77-B609-8D0C10467E5D}"/>
                </c:ext>
              </c:extLst>
            </c:dLbl>
            <c:dLbl>
              <c:idx val="1"/>
              <c:layout>
                <c:manualLayout>
                  <c:x val="-3.7383177570093497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B49-49D1-8127-ABD1DD0ECC16}"/>
                </c:ext>
              </c:extLst>
            </c:dLbl>
            <c:dLbl>
              <c:idx val="2"/>
              <c:layout>
                <c:manualLayout>
                  <c:x val="-4.3613707165109032E-2"/>
                  <c:y val="5.9492547036036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B49-49D1-8127-ABD1DD0ECC16}"/>
                </c:ext>
              </c:extLst>
            </c:dLbl>
            <c:dLbl>
              <c:idx val="3"/>
              <c:layout>
                <c:manualLayout>
                  <c:x val="-4.1536863966770511E-2"/>
                  <c:y val="5.2493423855326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B49-49D1-8127-ABD1DD0ECC16}"/>
                </c:ext>
              </c:extLst>
            </c:dLbl>
            <c:dLbl>
              <c:idx val="4"/>
              <c:layout>
                <c:manualLayout>
                  <c:x val="-3.7383177570093455E-2"/>
                  <c:y val="6.2992108626391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B49-49D1-8127-ABD1DD0ECC16}"/>
                </c:ext>
              </c:extLst>
            </c:dLbl>
            <c:dLbl>
              <c:idx val="5"/>
              <c:layout>
                <c:manualLayout>
                  <c:x val="-3.7383177570093531E-2"/>
                  <c:y val="5.2493423855326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A56-4060-824F-7E4C5FAC4EC2}"/>
                </c:ext>
              </c:extLst>
            </c:dLbl>
            <c:dLbl>
              <c:idx val="6"/>
              <c:layout>
                <c:manualLayout>
                  <c:x val="-4.7767393561786012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F50-4E7A-9F6D-0AF1F3DB60D8}"/>
                </c:ext>
              </c:extLst>
            </c:dLbl>
            <c:dLbl>
              <c:idx val="7"/>
              <c:layout>
                <c:manualLayout>
                  <c:x val="-4.9844236760124609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50-4E7A-9F6D-0AF1F3DB60D8}"/>
                </c:ext>
              </c:extLst>
            </c:dLbl>
            <c:dLbl>
              <c:idx val="8"/>
              <c:layout>
                <c:manualLayout>
                  <c:x val="-4.5690550363447636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50-4E7A-9F6D-0AF1F3DB60D8}"/>
                </c:ext>
              </c:extLst>
            </c:dLbl>
            <c:dLbl>
              <c:idx val="9"/>
              <c:layout>
                <c:manualLayout>
                  <c:x val="-3.3229491173416559E-2"/>
                  <c:y val="3.1496054313195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F50-4E7A-9F6D-0AF1F3DB60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'[13.xlsx]Partida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13'!$D$24:$H$24</c:f>
              <c:numCache>
                <c:formatCode>0.0%</c:formatCode>
                <c:ptCount val="5"/>
                <c:pt idx="0">
                  <c:v>4.0323206726136269E-2</c:v>
                </c:pt>
                <c:pt idx="1">
                  <c:v>0.12253255703017579</c:v>
                </c:pt>
                <c:pt idx="2">
                  <c:v>0.23156664016124215</c:v>
                </c:pt>
                <c:pt idx="3">
                  <c:v>0.31377029580049232</c:v>
                </c:pt>
                <c:pt idx="4">
                  <c:v>0.39320081703568532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067-43BE-8736-C10010240E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5935176"/>
        <c:axId val="565933608"/>
      </c:lineChart>
      <c:catAx>
        <c:axId val="565935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65933608"/>
        <c:crosses val="autoZero"/>
        <c:auto val="1"/>
        <c:lblAlgn val="ctr"/>
        <c:lblOffset val="100"/>
        <c:noMultiLvlLbl val="0"/>
      </c:catAx>
      <c:valAx>
        <c:axId val="56593360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6593517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 2019 - 2020 - 2021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'[13.xlsx]Partida 13'!$C$29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'[13.xlsx]Partida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13'!$D$29:$O$29</c:f>
              <c:numCache>
                <c:formatCode>0.0%</c:formatCode>
                <c:ptCount val="12"/>
                <c:pt idx="0">
                  <c:v>4.9359708464816389E-2</c:v>
                </c:pt>
                <c:pt idx="1">
                  <c:v>6.7329647358866054E-2</c:v>
                </c:pt>
                <c:pt idx="2">
                  <c:v>0.10251717366272182</c:v>
                </c:pt>
                <c:pt idx="3">
                  <c:v>9.7574118809375138E-2</c:v>
                </c:pt>
                <c:pt idx="4">
                  <c:v>9.0266690873798711E-2</c:v>
                </c:pt>
                <c:pt idx="5">
                  <c:v>0.10233769051308687</c:v>
                </c:pt>
                <c:pt idx="6">
                  <c:v>8.8205315442897017E-2</c:v>
                </c:pt>
                <c:pt idx="7">
                  <c:v>7.7931350926418189E-2</c:v>
                </c:pt>
                <c:pt idx="8">
                  <c:v>8.1320379961063893E-2</c:v>
                </c:pt>
                <c:pt idx="9">
                  <c:v>7.2689601471454354E-2</c:v>
                </c:pt>
                <c:pt idx="10">
                  <c:v>8.4962428527516926E-2</c:v>
                </c:pt>
                <c:pt idx="11">
                  <c:v>0.12613003861161651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F98-42BF-929C-94565FD56B46}"/>
            </c:ext>
          </c:extLst>
        </c:ser>
        <c:ser>
          <c:idx val="0"/>
          <c:order val="1"/>
          <c:tx>
            <c:strRef>
              <c:f>'[13.xlsx]Partida 13'!$C$30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'[13.xlsx]Partida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13'!$D$30:$O$30</c:f>
              <c:numCache>
                <c:formatCode>0.0%</c:formatCode>
                <c:ptCount val="12"/>
                <c:pt idx="0">
                  <c:v>4.5506122343900321E-2</c:v>
                </c:pt>
                <c:pt idx="1">
                  <c:v>6.9996170565702842E-2</c:v>
                </c:pt>
                <c:pt idx="2">
                  <c:v>0.10933352309056353</c:v>
                </c:pt>
                <c:pt idx="3">
                  <c:v>0.10294127414896519</c:v>
                </c:pt>
                <c:pt idx="4">
                  <c:v>7.8181445740577796E-2</c:v>
                </c:pt>
                <c:pt idx="5">
                  <c:v>7.5612878517171384E-2</c:v>
                </c:pt>
                <c:pt idx="6">
                  <c:v>6.9853087554805723E-2</c:v>
                </c:pt>
                <c:pt idx="7">
                  <c:v>7.5978451755602014E-2</c:v>
                </c:pt>
                <c:pt idx="8">
                  <c:v>8.0201152044641566E-2</c:v>
                </c:pt>
                <c:pt idx="9">
                  <c:v>8.5282485670520256E-2</c:v>
                </c:pt>
                <c:pt idx="10">
                  <c:v>0.10051990282005026</c:v>
                </c:pt>
                <c:pt idx="11">
                  <c:v>0.14237714611781987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44-47F2-83BA-39194F3BF6A4}"/>
            </c:ext>
          </c:extLst>
        </c:ser>
        <c:ser>
          <c:idx val="1"/>
          <c:order val="2"/>
          <c:tx>
            <c:strRef>
              <c:f>'[13.xlsx]Partida 13'!$C$31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1.79533162885208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F0B-425B-9363-CA34B56582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'[13.xlsx]Partida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13'!$D$31:$H$31</c:f>
              <c:numCache>
                <c:formatCode>0.0%</c:formatCode>
                <c:ptCount val="5"/>
                <c:pt idx="0">
                  <c:v>4.0323206726136269E-2</c:v>
                </c:pt>
                <c:pt idx="1">
                  <c:v>8.3396072917030939E-2</c:v>
                </c:pt>
                <c:pt idx="2">
                  <c:v>0.10968023647318037</c:v>
                </c:pt>
                <c:pt idx="3">
                  <c:v>8.7316231044955644E-2</c:v>
                </c:pt>
                <c:pt idx="4">
                  <c:v>8.8602623010525086E-2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44-47F2-83BA-39194F3BF6A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65949288"/>
        <c:axId val="565950464"/>
      </c:barChart>
      <c:catAx>
        <c:axId val="565949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65950464"/>
        <c:crosses val="autoZero"/>
        <c:auto val="1"/>
        <c:lblAlgn val="ctr"/>
        <c:lblOffset val="100"/>
        <c:noMultiLvlLbl val="0"/>
      </c:catAx>
      <c:valAx>
        <c:axId val="56595046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65949288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11169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09514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2119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59386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04143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63133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9375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36063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51312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32470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95362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88615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07676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7424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9517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MAYO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AGRICULTURA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 junio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8474" y="6190167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8474" y="735658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OFICINA DE ESTUDIOS Y POLÍTICAS AGRARIAS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922564"/>
              </p:ext>
            </p:extLst>
          </p:nvPr>
        </p:nvGraphicFramePr>
        <p:xfrm>
          <a:off x="458475" y="1838877"/>
          <a:ext cx="8210796" cy="4254418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880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46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0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17.822.574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18.027.864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13.618.112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4.109.595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4.100.767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-8.828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1.630.299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749.839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749.839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138.231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8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12.830.746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12.830.746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11.578.887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8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619.497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619.497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8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Información de Recursos Naturales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619.497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619.497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8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12.211.249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12.211.249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11.578.887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8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Estadísticas Continuas Intercensales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537.776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537.776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165.536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8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VIII Censo Agropecuario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11.604.678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11.604.678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11.378.953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8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Estudio Indicadores de Calidad de Vida Rural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68.795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8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132.374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132.374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8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132.374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132.374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8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8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6874" y="650560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z="1000" smtClean="0"/>
              <a:t>11</a:t>
            </a:fld>
            <a:endParaRPr lang="es-CL" sz="100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…..1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0870" y="795981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51331"/>
              </p:ext>
            </p:extLst>
          </p:nvPr>
        </p:nvGraphicFramePr>
        <p:xfrm>
          <a:off x="530870" y="1736562"/>
          <a:ext cx="8155929" cy="4685384"/>
        </p:xfrm>
        <a:graphic>
          <a:graphicData uri="http://schemas.openxmlformats.org/drawingml/2006/table">
            <a:tbl>
              <a:tblPr/>
              <a:tblGrid>
                <a:gridCol w="817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8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49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71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71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71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711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17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396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088" marR="8088" marT="8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88" marR="8088" marT="8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6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4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308.383.838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303.962.042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-4.421.796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124.991.145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43.098.921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43.098.921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17.087.559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6.408.868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6.408.868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2.214.684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608.408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6084080,0%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608.408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6084080,0%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84.078.104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84.078.104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38.083.979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84.074.658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84.074.658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38.083.979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Contratación del Seguro Agrícola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984.717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984.717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213.430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Incentivos Ley N° 20.412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21.353.972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21.353.972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4.268.702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9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1.662.978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1.662.978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1.636.494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7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Desarrollo de Capacidades Productivas y Empresariales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1.868.801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1.868.801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922.114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9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 Asesoría Técnica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11.117.691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11.117.691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3.463.527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9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Acción Local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20.104.198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20.104.198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13.980.128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7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Promoción y Desarrollo de la Mujer - PRODEMU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1.867.239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1.867.239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1.867.239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9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Territorial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19.574.180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19.574.180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10.510.824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7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Integral de Pequeños Productores Campesinos del Secano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1.537.731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1.537.731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520.835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9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Productivas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2.749.400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2.749.400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463.033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9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para Comercialización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1.253.751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1.253.751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237.653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9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3.446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3.446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7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Latinoamericana de Instituciones Financieras para el Desarrollo - ALIDE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3.446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3.446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9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9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3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77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6741" y="649922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1990" y="132122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…..2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6798" y="712611"/>
            <a:ext cx="81773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072022"/>
              </p:ext>
            </p:extLst>
          </p:nvPr>
        </p:nvGraphicFramePr>
        <p:xfrm>
          <a:off x="516741" y="1610199"/>
          <a:ext cx="8197398" cy="4886598"/>
        </p:xfrm>
        <a:graphic>
          <a:graphicData uri="http://schemas.openxmlformats.org/drawingml/2006/table">
            <a:tbl>
              <a:tblPr/>
              <a:tblGrid>
                <a:gridCol w="821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3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3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88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1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12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12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12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54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31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66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675.401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675.401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262.909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74.131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74.131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19.261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601.270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601.270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243.648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-6.900.975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-6.900.975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30.160.361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30.160.361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Corto Plazo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59.577.415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59.577.415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21.479.879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Largo Plazo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25.398.301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25.398.301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8.478.488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 financiamiento art. 3°, Ley N° 18.450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1.859.985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1.859.985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193.302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Largo Plazo - COBIN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3.025.561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3.025.561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8.692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77.360.277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77.360.277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34.094.067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77.360.277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77.360.277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34.094.067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Riego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21.102.965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21.102.965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5.681.224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Inversiones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3.600.590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3.600.590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1.146.237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Acción Local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18.751.633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18.751.633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9.981.975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Territorial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15.483.549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15.483.549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8.929.406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Praderas Suplementarias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4.876.824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4.876.824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4.119.854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Productivas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1.484.160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1.484.160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122.568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23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Promoción y Desarrollo de la Mujer - PRODEMU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1.268.209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1.268.209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917.160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23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Integral de Pequeños Productores Campesinos del Secano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1.892.095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1.892.095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622.120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para Comercialización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298.782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298.782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27.410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Servicios de Asesoría Técnica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8.601.470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8.601.470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2.546.113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2.479.179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2.479.179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2.479.178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2.479.179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2.479.179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2.479.178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5266" y="51861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5267" y="191023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6798" y="589501"/>
            <a:ext cx="817733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</a:t>
            </a:r>
            <a:b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AGROPECUARIO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274569"/>
              </p:ext>
            </p:extLst>
          </p:nvPr>
        </p:nvGraphicFramePr>
        <p:xfrm>
          <a:off x="524188" y="2251573"/>
          <a:ext cx="8162614" cy="2401562"/>
        </p:xfrm>
        <a:graphic>
          <a:graphicData uri="http://schemas.openxmlformats.org/drawingml/2006/table">
            <a:tbl>
              <a:tblPr/>
              <a:tblGrid>
                <a:gridCol w="817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71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77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77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77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77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3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616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450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2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24.795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24.795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Riego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24.795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658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694577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AGRÍCOLA Y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33544"/>
              </p:ext>
            </p:extLst>
          </p:nvPr>
        </p:nvGraphicFramePr>
        <p:xfrm>
          <a:off x="518860" y="1754336"/>
          <a:ext cx="8167939" cy="4564755"/>
        </p:xfrm>
        <a:graphic>
          <a:graphicData uri="http://schemas.openxmlformats.org/drawingml/2006/table">
            <a:tbl>
              <a:tblPr/>
              <a:tblGrid>
                <a:gridCol w="818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60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93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8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26.680.390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27.662.175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981.785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11.594.135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23.087.109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23.087.109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9.249.730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2.006.234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2.006.234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503.072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6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507.636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5076360,0%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6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507.636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5076360,0%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6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10.678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10.678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63.064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590,6%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6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52.641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526410,0%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6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Sanitarias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52.641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526410,0%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6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10.668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10.668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10.423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21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Oficial de Agencias Certificadoras de Semillas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2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Análisis de Semillas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5.021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5.021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5.015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21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para la Protección de las Obtenciones Vegetales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4.557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4.557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4.551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6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134.219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134.219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85.155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6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134.219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134.219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85.155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6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31.173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311730,0%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6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1.813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121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29.360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293600,0%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6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1.442.120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1.442.120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172.485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6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1.442.120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1.442.120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172.485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6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981.795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981.785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981.820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6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981.795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981.785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981.820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4244" y="465313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7925" y="180892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2" y="649183"/>
            <a:ext cx="816793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INSPECCIONES EXPORTACIONES SILVOAGROPECUARIAS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01861"/>
              </p:ext>
            </p:extLst>
          </p:nvPr>
        </p:nvGraphicFramePr>
        <p:xfrm>
          <a:off x="518863" y="2420334"/>
          <a:ext cx="8167935" cy="1944769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74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29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2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21.404.485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21.947.434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542.949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9.303.546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19.183.826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19.183.826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8.128.667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2.220.649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2.220.649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639.773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542.959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542.949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535.106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542.959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542.949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535.106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0" y="715786"/>
            <a:ext cx="81679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DESARROLLO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545895"/>
              </p:ext>
            </p:extLst>
          </p:nvPr>
        </p:nvGraphicFramePr>
        <p:xfrm>
          <a:off x="518858" y="2114369"/>
          <a:ext cx="8167942" cy="3503650"/>
        </p:xfrm>
        <a:graphic>
          <a:graphicData uri="http://schemas.openxmlformats.org/drawingml/2006/table">
            <a:tbl>
              <a:tblPr/>
              <a:tblGrid>
                <a:gridCol w="818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164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54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13.851.279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14.083.377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232.098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5.458.837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10.698.846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10.698.846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4.241.763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2.965.322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2.965.322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896.328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102.745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102.745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Tuberculosis Bovina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1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1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Veterinario Permanente del Cono Sur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1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Mundial de Sanidad Animal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59.605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1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84.356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1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84.356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1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232.098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228.700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1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232.098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228.700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8040" y="565096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1" y="173178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8040" y="764704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VIGILANCIA Y CONTROL SILVOAGRÍCOLA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181971"/>
              </p:ext>
            </p:extLst>
          </p:nvPr>
        </p:nvGraphicFramePr>
        <p:xfrm>
          <a:off x="518861" y="2021119"/>
          <a:ext cx="8157114" cy="2632014"/>
        </p:xfrm>
        <a:graphic>
          <a:graphicData uri="http://schemas.openxmlformats.org/drawingml/2006/table">
            <a:tbl>
              <a:tblPr/>
              <a:tblGrid>
                <a:gridCol w="8102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15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2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2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2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2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56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678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65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2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30.409.922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31.353.783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943.861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10.486.894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18.929.693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18.929.693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7.905.581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11.430.743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11.430.743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1.585.417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49.476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49.472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49.476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49.472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Sanidad Vegetal del Cono Sur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23.185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23.185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23.185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Internacional de la Viña y el Vino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26.291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26.287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943.871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943.861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946.424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6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943.871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943.861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946.424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4958" y="521914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6002" y="1524053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2" y="65332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07: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CONTROLES FRONTERIZOS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557341"/>
              </p:ext>
            </p:extLst>
          </p:nvPr>
        </p:nvGraphicFramePr>
        <p:xfrm>
          <a:off x="465479" y="1916832"/>
          <a:ext cx="8231843" cy="3014002"/>
        </p:xfrm>
        <a:graphic>
          <a:graphicData uri="http://schemas.openxmlformats.org/drawingml/2006/table">
            <a:tbl>
              <a:tblPr/>
              <a:tblGrid>
                <a:gridCol w="824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6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60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47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47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47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47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855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367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11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1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15.846.430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16.375.706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5.878.409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13.283.753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13.283.753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4.729.428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2.180.432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2.180.432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635.719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75.539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3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3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99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Obras Públicas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3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508.071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3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508.071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6897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575855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675688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08: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GESTIÓN Y CONSERVACIÓN DE RECURSOS NATURALES RENOVABLES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375380"/>
              </p:ext>
            </p:extLst>
          </p:nvPr>
        </p:nvGraphicFramePr>
        <p:xfrm>
          <a:off x="518864" y="1915924"/>
          <a:ext cx="8167939" cy="3500526"/>
        </p:xfrm>
        <a:graphic>
          <a:graphicData uri="http://schemas.openxmlformats.org/drawingml/2006/table">
            <a:tbl>
              <a:tblPr/>
              <a:tblGrid>
                <a:gridCol w="825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9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4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050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42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0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13.650.763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13.722.579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2.991.152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5.780.777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5.780.777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2.275.949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475.386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475.386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7.394.590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7.394.590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532.778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7.360.100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7.360.100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498.315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Incentivos Ley N° 20.412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7.360.100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7.360.100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498.315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34.490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Cooperación Agrícola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1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sobre la Conservación de las Especies Migratorias de Animales Silvestres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1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sobre el Comercio Internacional de Especies Amenazadas de Fauna y Flora Silvestre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522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1" name="1 Título"/>
          <p:cNvSpPr txBox="1">
            <a:spLocks noGrp="1"/>
          </p:cNvSpPr>
          <p:nvPr>
            <p:ph type="title"/>
          </p:nvPr>
        </p:nvSpPr>
        <p:spPr>
          <a:xfrm>
            <a:off x="467544" y="824112"/>
            <a:ext cx="82192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1EFC2BD2-CA67-4E59-AD39-BFF2E84577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4305830"/>
              </p:ext>
            </p:extLst>
          </p:nvPr>
        </p:nvGraphicFramePr>
        <p:xfrm>
          <a:off x="467544" y="1626393"/>
          <a:ext cx="8148280" cy="4389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37321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02601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09: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LABORATORIOS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713828"/>
              </p:ext>
            </p:extLst>
          </p:nvPr>
        </p:nvGraphicFramePr>
        <p:xfrm>
          <a:off x="518864" y="2063278"/>
          <a:ext cx="8167935" cy="2546628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375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77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3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6.641.387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7.135.930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494.543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2.883.681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4.960.512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4.960.512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1.990.150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1.485.006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1.485.006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399.635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195.859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195.859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146.779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146.779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49.080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494.553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494.543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493.896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494.553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494.543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493.896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3486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MANEJO DEL FUEGO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063776"/>
              </p:ext>
            </p:extLst>
          </p:nvPr>
        </p:nvGraphicFramePr>
        <p:xfrm>
          <a:off x="592988" y="2420886"/>
          <a:ext cx="8093813" cy="1872209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9368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939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4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2.859.946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2.859.946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2.859.946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2.859.946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9951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GESTIÓN FORESTAL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991802"/>
              </p:ext>
            </p:extLst>
          </p:nvPr>
        </p:nvGraphicFramePr>
        <p:xfrm>
          <a:off x="537711" y="1988840"/>
          <a:ext cx="8093812" cy="3052171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2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86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5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752.041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1.594.134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1.594.134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283.066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15.817.268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15.817.268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467.554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210.002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210.002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81353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CORPORACIÓN NACIONAL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261765"/>
              </p:ext>
            </p:extLst>
          </p:nvPr>
        </p:nvGraphicFramePr>
        <p:xfrm>
          <a:off x="518866" y="2114365"/>
          <a:ext cx="8167933" cy="2896353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65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18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2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19.494.218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20.856.316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1.362.098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9.173.098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5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16.276.171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16.276.171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6.619.773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5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2.709.413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2.709.413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930.455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5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5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5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508.624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508.624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263.083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5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508.624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508.624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263.083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5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1.362.098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1.362.098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1.359.787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5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1.362.098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1.362.098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1.359.787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9717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22920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MANEJO DEL FUEGO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32451"/>
              </p:ext>
            </p:extLst>
          </p:nvPr>
        </p:nvGraphicFramePr>
        <p:xfrm>
          <a:off x="538837" y="2114368"/>
          <a:ext cx="8147962" cy="2566605"/>
        </p:xfrm>
        <a:graphic>
          <a:graphicData uri="http://schemas.openxmlformats.org/drawingml/2006/table">
            <a:tbl>
              <a:tblPr/>
              <a:tblGrid>
                <a:gridCol w="816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5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5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22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3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3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3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3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1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189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67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8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35.422.137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77.303.461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41.881.324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51.102.746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16.921.238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19.183.128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2.261.890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11.797.311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15.034.624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46.549.142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31.514.518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28.563.414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3.466.275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606.329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-2.859.946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3.466.275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606.329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-2.859.946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1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10.844.862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10.844.862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10.683.175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1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10.844.862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10.844.862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10.683.175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4437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58924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ÁREAS SILVESTRES PROTEGIDAS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538427"/>
              </p:ext>
            </p:extLst>
          </p:nvPr>
        </p:nvGraphicFramePr>
        <p:xfrm>
          <a:off x="518864" y="1988840"/>
          <a:ext cx="8167935" cy="3240355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541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33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8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17.627.963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18.419.784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791.821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7.957.556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13.391.458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13.391.458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5.324.640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3.211.428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3.211.428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871.867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Jardín Botánico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820.331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-820.331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820.331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-820.331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1.522.152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1.522.152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1.521.049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1.522.152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1.522.152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1.521.049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9573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9743" y="5744107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99743" y="713625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GESTIÓN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608918"/>
              </p:ext>
            </p:extLst>
          </p:nvPr>
        </p:nvGraphicFramePr>
        <p:xfrm>
          <a:off x="518865" y="1920322"/>
          <a:ext cx="8148814" cy="3627574"/>
        </p:xfrm>
        <a:graphic>
          <a:graphicData uri="http://schemas.openxmlformats.org/drawingml/2006/table">
            <a:tbl>
              <a:tblPr/>
              <a:tblGrid>
                <a:gridCol w="816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5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25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4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4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4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4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110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575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86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38.047.944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22.469.839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-15.578.105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8.259.769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13.129.736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13.129.736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5.146.904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5.023.331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5.023.331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1.052.030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642.118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642.118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642.108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Investigación Ley Bosque Nativo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642.108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Naciones Unidas contra la Desertificación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-17.621.404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5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-17.621.404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5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5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5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5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2.043.299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2.043.299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2.037.790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5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2.043.299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2.043.299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2.037.790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8145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5567" y="50048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5073" y="184469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DE ARBORIZACIÓN URBANA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279052"/>
              </p:ext>
            </p:extLst>
          </p:nvPr>
        </p:nvGraphicFramePr>
        <p:xfrm>
          <a:off x="515073" y="2318381"/>
          <a:ext cx="8171728" cy="2118730"/>
        </p:xfrm>
        <a:graphic>
          <a:graphicData uri="http://schemas.openxmlformats.org/drawingml/2006/table">
            <a:tbl>
              <a:tblPr/>
              <a:tblGrid>
                <a:gridCol w="81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4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0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31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599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211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6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1.299.184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1.404.461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531.515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856.966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289.404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442.218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442.218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136.834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4078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5237" y="488554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03921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PROGRAMAS DE EMPLEOS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294874"/>
              </p:ext>
            </p:extLst>
          </p:nvPr>
        </p:nvGraphicFramePr>
        <p:xfrm>
          <a:off x="518864" y="1989935"/>
          <a:ext cx="8167935" cy="2563640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56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220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3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7.449.442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7.449.442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3.054.647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4.788.305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4.788.305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2.755.044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1.672.798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1.672.798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295.384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119.810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119.810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868.529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868.529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868.529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868.529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30204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479715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84112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AREAS SILVESTRES PROTEGIDAS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872081"/>
              </p:ext>
            </p:extLst>
          </p:nvPr>
        </p:nvGraphicFramePr>
        <p:xfrm>
          <a:off x="518864" y="2336316"/>
          <a:ext cx="8167935" cy="1524733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674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15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3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7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7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5748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539552" y="710159"/>
            <a:ext cx="8147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4306792"/>
              </p:ext>
            </p:extLst>
          </p:nvPr>
        </p:nvGraphicFramePr>
        <p:xfrm>
          <a:off x="539552" y="1614486"/>
          <a:ext cx="8147248" cy="4406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490342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RIEGO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184452"/>
              </p:ext>
            </p:extLst>
          </p:nvPr>
        </p:nvGraphicFramePr>
        <p:xfrm>
          <a:off x="518864" y="1916832"/>
          <a:ext cx="8167935" cy="2682785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662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4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9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47.056.736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47.056.736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2.313.153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6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Construcción y Rehabilitación Obras de Riego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6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2.243.153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6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2.243.153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2.243.153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0959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7795" y="637287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1" y="140536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06.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RIEGO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799369"/>
              </p:ext>
            </p:extLst>
          </p:nvPr>
        </p:nvGraphicFramePr>
        <p:xfrm>
          <a:off x="517792" y="1683820"/>
          <a:ext cx="8169008" cy="4662015"/>
        </p:xfrm>
        <a:graphic>
          <a:graphicData uri="http://schemas.openxmlformats.org/drawingml/2006/table">
            <a:tbl>
              <a:tblPr/>
              <a:tblGrid>
                <a:gridCol w="818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9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4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4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4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9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357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39" marR="9239" marT="92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39" marR="9239" marT="92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39" marR="9239" marT="92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33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5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39" marR="9239" marT="92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128.831.968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81.904.407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-46.927.561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29.293.101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39" marR="9239" marT="92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5.442.903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5.442.903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2.292.734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39" marR="9239" marT="92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806.312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806.312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240.730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39" marR="9239" marT="92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39" marR="9239" marT="92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971.618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971.618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Construcción y Rehabilitación Obras de Riego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971.618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39" marR="9239" marT="92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39" marR="9239" marT="92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206.040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206.040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123.653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206.040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206.040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123.653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239" marR="9239" marT="92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47.305.546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248.810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-47.056.736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47.305.546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248.810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-47.056.736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39" marR="9239" marT="92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3.353.507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3.353.507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255.345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1.212.022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1.212.022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124.938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378.325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378.325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Inversión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1.763.160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1.763.160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130.407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39" marR="9239" marT="92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69.753.212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69.753.212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25.279.847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69.753.212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69.753.212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25.279.847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INDAP - Pre financiamiento art. 3°, Ley N° 18.450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1.098.777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1.098.777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07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68.654.435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68.654.435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25.279.847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39" marR="9239" marT="92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129.175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129.175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129.174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3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129.175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129.175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129.174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916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 noGrp="1"/>
          </p:cNvSpPr>
          <p:nvPr>
            <p:ph type="title"/>
          </p:nvPr>
        </p:nvSpPr>
        <p:spPr>
          <a:xfrm>
            <a:off x="466600" y="683558"/>
            <a:ext cx="82202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6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8837018"/>
              </p:ext>
            </p:extLst>
          </p:nvPr>
        </p:nvGraphicFramePr>
        <p:xfrm>
          <a:off x="466600" y="1609724"/>
          <a:ext cx="8220200" cy="4339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107325"/>
              </p:ext>
            </p:extLst>
          </p:nvPr>
        </p:nvGraphicFramePr>
        <p:xfrm>
          <a:off x="606314" y="1988833"/>
          <a:ext cx="7638095" cy="3600272"/>
        </p:xfrm>
        <a:graphic>
          <a:graphicData uri="http://schemas.openxmlformats.org/drawingml/2006/table">
            <a:tbl>
              <a:tblPr/>
              <a:tblGrid>
                <a:gridCol w="890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7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3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0235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84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756.379.206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828.296.257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71.917.051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325.686.765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215.709.768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224.665.756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8.955.988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94.408.545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58.173.813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110.038.343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51.864.530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39.951.760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1.171.673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161.586.436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163.557.195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1.970.759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71.189.716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134.239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134.239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155865,0%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3.492.707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3.942.519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449.812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1.010.193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76.114.531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855.139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-75.259.392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3.353.507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6.959.031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255.345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30.160.361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147.952.763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201.372.155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53.419.392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61.641.862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26.854.918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26.854.818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25.780.982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795481"/>
            <a:ext cx="764540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7" y="6433443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56861" y="1395113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D8268210-580A-4341-B6FD-D32484B087C2}"/>
              </a:ext>
            </a:extLst>
          </p:cNvPr>
          <p:cNvGraphicFramePr>
            <a:graphicFrameLocks noGrp="1"/>
          </p:cNvGraphicFramePr>
          <p:nvPr/>
        </p:nvGraphicFramePr>
        <p:xfrm>
          <a:off x="1220105" y="1825627"/>
          <a:ext cx="6703789" cy="4351333"/>
        </p:xfrm>
        <a:graphic>
          <a:graphicData uri="http://schemas.openxmlformats.org/drawingml/2006/table">
            <a:tbl>
              <a:tblPr/>
              <a:tblGrid>
                <a:gridCol w="278281">
                  <a:extLst>
                    <a:ext uri="{9D8B030D-6E8A-4147-A177-3AD203B41FA5}">
                      <a16:colId xmlns:a16="http://schemas.microsoft.com/office/drawing/2014/main" val="250608373"/>
                    </a:ext>
                  </a:extLst>
                </a:gridCol>
                <a:gridCol w="278281">
                  <a:extLst>
                    <a:ext uri="{9D8B030D-6E8A-4147-A177-3AD203B41FA5}">
                      <a16:colId xmlns:a16="http://schemas.microsoft.com/office/drawing/2014/main" val="313685452"/>
                    </a:ext>
                  </a:extLst>
                </a:gridCol>
                <a:gridCol w="2496180">
                  <a:extLst>
                    <a:ext uri="{9D8B030D-6E8A-4147-A177-3AD203B41FA5}">
                      <a16:colId xmlns:a16="http://schemas.microsoft.com/office/drawing/2014/main" val="554829886"/>
                    </a:ext>
                  </a:extLst>
                </a:gridCol>
                <a:gridCol w="745793">
                  <a:extLst>
                    <a:ext uri="{9D8B030D-6E8A-4147-A177-3AD203B41FA5}">
                      <a16:colId xmlns:a16="http://schemas.microsoft.com/office/drawing/2014/main" val="2946494444"/>
                    </a:ext>
                  </a:extLst>
                </a:gridCol>
                <a:gridCol w="745793">
                  <a:extLst>
                    <a:ext uri="{9D8B030D-6E8A-4147-A177-3AD203B41FA5}">
                      <a16:colId xmlns:a16="http://schemas.microsoft.com/office/drawing/2014/main" val="3693128032"/>
                    </a:ext>
                  </a:extLst>
                </a:gridCol>
                <a:gridCol w="745793">
                  <a:extLst>
                    <a:ext uri="{9D8B030D-6E8A-4147-A177-3AD203B41FA5}">
                      <a16:colId xmlns:a16="http://schemas.microsoft.com/office/drawing/2014/main" val="2067244652"/>
                    </a:ext>
                  </a:extLst>
                </a:gridCol>
                <a:gridCol w="745793">
                  <a:extLst>
                    <a:ext uri="{9D8B030D-6E8A-4147-A177-3AD203B41FA5}">
                      <a16:colId xmlns:a16="http://schemas.microsoft.com/office/drawing/2014/main" val="739317437"/>
                    </a:ext>
                  </a:extLst>
                </a:gridCol>
                <a:gridCol w="667875">
                  <a:extLst>
                    <a:ext uri="{9D8B030D-6E8A-4147-A177-3AD203B41FA5}">
                      <a16:colId xmlns:a16="http://schemas.microsoft.com/office/drawing/2014/main" val="415414545"/>
                    </a:ext>
                  </a:extLst>
                </a:gridCol>
              </a:tblGrid>
              <a:tr h="1336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938277"/>
                  </a:ext>
                </a:extLst>
              </a:tr>
              <a:tr h="4092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621581"/>
                  </a:ext>
                </a:extLst>
              </a:tr>
              <a:tr h="175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AGRICULTURA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62.063.501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67.271.849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5.208.348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26.017.322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650205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Agricultura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28.189.690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31.510.769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3.321.079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12.959.638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345736"/>
                  </a:ext>
                </a:extLst>
              </a:tr>
              <a:tr h="258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Investigación e Innovación Tecnológica Silvoagropecuaria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33.873.811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35.761.080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1.887.269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13.057.684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659079"/>
                  </a:ext>
                </a:extLst>
              </a:tr>
              <a:tr h="167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ESTUDIOS Y POLÍTICAS AGRARIAS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17.822.574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18.027.864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205.290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13.618.112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779956"/>
                  </a:ext>
                </a:extLst>
              </a:tr>
              <a:tr h="167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308.383.838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303.962.042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-4.421.796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124.991.145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011448"/>
                  </a:ext>
                </a:extLst>
              </a:tr>
              <a:tr h="167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FET COVID-19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25.906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705192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AGRÍCOLA Y GANADERO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128.484.656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132.280.984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3.796.328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48.596.654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754960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Agrícola y Ganadero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26.680.390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27.662.175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981.785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11.594.135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788369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Inspecciones Exportaciones Silvoagropecuarias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21.404.485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21.947.434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542.949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9.303.546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386224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Ganadero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13.851.279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14.083.377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232.098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5.458.837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987092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Vigilancia y Control Silvoagrícola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30.409.922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31.353.783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943.861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10.486.894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204344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Controles Fronterizos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15.846.430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16.375.706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529.276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5.878.409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008448"/>
                  </a:ext>
                </a:extLst>
              </a:tr>
              <a:tr h="267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Gestión y Conservación de Recursos Naturales Renovables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13.650.763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13.722.579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71.816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2.991.152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837538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6.641.387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7.135.930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494.543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2.883.681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655043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111.891.446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140.453.861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28.562.415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77.024.684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471857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 Forestal FET COVID-19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752.041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592279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19.494.218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20.856.316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1.362.098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9.173.098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978093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Manejo del Fuego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35.422.137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77.303.461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41.881.324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51.102.746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030610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Areas Silvestres Protegidas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17.627.963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18.419.784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791.821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7.957.556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953177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Forestal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38.047.944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22.469.839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-15.578.105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8.259.769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950295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Arborización Urbana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1.299.184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1.404.461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105.277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531.515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294897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Empleo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856.966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856.966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289.404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16103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Areas Silvestres Protegidas FET COVID-19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412938"/>
                  </a:ext>
                </a:extLst>
              </a:tr>
              <a:tr h="167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RIEGO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128.831.968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81.904.407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-46.927.561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29.293.101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40252"/>
                  </a:ext>
                </a:extLst>
              </a:tr>
              <a:tr h="167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Riego FET COVID-19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47.056.736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47.056.736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2.313.153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947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26016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69432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7544" y="762296"/>
            <a:ext cx="82817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738800"/>
              </p:ext>
            </p:extLst>
          </p:nvPr>
        </p:nvGraphicFramePr>
        <p:xfrm>
          <a:off x="467544" y="2030679"/>
          <a:ext cx="8281779" cy="4133301"/>
        </p:xfrm>
        <a:graphic>
          <a:graphicData uri="http://schemas.openxmlformats.org/drawingml/2006/table">
            <a:tbl>
              <a:tblPr/>
              <a:tblGrid>
                <a:gridCol w="829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5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71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9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97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97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97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30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682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52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0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28.189.690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31.510.769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3.321.079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12.959.638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6.558.264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6.554.541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2.589.432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1.024.008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1.024.008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267.425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20.435.004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20.510.004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6.812.752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946.020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946.020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273.484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6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Comunicaciones del Agro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585.220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585.220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256.499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6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Agrícolas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6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Agroclimática Nacional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311.233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311.233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6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Consorcio Lechero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6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Cinco al Día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6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16.531.742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16.531.742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4.324.153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6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Agricultura - PROCHILE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7.049.769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7.049.769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2.235.406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53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- Fomento Productivo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3.599.827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3.599.827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894.934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53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- Seguro Agrícola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5.882.146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5.882.146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1.193.813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6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1.106.546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1.181.546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376.625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5932240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              2 de 2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1321" y="79865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344715"/>
              </p:ext>
            </p:extLst>
          </p:nvPr>
        </p:nvGraphicFramePr>
        <p:xfrm>
          <a:off x="561321" y="1997172"/>
          <a:ext cx="8210797" cy="3935070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861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23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para la Inocuidad Alimentaria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669.637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744.637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226.625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Comercialización de Pequeños Productores de Trigo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436.909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436.909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1.850.696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1.850.696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1.838.490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Latinoamericano de Arroces para Riego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de las Naciones Unidas para la Alimentación y la Agricultura - FAO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1.580.760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1.580.760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1.580.760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7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Cooperación para la Agricultura - IICA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257.730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257.730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257.730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172.394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172394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41.847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14826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8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8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150.185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150185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22.978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8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3.245.344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3.245.334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3.243.715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8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3.245.344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3.245.334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3.243.715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3744" y="160216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395537" y="638980"/>
            <a:ext cx="828950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INVESTIGACIÓN E INNOVACIÓN TECNOLÓGICA SILVOAGROPECUARIA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041607"/>
              </p:ext>
            </p:extLst>
          </p:nvPr>
        </p:nvGraphicFramePr>
        <p:xfrm>
          <a:off x="395538" y="2060841"/>
          <a:ext cx="8289498" cy="3744422"/>
        </p:xfrm>
        <a:graphic>
          <a:graphicData uri="http://schemas.openxmlformats.org/drawingml/2006/table">
            <a:tbl>
              <a:tblPr/>
              <a:tblGrid>
                <a:gridCol w="830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7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7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9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04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04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04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04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37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35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583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6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33.873.811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35.761.080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1.887.269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13.057.684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33.873.801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35.465.451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1.591.650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12.762.056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33.873.801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35.465.451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1.591.650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12.762.056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Investigaciones Agropecuarias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17.107.193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16.919.489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-187.704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7.265.213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para la Innovación Agraria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8.692.845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10.284.495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1.591.650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2.160.796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Forestal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4.422.531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4.422.531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1.807.603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Información de Recursos Naturales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3.463.528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3.463.528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1.500.444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7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Investigación para la Competitividad Agroalimentaria y Forestal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187.704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375.408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187.704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4198</TotalTime>
  <Words>5931</Words>
  <Application>Microsoft Office PowerPoint</Application>
  <PresentationFormat>Presentación en pantalla (4:3)</PresentationFormat>
  <Paragraphs>3250</Paragraphs>
  <Slides>31</Slides>
  <Notes>26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31</vt:i4>
      </vt:variant>
    </vt:vector>
  </HeadingPairs>
  <TitlesOfParts>
    <vt:vector size="35" baseType="lpstr">
      <vt:lpstr>Arial</vt:lpstr>
      <vt:lpstr>Calibri</vt:lpstr>
      <vt:lpstr>1_Tema de Office</vt:lpstr>
      <vt:lpstr>Tema de Office</vt:lpstr>
      <vt:lpstr>EJECUCIÓN PRESUPUESTARIA DE GASTOS ACUMULADA AL MES DE MAYO DE 2021 PARTIDA 13: MINISTERIO DE AGRICULTURA</vt:lpstr>
      <vt:lpstr>COMPORTAMIENTO DE LA EJECUCIÓN ACUMULADA DE GASTOS A MAYO DE 2021  PARTIDA 13 MINISTERIO DE AGRICULTURA</vt:lpstr>
      <vt:lpstr>COMPORTAMIENTO DE LA EJECUCIÓN ACUMULADA DE GASTOS A MAYO DE 2021  PARTIDA 13 MINISTERIO DE AGRICULTURA</vt:lpstr>
      <vt:lpstr>COMPORTAMIENTO DE LA EJECUCIÓN ACUMULADA DE GASTOS A MAYO DE 2021  PARTIDA 13 MINISTERIO DE AGRICULTURA</vt:lpstr>
      <vt:lpstr>EJECUCIÓN ACUMULADA DE GASTOS A MAYO DE 2021 PARTIDA 13 MINISTERIO DE AGRICULTURA</vt:lpstr>
      <vt:lpstr>EJECUCIÓN ACUMULADA DE GASTOS A MAYO DE 2021  PARTIDA 13 MINISTERIO DE AGRICULTURA RESUMEN POR CAPÍTULOS</vt:lpstr>
      <vt:lpstr>EJECUCIÓN ACUMULADA DE GASTOS A MAYO DE 2021  PARTIDA 13. CAPÍTULO 01. PROGRAMA 01:  SUBSECRETARÍA DE AGRICULTURA</vt:lpstr>
      <vt:lpstr>EJECUCIÓN ACUMULADA DE GASTOS A MAYO DE 2021  PARTIDA 13. CAPÍTULO 01. PROGRAMA 01:  SUBSECRETARÍA DE AGRICULTURA</vt:lpstr>
      <vt:lpstr>EJECUCIÓN ACUMULADA DE GASTOS A MAYO DE 2021  PARTIDA 13. CAPÍTULO 01. PROGRAMA 02:  INVESTIGACIÓN E INNOVACIÓN TECNOLÓGICA SILVOAGROPECUARIA</vt:lpstr>
      <vt:lpstr>EJECUCIÓN ACUMULADA DE GASTOS A MAYO DE 2021  PARTIDA 13. CAPÍTULO 02. PROGRAMA 01:  OFICINA DE ESTUDIOS Y POLÍTICAS AGRARIAS</vt:lpstr>
      <vt:lpstr>EJECUCIÓN ACUMULADA DE GASTOS A MAYO DE 2021  PARTIDA 13. CAPÍTULO 03. PROGRAMA 01:  INSTITUTO DE DESARROLLO AGROPECUARIO</vt:lpstr>
      <vt:lpstr>EJECUCIÓN ACUMULADA DE GASTOS A MAYO DE 2021  PARTIDA 13. CAPÍTULO 03. PROGRAMA 01:  INSTITUTO DE DESARROLLO AGROPECUARIO</vt:lpstr>
      <vt:lpstr>EJECUCIÓN ACUMULADA DE GASTOS A MAYO DE 2021  PARTIDA 13. CAPÍTULO 03. PROGRAMA:  INSTITUTO DE DESARROLLO  AGROPECUARIO FET COVID-19</vt:lpstr>
      <vt:lpstr>EJECUCIÓN ACUMULADA DE GASTOS A MAYO DE 2021  PARTIDA 13. CAPÍTULO 04. PROGRAMA 01:  SERVICIO AGRÍCOLA Y GANADERO</vt:lpstr>
      <vt:lpstr>EJECUCIÓN ACUMULADA DE GASTOS A MAYO DE 2021  PARTIDA 13. CAPÍTULO 04. PROGRAMA 04:  INSPECCIONES EXPORTACIONES SILVOAGROPECUARIAS</vt:lpstr>
      <vt:lpstr>EJECUCIÓN ACUMULADA DE GASTOS A MAYO DE 2021  PARTIDA 13. CAPÍTULO 04. PROGRAMA 05:  PROGRAMA DESARROLLO GANADERO</vt:lpstr>
      <vt:lpstr>EJECUCIÓN ACUMULADA DE GASTOS A MAYO DE 2021  PARTIDA 13. CAPÍTULO 04. PROGRAMA 06:  VIGILANCIA Y CONTROL SILVOAGRÍCOLA</vt:lpstr>
      <vt:lpstr>EJECUCIÓN ACUMULADA DE GASTOS A MAYO DE 2021  PARTIDA 13. CAPÍTULO 04. PROGRAMA 07:  PROGRAMA DE CONTROLES FRONTERIZOS</vt:lpstr>
      <vt:lpstr>EJECUCIÓN ACUMULADA DE GASTOS A MAYO DE 2021  PARTIDA 13. CAPÍTULO 04. PROGRAMA 08:  PROGRAMA GESTIÓN Y CONSERVACIÓN DE RECURSOS NATURALES RENOVABLES</vt:lpstr>
      <vt:lpstr>EJECUCIÓN ACUMULADA DE GASTOS A MAYO DE 2021  PARTIDA 13. CAPÍTULO 04. PROGRAMA 09:  LABORATORIOS</vt:lpstr>
      <vt:lpstr>EJECUCIÓN ACUMULADA DE GASTOS A MAYO DE 2021  PARTIDA 13. PROGRAMA:  MANEJO DEL FUEGO FET COVID-19</vt:lpstr>
      <vt:lpstr>EJECUCIÓN ACUMULADA DE GASTOS A MAYO DE 2021  PARTIDA 13. PROGRAMA:  GESTIÓN FORESTAL FET COVID-19</vt:lpstr>
      <vt:lpstr>EJECUCIÓN ACUMULADA DE GASTOS A MAYO DE 2021  PARTIDA 13. CAPÍTULO 05. PROGRAMA 01:  CORPORACIÓN NACIONAL FORESTAL</vt:lpstr>
      <vt:lpstr>EJECUCIÓN ACUMULADA DE GASTOS A MAYO DE 2021  PARTIDA 13. CAPÍTULO 05. PROGRAMA 03:  PROGRAMA DE MANEJO DEL FUEGO</vt:lpstr>
      <vt:lpstr>EJECUCIÓN ACUMULADA DE GASTOS A MAYO DE 2021  PARTIDA 13. CAPÍTULO 05. PROGRAMA 04:  ÁREAS SILVESTRES PROTEGIDAS</vt:lpstr>
      <vt:lpstr>EJECUCIÓN ACUMULADA DE GASTOS A MAYO DE 2021  PARTIDA 13. CAPÍTULO 05. PROGRAMA 05:  GESTIÓN FORESTAL</vt:lpstr>
      <vt:lpstr>EJECUCIÓN ACUMULADA DE GASTOS A MAYO DE 2021  PARTIDA 13. CAPÍTULO 05. PROGRAMA 06:  PROGRAMA  DE ARBORIZACIÓN URBANA</vt:lpstr>
      <vt:lpstr>EJECUCIÓN ACUMULADA DE GASTOS A MAYO DE 2021  PARTIDA 13. PROGRAMA:  PROGRAMAS DE EMPLEOS</vt:lpstr>
      <vt:lpstr>EJECUCIÓN ACUMULADA DE GASTOS A MAYO DE 2021  PARTIDA 13. PROGRAMA:  AREAS SILVESTRES PROTEGIDAS FET COVID-19</vt:lpstr>
      <vt:lpstr>EJECUCIÓN ACUMULADA DE GASTOS A MAYO DE 2021  PARTIDA 13. PROGRAMA:  COMISIÓN NACIONAL DE RIEGO FET COVID-19</vt:lpstr>
      <vt:lpstr>EJECUCIÓN ACUMULADA DE GASTOS A MAYO DE 2021  PARTIDA 13. CAPÍTULO 06. PROGRAMA 01:  COMISIÓN NACIONAL DE RIEGO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339</cp:revision>
  <cp:lastPrinted>2019-06-03T14:10:49Z</cp:lastPrinted>
  <dcterms:created xsi:type="dcterms:W3CDTF">2016-06-23T13:38:47Z</dcterms:created>
  <dcterms:modified xsi:type="dcterms:W3CDTF">2021-08-09T20:33:53Z</dcterms:modified>
</cp:coreProperties>
</file>