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4"/>
  </p:notesMasterIdLst>
  <p:handoutMasterIdLst>
    <p:handoutMasterId r:id="rId15"/>
  </p:handoutMasterIdLst>
  <p:sldIdLst>
    <p:sldId id="256" r:id="rId3"/>
    <p:sldId id="309" r:id="rId4"/>
    <p:sldId id="304" r:id="rId5"/>
    <p:sldId id="312" r:id="rId6"/>
    <p:sldId id="264" r:id="rId7"/>
    <p:sldId id="263" r:id="rId8"/>
    <p:sldId id="302" r:id="rId9"/>
    <p:sldId id="316" r:id="rId10"/>
    <p:sldId id="317" r:id="rId11"/>
    <p:sldId id="299" r:id="rId12"/>
    <p:sldId id="318" r:id="rId13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60" y="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/>
              <a:t>Distribución Presupuesto</a:t>
            </a:r>
            <a:r>
              <a:rPr lang="es-CL" baseline="0"/>
              <a:t> Incial por Subtítulo de Gasto </a:t>
            </a:r>
            <a:endParaRPr lang="es-CL"/>
          </a:p>
        </c:rich>
      </c:tx>
      <c:layout>
        <c:manualLayout>
          <c:xMode val="edge"/>
          <c:yMode val="edge"/>
          <c:x val="0.10471853257432005"/>
          <c:y val="6.0975629273295334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0269466316710411"/>
          <c:w val="1"/>
          <c:h val="0.4615526250708023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1484-4F2C-99F0-0C206958DFA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1484-4F2C-99F0-0C206958DFA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1484-4F2C-99F0-0C206958DFA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1484-4F2C-99F0-0C206958DFA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1484-4F2C-99F0-0C206958DFAD}"/>
              </c:ext>
            </c:extLst>
          </c:dPt>
          <c:dLbls>
            <c:dLbl>
              <c:idx val="0"/>
              <c:layout>
                <c:manualLayout>
                  <c:x val="-7.4501436846011043E-2"/>
                  <c:y val="4.802158889366522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484-4F2C-99F0-0C206958DFAD}"/>
                </c:ext>
              </c:extLst>
            </c:dLbl>
            <c:dLbl>
              <c:idx val="1"/>
              <c:layout>
                <c:manualLayout>
                  <c:x val="6.5291079601766958E-2"/>
                  <c:y val="-0.2267550818625830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484-4F2C-99F0-0C206958DFAD}"/>
                </c:ext>
              </c:extLst>
            </c:dLbl>
            <c:dLbl>
              <c:idx val="2"/>
              <c:layout>
                <c:manualLayout>
                  <c:x val="7.5791560210571401E-2"/>
                  <c:y val="2.147654486798052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484-4F2C-99F0-0C206958DFAD}"/>
                </c:ext>
              </c:extLst>
            </c:dLbl>
            <c:dLbl>
              <c:idx val="3"/>
              <c:layout>
                <c:manualLayout>
                  <c:x val="6.274489882313089E-2"/>
                  <c:y val="4.3229640621484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484-4F2C-99F0-0C206958DFAD}"/>
                </c:ext>
              </c:extLst>
            </c:dLbl>
            <c:dLbl>
              <c:idx val="4"/>
              <c:layout>
                <c:manualLayout>
                  <c:x val="3.1808035380776645E-2"/>
                  <c:y val="5.585367641433852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484-4F2C-99F0-0C206958DFA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Black" panose="020B0A04020102020204" pitchFamily="34" charset="0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'Partida 26'!$C$66:$C$70</c:f>
              <c:strCache>
                <c:ptCount val="5"/>
                <c:pt idx="0">
                  <c:v>GASTOS EN PERSONAL                                                              </c:v>
                </c:pt>
                <c:pt idx="1">
                  <c:v>TRANSFERENCIAS CORRIENTES                                                       </c:v>
                </c:pt>
                <c:pt idx="2">
                  <c:v>INICIATIVAS DE INVERSIÓN                                                        </c:v>
                </c:pt>
                <c:pt idx="3">
                  <c:v>TRANSFERENCIAS DE CAPITAL                                                       </c:v>
                </c:pt>
                <c:pt idx="4">
                  <c:v>OTROS</c:v>
                </c:pt>
              </c:strCache>
            </c:strRef>
          </c:cat>
          <c:val>
            <c:numRef>
              <c:f>'Partida 26'!$D$66:$D$70</c:f>
              <c:numCache>
                <c:formatCode>#,##0</c:formatCode>
                <c:ptCount val="5"/>
                <c:pt idx="0">
                  <c:v>28295538</c:v>
                </c:pt>
                <c:pt idx="1">
                  <c:v>350265</c:v>
                </c:pt>
                <c:pt idx="2">
                  <c:v>10639578</c:v>
                </c:pt>
                <c:pt idx="3">
                  <c:v>10393772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1484-4F2C-99F0-0C206958DFA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523709536307964"/>
          <c:y val="0.70893744664895608"/>
          <c:w val="0.41174803149606293"/>
          <c:h val="0.258683289588801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2019 - 2020 - 2021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'[26.xlsx]Partida 26'!$C$31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'[26.xlsx]Partida 26'!$D$30:$O$30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'[26.xlsx]Partida 26'!$D$31:$O$31</c:f>
              <c:numCache>
                <c:formatCode>0.0%</c:formatCode>
                <c:ptCount val="12"/>
                <c:pt idx="0">
                  <c:v>3.0195850253888556E-2</c:v>
                </c:pt>
                <c:pt idx="1">
                  <c:v>8.0394664312999423E-2</c:v>
                </c:pt>
                <c:pt idx="2">
                  <c:v>0.17947162789991647</c:v>
                </c:pt>
                <c:pt idx="3">
                  <c:v>0.22477791814976306</c:v>
                </c:pt>
                <c:pt idx="4">
                  <c:v>0.32259609229017017</c:v>
                </c:pt>
                <c:pt idx="5">
                  <c:v>0.44829546172845164</c:v>
                </c:pt>
                <c:pt idx="6">
                  <c:v>0.51060864048701649</c:v>
                </c:pt>
                <c:pt idx="7">
                  <c:v>0.57872678424502255</c:v>
                </c:pt>
                <c:pt idx="8">
                  <c:v>0.63931565039358773</c:v>
                </c:pt>
                <c:pt idx="9">
                  <c:v>0.71233249584758573</c:v>
                </c:pt>
                <c:pt idx="10">
                  <c:v>0.81916120633863043</c:v>
                </c:pt>
                <c:pt idx="11">
                  <c:v>0.96706695748148197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1A8-4884-B8E9-8423D1C09AFB}"/>
            </c:ext>
          </c:extLst>
        </c:ser>
        <c:ser>
          <c:idx val="1"/>
          <c:order val="1"/>
          <c:tx>
            <c:strRef>
              <c:f>'[26.xlsx]Partida 26'!$C$32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strRef>
              <c:f>'[26.xlsx]Partida 26'!$D$30:$O$30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'[26.xlsx]Partida 26'!$D$32:$O$32</c:f>
              <c:numCache>
                <c:formatCode>0.0%</c:formatCode>
                <c:ptCount val="12"/>
                <c:pt idx="0">
                  <c:v>3.2446110947325656E-2</c:v>
                </c:pt>
                <c:pt idx="1">
                  <c:v>7.6763766373401973E-2</c:v>
                </c:pt>
                <c:pt idx="2">
                  <c:v>0.14284810215980362</c:v>
                </c:pt>
                <c:pt idx="3">
                  <c:v>0.21420828941615003</c:v>
                </c:pt>
                <c:pt idx="4">
                  <c:v>0.28732687163416315</c:v>
                </c:pt>
                <c:pt idx="5">
                  <c:v>0.33271759603879386</c:v>
                </c:pt>
                <c:pt idx="6">
                  <c:v>0.40845395408978818</c:v>
                </c:pt>
                <c:pt idx="7">
                  <c:v>0.44948148161324525</c:v>
                </c:pt>
                <c:pt idx="8">
                  <c:v>0.50668992585908479</c:v>
                </c:pt>
                <c:pt idx="9">
                  <c:v>0.59656015200295542</c:v>
                </c:pt>
                <c:pt idx="10">
                  <c:v>0.68805170873688482</c:v>
                </c:pt>
                <c:pt idx="11">
                  <c:v>0.98214189481496639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1A8-4884-B8E9-8423D1C09AFB}"/>
            </c:ext>
          </c:extLst>
        </c:ser>
        <c:ser>
          <c:idx val="2"/>
          <c:order val="2"/>
          <c:tx>
            <c:strRef>
              <c:f>'[26.xlsx]Partida 26'!$C$33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3.72831041858665E-2"/>
                  <c:y val="-9.7914381486397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533-4CEA-9335-F872D9B166E0}"/>
                </c:ext>
              </c:extLst>
            </c:dLbl>
            <c:dLbl>
              <c:idx val="1"/>
              <c:layout>
                <c:manualLayout>
                  <c:x val="-5.234899851987572E-2"/>
                  <c:y val="-3.27701699461857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533-4CEA-9335-F872D9B166E0}"/>
                </c:ext>
              </c:extLst>
            </c:dLbl>
            <c:dLbl>
              <c:idx val="2"/>
              <c:layout>
                <c:manualLayout>
                  <c:x val="-7.7860285670197454E-2"/>
                  <c:y val="-3.14727537111692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1A9-4455-BA00-9D414EE5C91A}"/>
                </c:ext>
              </c:extLst>
            </c:dLbl>
            <c:dLbl>
              <c:idx val="3"/>
              <c:layout>
                <c:manualLayout>
                  <c:x val="-5.7752667922159495E-2"/>
                  <c:y val="0.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7F8-42D5-80C5-A5BF2ED3BF46}"/>
                </c:ext>
              </c:extLst>
            </c:dLbl>
            <c:dLbl>
              <c:idx val="4"/>
              <c:layout>
                <c:manualLayout>
                  <c:x val="-4.7708725674827417E-2"/>
                  <c:y val="4.99999999999999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11A-4909-89BA-17854EDF47C9}"/>
                </c:ext>
              </c:extLst>
            </c:dLbl>
            <c:dLbl>
              <c:idx val="5"/>
              <c:layout>
                <c:manualLayout>
                  <c:x val="-4.519774011299435E-2"/>
                  <c:y val="6.09756097560976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631-429E-8512-C963A3D40E37}"/>
                </c:ext>
              </c:extLst>
            </c:dLbl>
            <c:dLbl>
              <c:idx val="6"/>
              <c:layout>
                <c:manualLayout>
                  <c:x val="-5.0219711236660386E-2"/>
                  <c:y val="6.09756097560974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22E-4E19-B8A2-D1033A48DC24}"/>
                </c:ext>
              </c:extLst>
            </c:dLbl>
            <c:dLbl>
              <c:idx val="7"/>
              <c:layout>
                <c:manualLayout>
                  <c:x val="-4.2686754551161332E-2"/>
                  <c:y val="4.8780487804878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DBD-4960-940F-3DE5153C9F43}"/>
                </c:ext>
              </c:extLst>
            </c:dLbl>
            <c:dLbl>
              <c:idx val="8"/>
              <c:layout>
                <c:manualLayout>
                  <c:x val="-4.519774011299435E-2"/>
                  <c:y val="4.06504065040649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DBD-4960-940F-3DE5153C9F4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'[26.xlsx]Partida 26'!$D$30:$O$30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'[26.xlsx]Partida 26'!$D$33:$F$33</c:f>
              <c:numCache>
                <c:formatCode>0.0%</c:formatCode>
                <c:ptCount val="3"/>
                <c:pt idx="0">
                  <c:v>2.6235690408051508E-2</c:v>
                </c:pt>
                <c:pt idx="1">
                  <c:v>5.6912892581924737E-2</c:v>
                </c:pt>
                <c:pt idx="2">
                  <c:v>0.12184754748535986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1A8-4884-B8E9-8423D1C09A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98791032"/>
        <c:axId val="498790640"/>
      </c:lineChart>
      <c:catAx>
        <c:axId val="498791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98790640"/>
        <c:crosses val="autoZero"/>
        <c:auto val="1"/>
        <c:lblAlgn val="ctr"/>
        <c:lblOffset val="100"/>
        <c:tickLblSkip val="1"/>
        <c:noMultiLvlLbl val="0"/>
      </c:catAx>
      <c:valAx>
        <c:axId val="498790640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98791032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spPr>
    <a:ln>
      <a:solidFill>
        <a:sysClr val="window" lastClr="FFFFFF"/>
      </a:solidFill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 2019 - 2020 - 2021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'[26.xlsx]Partida 26'!$C$35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'[26.xlsx]Partida 26'!$D$34:$O$34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'[26.xlsx]Partida 26'!$D$35:$O$35</c:f>
              <c:numCache>
                <c:formatCode>0.0%</c:formatCode>
                <c:ptCount val="12"/>
                <c:pt idx="0">
                  <c:v>3.0195850253888556E-2</c:v>
                </c:pt>
                <c:pt idx="1">
                  <c:v>5.019881405911087E-2</c:v>
                </c:pt>
                <c:pt idx="2">
                  <c:v>9.9076963586917033E-2</c:v>
                </c:pt>
                <c:pt idx="3">
                  <c:v>4.5306290249846601E-2</c:v>
                </c:pt>
                <c:pt idx="4">
                  <c:v>9.7818174140407096E-2</c:v>
                </c:pt>
                <c:pt idx="5">
                  <c:v>0.12291174921344258</c:v>
                </c:pt>
                <c:pt idx="6">
                  <c:v>6.4174750813299639E-2</c:v>
                </c:pt>
                <c:pt idx="7">
                  <c:v>6.8118143758006025E-2</c:v>
                </c:pt>
                <c:pt idx="8">
                  <c:v>6.2306291390803681E-2</c:v>
                </c:pt>
                <c:pt idx="9">
                  <c:v>7.3016845453998031E-2</c:v>
                </c:pt>
                <c:pt idx="10">
                  <c:v>0.1068287104910447</c:v>
                </c:pt>
                <c:pt idx="11">
                  <c:v>0.15105515193504446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64A-4844-8AD6-05202BAC0EE4}"/>
            </c:ext>
          </c:extLst>
        </c:ser>
        <c:ser>
          <c:idx val="1"/>
          <c:order val="1"/>
          <c:tx>
            <c:strRef>
              <c:f>'[26.xlsx]Partida 26'!$C$36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4F81B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'[26.xlsx]Partida 26'!$D$34:$O$34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'[26.xlsx]Partida 26'!$D$36:$O$36</c:f>
              <c:numCache>
                <c:formatCode>0.0%</c:formatCode>
                <c:ptCount val="12"/>
                <c:pt idx="0">
                  <c:v>3.2446110947325656E-2</c:v>
                </c:pt>
                <c:pt idx="1">
                  <c:v>4.6058237117350943E-2</c:v>
                </c:pt>
                <c:pt idx="2">
                  <c:v>6.6084335786401632E-2</c:v>
                </c:pt>
                <c:pt idx="3">
                  <c:v>6.9603576651734431E-2</c:v>
                </c:pt>
                <c:pt idx="4">
                  <c:v>4.8492397414654997E-2</c:v>
                </c:pt>
                <c:pt idx="5">
                  <c:v>4.5407878742522313E-2</c:v>
                </c:pt>
                <c:pt idx="6">
                  <c:v>7.5736358050994323E-2</c:v>
                </c:pt>
                <c:pt idx="7">
                  <c:v>4.1027527523457064E-2</c:v>
                </c:pt>
                <c:pt idx="8">
                  <c:v>5.7807991406737612E-2</c:v>
                </c:pt>
                <c:pt idx="9">
                  <c:v>8.9952213801069811E-2</c:v>
                </c:pt>
                <c:pt idx="10">
                  <c:v>9.1491556733929363E-2</c:v>
                </c:pt>
                <c:pt idx="11">
                  <c:v>0.18903270235804862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64A-4844-8AD6-05202BAC0EE4}"/>
            </c:ext>
          </c:extLst>
        </c:ser>
        <c:ser>
          <c:idx val="2"/>
          <c:order val="2"/>
          <c:tx>
            <c:strRef>
              <c:f>'[26.xlsx]Partida 26'!$C$37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 b="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'[26.xlsx]Partida 26'!$D$34:$O$34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'[26.xlsx]Partida 26'!$D$37:$F$37</c:f>
              <c:numCache>
                <c:formatCode>0.0%</c:formatCode>
                <c:ptCount val="3"/>
                <c:pt idx="0">
                  <c:v>2.6235690408051508E-2</c:v>
                </c:pt>
                <c:pt idx="1">
                  <c:v>3.0677202173873229E-2</c:v>
                </c:pt>
                <c:pt idx="2">
                  <c:v>6.7158074472833743E-2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64A-4844-8AD6-05202BAC0E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498784760"/>
        <c:axId val="498786720"/>
      </c:barChart>
      <c:catAx>
        <c:axId val="498784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98786720"/>
        <c:crosses val="autoZero"/>
        <c:auto val="0"/>
        <c:lblAlgn val="ctr"/>
        <c:lblOffset val="100"/>
        <c:noMultiLvlLbl val="0"/>
      </c:catAx>
      <c:valAx>
        <c:axId val="498786720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498784760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ln>
      <a:solidFill>
        <a:sysClr val="window" lastClr="FFFFFF"/>
      </a:solidFill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09-08-2021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09-08-2021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55619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09-08-2021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09-08-2021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09-08-2021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09-08-2021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09-08-2021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09-08-2021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3C698310-8BCB-4F59-809D-33CC9D683E4B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1D9453B-D578-4DBA-8F06-03B572F5E9EA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MARZO 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26: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DEL DEPORTE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abril 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6021288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90872" y="683765"/>
            <a:ext cx="7941568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 02:  FONDO NACIONAL PARA EL FOMENTO DEL DEPORTE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800979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1750200"/>
              </p:ext>
            </p:extLst>
          </p:nvPr>
        </p:nvGraphicFramePr>
        <p:xfrm>
          <a:off x="590873" y="2089956"/>
          <a:ext cx="7941567" cy="3816091"/>
        </p:xfrm>
        <a:graphic>
          <a:graphicData uri="http://schemas.openxmlformats.org/drawingml/2006/table">
            <a:tbl>
              <a:tblPr/>
              <a:tblGrid>
                <a:gridCol w="6664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3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34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951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2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25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54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7549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9709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1963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262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26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3.099.289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3.099.289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96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144.898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144.898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96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2.954.391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2.954.391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96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2.591.649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2.591.649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96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Formación para el Deporte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907.383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907.383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96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Recreativo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794.971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794.971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96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de Competición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873.957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873.957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96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Ciencias del Deporte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96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362.742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362.742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96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Ciencias del Deporte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96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Formación para el Deporte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130.227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130.227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96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Recreativo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102.688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102.688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96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de Competición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114.489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114.489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5567656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90872" y="806875"/>
            <a:ext cx="794156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PROGRAMA:  INSTITUTO NACIONAL DEL DEPORTE FET COVID-19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073" y="1577799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8136166"/>
              </p:ext>
            </p:extLst>
          </p:nvPr>
        </p:nvGraphicFramePr>
        <p:xfrm>
          <a:off x="590873" y="1851337"/>
          <a:ext cx="7941567" cy="3247514"/>
        </p:xfrm>
        <a:graphic>
          <a:graphicData uri="http://schemas.openxmlformats.org/drawingml/2006/table">
            <a:tbl>
              <a:tblPr/>
              <a:tblGrid>
                <a:gridCol w="6664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3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34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951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2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25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54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7549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9709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8549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433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71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8.643.886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8.643.886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1.107.852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4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1.355.902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1.355.902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4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1.355.902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1.355.902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54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7.287.984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7.287.984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1.107.852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54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7.287.984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7.287.984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1.107.852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09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 para Inversiones en Infraestructura Deportiva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7.287.984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7.287.984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1.107.852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4092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625" y="79319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3F96463B-7E74-4DA9-89AA-2DF1D80A4A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7523599"/>
              </p:ext>
            </p:extLst>
          </p:nvPr>
        </p:nvGraphicFramePr>
        <p:xfrm>
          <a:off x="528176" y="1866900"/>
          <a:ext cx="7932256" cy="40103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4F896F06-0DCC-41AA-9205-69F38C157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237" y="69269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9028343"/>
              </p:ext>
            </p:extLst>
          </p:nvPr>
        </p:nvGraphicFramePr>
        <p:xfrm>
          <a:off x="417237" y="1866900"/>
          <a:ext cx="8210797" cy="36503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72124ACF-1310-4220-85E5-B5210D20E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600" y="76470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4712725"/>
              </p:ext>
            </p:extLst>
          </p:nvPr>
        </p:nvGraphicFramePr>
        <p:xfrm>
          <a:off x="466600" y="1866900"/>
          <a:ext cx="8210798" cy="39383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764774"/>
            <a:ext cx="734481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6313" y="5805194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60" y="1636136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8511315"/>
              </p:ext>
            </p:extLst>
          </p:nvPr>
        </p:nvGraphicFramePr>
        <p:xfrm>
          <a:off x="606312" y="1909495"/>
          <a:ext cx="7350064" cy="3535724"/>
        </p:xfrm>
        <a:graphic>
          <a:graphicData uri="http://schemas.openxmlformats.org/drawingml/2006/table">
            <a:tbl>
              <a:tblPr/>
              <a:tblGrid>
                <a:gridCol w="7665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54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00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45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65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65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05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43843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7416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152.994.754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159.214.809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6.220.055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19.399.934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8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28.295.538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28.269.998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-25.540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7.524.147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8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4.478.954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4.478.954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782.711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38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38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69.583.051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69.583.051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8.576.311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38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350.265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350.265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38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476.601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476.601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38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8.643.886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-8.643.886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38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30.525.871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31.881.773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1.355.902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616.571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38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10.639.578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17.927.562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7.287.984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1.709.296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38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6.215.156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6.214.146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158.888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5599" y="795481"/>
            <a:ext cx="751479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85597" y="4818394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5600" y="1547306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CAC23C1-0261-40D3-8476-7DF02ACA3702}"/>
              </a:ext>
            </a:extLst>
          </p:cNvPr>
          <p:cNvGraphicFramePr>
            <a:graphicFrameLocks noGrp="1"/>
          </p:cNvGraphicFramePr>
          <p:nvPr/>
        </p:nvGraphicFramePr>
        <p:xfrm>
          <a:off x="1143000" y="3234531"/>
          <a:ext cx="6858000" cy="1533525"/>
        </p:xfrm>
        <a:graphic>
          <a:graphicData uri="http://schemas.openxmlformats.org/drawingml/2006/table">
            <a:tbl>
              <a:tblPr/>
              <a:tblGrid>
                <a:gridCol w="658462">
                  <a:extLst>
                    <a:ext uri="{9D8B030D-6E8A-4147-A177-3AD203B41FA5}">
                      <a16:colId xmlns:a16="http://schemas.microsoft.com/office/drawing/2014/main" val="3605666635"/>
                    </a:ext>
                  </a:extLst>
                </a:gridCol>
                <a:gridCol w="291017">
                  <a:extLst>
                    <a:ext uri="{9D8B030D-6E8A-4147-A177-3AD203B41FA5}">
                      <a16:colId xmlns:a16="http://schemas.microsoft.com/office/drawing/2014/main" val="1300151723"/>
                    </a:ext>
                  </a:extLst>
                </a:gridCol>
                <a:gridCol w="2363408">
                  <a:extLst>
                    <a:ext uri="{9D8B030D-6E8A-4147-A177-3AD203B41FA5}">
                      <a16:colId xmlns:a16="http://schemas.microsoft.com/office/drawing/2014/main" val="2452936413"/>
                    </a:ext>
                  </a:extLst>
                </a:gridCol>
                <a:gridCol w="652583">
                  <a:extLst>
                    <a:ext uri="{9D8B030D-6E8A-4147-A177-3AD203B41FA5}">
                      <a16:colId xmlns:a16="http://schemas.microsoft.com/office/drawing/2014/main" val="3044957703"/>
                    </a:ext>
                  </a:extLst>
                </a:gridCol>
                <a:gridCol w="729012">
                  <a:extLst>
                    <a:ext uri="{9D8B030D-6E8A-4147-A177-3AD203B41FA5}">
                      <a16:colId xmlns:a16="http://schemas.microsoft.com/office/drawing/2014/main" val="617836769"/>
                    </a:ext>
                  </a:extLst>
                </a:gridCol>
                <a:gridCol w="729012">
                  <a:extLst>
                    <a:ext uri="{9D8B030D-6E8A-4147-A177-3AD203B41FA5}">
                      <a16:colId xmlns:a16="http://schemas.microsoft.com/office/drawing/2014/main" val="1423474697"/>
                    </a:ext>
                  </a:extLst>
                </a:gridCol>
                <a:gridCol w="717253">
                  <a:extLst>
                    <a:ext uri="{9D8B030D-6E8A-4147-A177-3AD203B41FA5}">
                      <a16:colId xmlns:a16="http://schemas.microsoft.com/office/drawing/2014/main" val="1473372102"/>
                    </a:ext>
                  </a:extLst>
                </a:gridCol>
                <a:gridCol w="717253">
                  <a:extLst>
                    <a:ext uri="{9D8B030D-6E8A-4147-A177-3AD203B41FA5}">
                      <a16:colId xmlns:a16="http://schemas.microsoft.com/office/drawing/2014/main" val="592402997"/>
                    </a:ext>
                  </a:extLst>
                </a:gridCol>
              </a:tblGrid>
              <a:tr h="152400"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0616278"/>
                  </a:ext>
                </a:extLst>
              </a:tr>
              <a:tr h="466725">
                <a:tc gridSpan="3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32003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Deporte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6.849.545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6.855.454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1.749.742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16022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Deportes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146.145.209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143.715.469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-2.429.740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16.542.340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7736755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Deportes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143.045.920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140.616.180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-2.429.740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16.519.870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268527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para el Fomento del Deporte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3.099.289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3.099.289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139096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Deportes FET-Covid 19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8.643.886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8.643.886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1.107.852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10499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0299" y="5889051"/>
            <a:ext cx="7977800" cy="365126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80299" y="786386"/>
            <a:ext cx="7860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01. PROGRAMA 01: SUBSECRETARÍA DEL DEPORTE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694321"/>
            <a:ext cx="7860248" cy="336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0286510"/>
              </p:ext>
            </p:extLst>
          </p:nvPr>
        </p:nvGraphicFramePr>
        <p:xfrm>
          <a:off x="580301" y="2061703"/>
          <a:ext cx="7860244" cy="3827351"/>
        </p:xfrm>
        <a:graphic>
          <a:graphicData uri="http://schemas.openxmlformats.org/drawingml/2006/table">
            <a:tbl>
              <a:tblPr/>
              <a:tblGrid>
                <a:gridCol w="7964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41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41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603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97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54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829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348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2348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0012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287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63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6.849.545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6.855.454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1.749.742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12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4.899.788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4.874.248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-25.540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1.269.372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012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1.284.323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1.284.323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208.716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012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012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579.608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579.608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103.526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01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102.250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01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Postulación Conjunta Mundial de Fútbol 2030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102.250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01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477.358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477.358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103.526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01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Nacional de Dopaje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477.358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477.358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103.526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012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85.816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85.816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01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01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01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79.931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79.931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012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158.888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1588880,0%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001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158.888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1588880,0%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024" y="6237349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673741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 01:  INSTITUTO NACIONAL DE DEPORTES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0299" y="1302278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       …1 de 2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5428408"/>
              </p:ext>
            </p:extLst>
          </p:nvPr>
        </p:nvGraphicFramePr>
        <p:xfrm>
          <a:off x="405024" y="1564177"/>
          <a:ext cx="8210801" cy="4613680"/>
        </p:xfrm>
        <a:graphic>
          <a:graphicData uri="http://schemas.openxmlformats.org/drawingml/2006/table">
            <a:tbl>
              <a:tblPr/>
              <a:tblGrid>
                <a:gridCol w="7680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37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327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51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19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80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806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9927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6117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949" marR="8949" marT="8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49" marR="8949" marT="8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360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154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143.045.920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140.616.180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-2.429.740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16.519.870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11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23.395.750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23.395.750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6.254.775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11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3.049.733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3.049.733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551.525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11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66.049.052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66.049.052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8.472.785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11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52.643.085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52.952.885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309.800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7.597.966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23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Fortalecimiento del Deporte de Rendimiento Convencional y Paralímpico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20.721.872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20.721.872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3.876.236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11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Art.5° Letra e) D.L. 1.298 y Ley 19.135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6.588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6.588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11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Art.1° Ley 19.135 C.O.CH.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290.321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290.321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146.604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50,5%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11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 1° Ley 19.135 Fed. D. Nacional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1.887.086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1.887.086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774.748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41,1%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11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 Único Ley N° 19.909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185.452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185.452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11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ADO - Chile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557.515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557.515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272.464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48,9%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11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Nacional de Competencias Deportivas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7.577.967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7.577.967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159.612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11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Normalización de Infraestructura Deportiva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857.686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1.167.486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309.800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158.044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11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Crecer en Movimiento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120.599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120.599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11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Nacional de Capacitación y Acreditación Deportiva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393.159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393.159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9.672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11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Gestión de Recintos Deportivos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8.550.722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8.550.722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1.457.389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11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Asistencia a la Carrera Deportiva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4.875.847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4.875.847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660.844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11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382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Juegos Paramericanos y Parapanamericanos 2023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6.453.565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6.453.565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11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COPACHI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164.706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164.706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82.353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11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13.405.967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13.096.167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-309.800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874.819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611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Participación Público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6.084.691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5.774.891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-309.800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418.697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611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Saneamiento de Títulos de Propiedad Deportiva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186.363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186363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014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Crecer en Movimiento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7.134.913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7134913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456.122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32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4239" y="6033814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3" y="645375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 01:  INSTITUTO NACIONAL DE DEPORTES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0298" y="1333998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…2 de 2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1126710"/>
              </p:ext>
            </p:extLst>
          </p:nvPr>
        </p:nvGraphicFramePr>
        <p:xfrm>
          <a:off x="471491" y="1633936"/>
          <a:ext cx="8144331" cy="4422471"/>
        </p:xfrm>
        <a:graphic>
          <a:graphicData uri="http://schemas.openxmlformats.org/drawingml/2006/table">
            <a:tbl>
              <a:tblPr/>
              <a:tblGrid>
                <a:gridCol w="7618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4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14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65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90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67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18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184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9361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7048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949" marR="8949" marT="8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49" marR="8949" marT="8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335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350.265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350265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7.920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350.265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350265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7.920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6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390.785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390.785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14.850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1.516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6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307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38.271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38.271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6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350.691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350.691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14.850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6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8.643.886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-8.643.886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6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8.643.886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-8.643.886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6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8.643.886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-8.643.886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6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30.525.871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30.525.871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616.571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6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30.525.871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30.525.871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616.571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6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10.639.578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10.639.578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601.444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6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10.639.578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10.639.578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601.444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6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 para Inversiones en Infraestructura Deportiva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10.639.578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10.639.578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601.444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6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6.215.146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6.214.146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6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6.215.146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6.214.146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3808</TotalTime>
  <Words>1666</Words>
  <Application>Microsoft Office PowerPoint</Application>
  <PresentationFormat>Presentación en pantalla (4:3)</PresentationFormat>
  <Paragraphs>885</Paragraphs>
  <Slides>11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Arial</vt:lpstr>
      <vt:lpstr>Calibri</vt:lpstr>
      <vt:lpstr>1_Tema de Office</vt:lpstr>
      <vt:lpstr>Tema de Office</vt:lpstr>
      <vt:lpstr>EJECUCIÓN PRESUPUESTARIA DE GASTOS ACUMULADA AL MES DE MARZO DE 2021 PARTIDA 26: MINISTERIO DEL DEPORTE</vt:lpstr>
      <vt:lpstr>EJECUCIÓN ACUMULADA DE GASTOS A MARZO DE 2021  PARTIDA 26 MINISTERIO DEL DEPORTE</vt:lpstr>
      <vt:lpstr>EJECUCIÓN ACUMULADA DE GASTOS A MARZO DE 2021  PARTIDA 26 MINISTERIO DEL DEPORTE</vt:lpstr>
      <vt:lpstr>EJECUCIÓN ACUMULADA DE GASTOS A MARZO DE 2021  PARTIDA 26 MINISTERIO DEL DEPORTE</vt:lpstr>
      <vt:lpstr>EJECUCIÓN ACUMULADA DE GASTOS A MARZO DE 2021 PARTIDA 26 MINISTERIO DEL DEPORTE</vt:lpstr>
      <vt:lpstr>EJECUCIÓN ACUMULADA DE GASTOS A MARZO DE 2021  PARTIDA 26 MINISTERIO DEL DEPORTE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306</cp:revision>
  <cp:lastPrinted>2019-06-03T14:10:49Z</cp:lastPrinted>
  <dcterms:created xsi:type="dcterms:W3CDTF">2016-06-23T13:38:47Z</dcterms:created>
  <dcterms:modified xsi:type="dcterms:W3CDTF">2021-08-09T21:20:47Z</dcterms:modified>
</cp:coreProperties>
</file>