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9" r:id="rId4"/>
    <p:sldId id="304" r:id="rId5"/>
    <p:sldId id="305" r:id="rId6"/>
    <p:sldId id="264" r:id="rId7"/>
    <p:sldId id="263" r:id="rId8"/>
    <p:sldId id="265" r:id="rId9"/>
    <p:sldId id="268" r:id="rId10"/>
    <p:sldId id="271" r:id="rId11"/>
    <p:sldId id="301" r:id="rId12"/>
    <p:sldId id="302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105" d="100"/>
          <a:sy n="105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1" i="0" baseline="0" dirty="0">
                <a:effectLst/>
              </a:rPr>
              <a:t>Distribución Presupuesto Inicial por Subtítulos de Gasto</a:t>
            </a:r>
            <a:endParaRPr lang="es-CL" sz="10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692913385826774E-3"/>
          <c:y val="0.19552441792173922"/>
          <c:w val="0.99084720967256146"/>
          <c:h val="0.54830733184682312"/>
        </c:manualLayout>
      </c:layout>
      <c:pie3DChart>
        <c:varyColors val="1"/>
        <c:ser>
          <c:idx val="0"/>
          <c:order val="0"/>
          <c:tx>
            <c:strRef>
              <c:f>'Partida 14'!$D$56</c:f>
              <c:strCache>
                <c:ptCount val="1"/>
                <c:pt idx="0">
                  <c:v>M$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4FA-4F1F-948F-0D569CF969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4FA-4F1F-948F-0D569CF969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4FA-4F1F-948F-0D569CF969E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4FA-4F1F-948F-0D569CF969E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14'!$C$57:$C$60</c:f>
              <c:strCache>
                <c:ptCount val="4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de Capital</c:v>
                </c:pt>
                <c:pt idx="3">
                  <c:v>Otros</c:v>
                </c:pt>
              </c:strCache>
            </c:strRef>
          </c:cat>
          <c:val>
            <c:numRef>
              <c:f>'Partida 14'!$D$57:$D$60</c:f>
              <c:numCache>
                <c:formatCode>_-* #,##0_-;\-* #,##0_-;_-* "-"??_-;_-@_-</c:formatCode>
                <c:ptCount val="4"/>
                <c:pt idx="0">
                  <c:v>18476365</c:v>
                </c:pt>
                <c:pt idx="1">
                  <c:v>4125883</c:v>
                </c:pt>
                <c:pt idx="2">
                  <c:v>13308643</c:v>
                </c:pt>
                <c:pt idx="3" formatCode="#,##0">
                  <c:v>7258059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4FA-4F1F-948F-0D569CF969E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804698593003741E-3"/>
          <c:y val="0.79061545008411394"/>
          <c:w val="0.98168151112258506"/>
          <c:h val="0.18568084989896375"/>
        </c:manualLayout>
      </c:layout>
      <c:overlay val="0"/>
      <c:spPr>
        <a:noFill/>
        <a:ln w="12700">
          <a:solidFill>
            <a:schemeClr val="l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dirty="0"/>
              <a:t>Distribución Presupuesto Inicial por Programa</a:t>
            </a:r>
            <a:endParaRPr lang="es-CL" sz="1050" b="1" dirty="0"/>
          </a:p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dirty="0"/>
              <a:t>(en millones de $)</a:t>
            </a:r>
            <a:endParaRPr lang="es-CL" sz="1050" b="1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9656017965909964E-2"/>
          <c:y val="0.18457899648689463"/>
          <c:w val="0.95195195608333116"/>
          <c:h val="0.6807748123340486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14'!$H$57:$H$60</c:f>
              <c:strCache>
                <c:ptCount val="4"/>
                <c:pt idx="0">
                  <c:v>Subsecretaría de Bienes Nacionales</c:v>
                </c:pt>
                <c:pt idx="1">
                  <c:v>Regularización de la Propiedad Raíz</c:v>
                </c:pt>
                <c:pt idx="2">
                  <c:v>Administración de Bienes</c:v>
                </c:pt>
                <c:pt idx="3">
                  <c:v>Catastro</c:v>
                </c:pt>
              </c:strCache>
            </c:strRef>
          </c:cat>
          <c:val>
            <c:numRef>
              <c:f>'Partida 14'!$I$57:$I$60</c:f>
              <c:numCache>
                <c:formatCode>_-* #,##0_-;\-* #,##0_-;_-* "-"??_-;_-@_-</c:formatCode>
                <c:ptCount val="4"/>
                <c:pt idx="0">
                  <c:v>12461810000</c:v>
                </c:pt>
                <c:pt idx="1">
                  <c:v>3358757000</c:v>
                </c:pt>
                <c:pt idx="2">
                  <c:v>23941996000</c:v>
                </c:pt>
                <c:pt idx="3">
                  <c:v>3406387000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DA-4330-852A-C59A64FEF5A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19063808"/>
        <c:axId val="219070848"/>
      </c:barChart>
      <c:catAx>
        <c:axId val="21906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070848"/>
        <c:crosses val="autoZero"/>
        <c:auto val="0"/>
        <c:lblAlgn val="ctr"/>
        <c:lblOffset val="100"/>
        <c:noMultiLvlLbl val="0"/>
      </c:catAx>
      <c:valAx>
        <c:axId val="219070848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2190638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8114302137353608"/>
          <c:y val="4.347700305597307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14'!$C$28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14'!$D$28:$O$28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7.9182587005927077E-2</c:v>
                </c:pt>
                <c:pt idx="2">
                  <c:v>6.7673133335640553E-2</c:v>
                </c:pt>
                <c:pt idx="3">
                  <c:v>6.1611603883298512E-2</c:v>
                </c:pt>
                <c:pt idx="4">
                  <c:v>9.4445635842899597E-2</c:v>
                </c:pt>
                <c:pt idx="5">
                  <c:v>9.7697943124260708E-2</c:v>
                </c:pt>
                <c:pt idx="6">
                  <c:v>4.5459477058185017E-2</c:v>
                </c:pt>
                <c:pt idx="7">
                  <c:v>9.7453674277176688E-2</c:v>
                </c:pt>
                <c:pt idx="8">
                  <c:v>7.1065049144794418E-2</c:v>
                </c:pt>
                <c:pt idx="9">
                  <c:v>5.9445398173130291E-2</c:v>
                </c:pt>
                <c:pt idx="10">
                  <c:v>0.10633100315251905</c:v>
                </c:pt>
                <c:pt idx="11">
                  <c:v>8.4616702926479118E-2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79-4AAF-8F76-F36F2CCADEBA}"/>
            </c:ext>
          </c:extLst>
        </c:ser>
        <c:ser>
          <c:idx val="0"/>
          <c:order val="1"/>
          <c:tx>
            <c:strRef>
              <c:f>'Partida 14'!$C$29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14'!$D$29:$O$29</c:f>
              <c:numCache>
                <c:formatCode>0.0%</c:formatCode>
                <c:ptCount val="12"/>
                <c:pt idx="0">
                  <c:v>3.0835773029146803E-2</c:v>
                </c:pt>
                <c:pt idx="1">
                  <c:v>0.15785598507826956</c:v>
                </c:pt>
                <c:pt idx="2">
                  <c:v>0.11242335564359816</c:v>
                </c:pt>
                <c:pt idx="3">
                  <c:v>0.10048073605926697</c:v>
                </c:pt>
                <c:pt idx="4">
                  <c:v>4.9918651651859526E-2</c:v>
                </c:pt>
                <c:pt idx="5">
                  <c:v>5.6763677079873426E-2</c:v>
                </c:pt>
                <c:pt idx="6">
                  <c:v>6.9749660471060404E-2</c:v>
                </c:pt>
                <c:pt idx="7">
                  <c:v>6.9908343612688231E-2</c:v>
                </c:pt>
                <c:pt idx="8">
                  <c:v>0.22246211860727994</c:v>
                </c:pt>
                <c:pt idx="9">
                  <c:v>8.1405662255098224E-2</c:v>
                </c:pt>
                <c:pt idx="10">
                  <c:v>7.3481833802243851E-2</c:v>
                </c:pt>
                <c:pt idx="11">
                  <c:v>0.18716243224082682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79-4AAF-8F76-F36F2CCADEBA}"/>
            </c:ext>
          </c:extLst>
        </c:ser>
        <c:ser>
          <c:idx val="1"/>
          <c:order val="2"/>
          <c:tx>
            <c:strRef>
              <c:f>'Partida 14'!$C$30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6.4412238325281803E-3"/>
                  <c:y val="-3.95061666948712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779-4AAF-8F76-F36F2CCADEBA}"/>
                </c:ext>
              </c:extLst>
            </c:dLbl>
            <c:dLbl>
              <c:idx val="2"/>
              <c:layout>
                <c:manualLayout>
                  <c:x val="1.294533835444482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79-4AAF-8F76-F36F2CCADEBA}"/>
                </c:ext>
              </c:extLst>
            </c:dLbl>
            <c:dLbl>
              <c:idx val="3"/>
              <c:layout>
                <c:manualLayout>
                  <c:x val="8.672086720867168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779-4AAF-8F76-F36F2CCADEBA}"/>
                </c:ext>
              </c:extLst>
            </c:dLbl>
            <c:dLbl>
              <c:idx val="4"/>
              <c:layout>
                <c:manualLayout>
                  <c:x val="6.5040650406504065E-3"/>
                  <c:y val="-7.24271355894785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79-4AAF-8F76-F36F2CCADEBA}"/>
                </c:ext>
              </c:extLst>
            </c:dLbl>
            <c:dLbl>
              <c:idx val="5"/>
              <c:layout>
                <c:manualLayout>
                  <c:x val="4.29414922168537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779-4AAF-8F76-F36F2CCADE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14'!$D$30:$J$30</c:f>
              <c:numCache>
                <c:formatCode>0.0%</c:formatCode>
                <c:ptCount val="7"/>
                <c:pt idx="0">
                  <c:v>5.4903790803343608E-2</c:v>
                </c:pt>
                <c:pt idx="1">
                  <c:v>4.2322882455818257E-2</c:v>
                </c:pt>
                <c:pt idx="2">
                  <c:v>9.9296055171423495E-2</c:v>
                </c:pt>
                <c:pt idx="3">
                  <c:v>0.12329604664268741</c:v>
                </c:pt>
                <c:pt idx="4">
                  <c:v>8.2381574754010617E-2</c:v>
                </c:pt>
                <c:pt idx="5">
                  <c:v>8.7857165688746852E-2</c:v>
                </c:pt>
                <c:pt idx="6">
                  <c:v>0.12682820780006357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779-4AAF-8F76-F36F2CCADEB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2802304"/>
        <c:axId val="162820480"/>
      </c:barChart>
      <c:catAx>
        <c:axId val="16280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20480"/>
        <c:crosses val="autoZero"/>
        <c:auto val="1"/>
        <c:lblAlgn val="ctr"/>
        <c:lblOffset val="100"/>
        <c:noMultiLvlLbl val="0"/>
      </c:catAx>
      <c:valAx>
        <c:axId val="1628204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02304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rPr>
              <a:t>% Ejecución Acumulada  2019 - 2020 - 2021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 sz="12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effectLst/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30520458265139117"/>
          <c:y val="2.773649889256802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14'!$C$21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14'!$D$20:$O$20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14'!$D$21:$O$21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0.17981278204520673</c:v>
                </c:pt>
                <c:pt idx="2">
                  <c:v>0.24665941467384236</c:v>
                </c:pt>
                <c:pt idx="3">
                  <c:v>0.3082710185571409</c:v>
                </c:pt>
                <c:pt idx="4">
                  <c:v>0.40271665440004045</c:v>
                </c:pt>
                <c:pt idx="5">
                  <c:v>0.49539438346666725</c:v>
                </c:pt>
                <c:pt idx="6">
                  <c:v>0.53816081998789678</c:v>
                </c:pt>
                <c:pt idx="7">
                  <c:v>0.62652478656872956</c:v>
                </c:pt>
                <c:pt idx="8">
                  <c:v>0.69758983571352395</c:v>
                </c:pt>
                <c:pt idx="9">
                  <c:v>0.75703523388665428</c:v>
                </c:pt>
                <c:pt idx="10">
                  <c:v>0.8628989959063309</c:v>
                </c:pt>
                <c:pt idx="11">
                  <c:v>0.94502426003859552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E0-4CA1-AA1A-D256C7F95CEA}"/>
            </c:ext>
          </c:extLst>
        </c:ser>
        <c:ser>
          <c:idx val="0"/>
          <c:order val="1"/>
          <c:tx>
            <c:strRef>
              <c:f>'Partida 14'!$C$22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14'!$D$20:$O$20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14'!$D$22:$O$22</c:f>
              <c:numCache>
                <c:formatCode>0.0%</c:formatCode>
                <c:ptCount val="12"/>
                <c:pt idx="0">
                  <c:v>3.0835773029146803E-2</c:v>
                </c:pt>
                <c:pt idx="1">
                  <c:v>0.18869175810741637</c:v>
                </c:pt>
                <c:pt idx="2">
                  <c:v>0.29975350314655558</c:v>
                </c:pt>
                <c:pt idx="3">
                  <c:v>0.40295844708133366</c:v>
                </c:pt>
                <c:pt idx="4">
                  <c:v>0.45983391901119364</c:v>
                </c:pt>
                <c:pt idx="5">
                  <c:v>0.51552668322470352</c:v>
                </c:pt>
                <c:pt idx="6">
                  <c:v>0.58527634369576398</c:v>
                </c:pt>
                <c:pt idx="7">
                  <c:v>0.65459782650741183</c:v>
                </c:pt>
                <c:pt idx="8">
                  <c:v>0.87705994511469176</c:v>
                </c:pt>
                <c:pt idx="9">
                  <c:v>0.94168353057509946</c:v>
                </c:pt>
                <c:pt idx="10">
                  <c:v>1.0151653643773433</c:v>
                </c:pt>
                <c:pt idx="11">
                  <c:v>1.1066852044820585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E0-4CA1-AA1A-D256C7F95CEA}"/>
            </c:ext>
          </c:extLst>
        </c:ser>
        <c:ser>
          <c:idx val="1"/>
          <c:order val="2"/>
          <c:tx>
            <c:strRef>
              <c:f>'Partida 14'!$C$23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Lbls>
            <c:dLbl>
              <c:idx val="0"/>
              <c:layout>
                <c:manualLayout>
                  <c:x val="-5.1958537915984725E-2"/>
                  <c:y val="-3.0777841875748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5E0-4CA1-AA1A-D256C7F95CEA}"/>
                </c:ext>
              </c:extLst>
            </c:dLbl>
            <c:dLbl>
              <c:idx val="1"/>
              <c:layout>
                <c:manualLayout>
                  <c:x val="-3.2733224222585927E-2"/>
                  <c:y val="-1.9811784923262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5E0-4CA1-AA1A-D256C7F95CEA}"/>
                </c:ext>
              </c:extLst>
            </c:dLbl>
            <c:dLbl>
              <c:idx val="2"/>
              <c:layout>
                <c:manualLayout>
                  <c:x val="-3.4915439170758358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5E0-4CA1-AA1A-D256C7F95CEA}"/>
                </c:ext>
              </c:extLst>
            </c:dLbl>
            <c:dLbl>
              <c:idx val="3"/>
              <c:layout>
                <c:manualLayout>
                  <c:x val="-4.5826513911620376E-2"/>
                  <c:y val="-2.7736498892568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5E0-4CA1-AA1A-D256C7F95CEA}"/>
                </c:ext>
              </c:extLst>
            </c:dLbl>
            <c:dLbl>
              <c:idx val="4"/>
              <c:layout>
                <c:manualLayout>
                  <c:x val="-1.3093289689034371E-2"/>
                  <c:y val="1.1887070953957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5E0-4CA1-AA1A-D256C7F95CEA}"/>
                </c:ext>
              </c:extLst>
            </c:dLbl>
            <c:dLbl>
              <c:idx val="5"/>
              <c:layout>
                <c:manualLayout>
                  <c:x val="-3.9279869067103193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5E0-4CA1-AA1A-D256C7F95CEA}"/>
                </c:ext>
              </c:extLst>
            </c:dLbl>
            <c:dLbl>
              <c:idx val="6"/>
              <c:layout>
                <c:manualLayout>
                  <c:x val="-4.0704058046068359E-2"/>
                  <c:y val="-2.3774029609299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5E0-4CA1-AA1A-D256C7F95CEA}"/>
                </c:ext>
              </c:extLst>
            </c:dLbl>
            <c:dLbl>
              <c:idx val="7"/>
              <c:layout>
                <c:manualLayout>
                  <c:x val="-5.0190943807965162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5E0-4CA1-AA1A-D256C7F95CEA}"/>
                </c:ext>
              </c:extLst>
            </c:dLbl>
            <c:dLbl>
              <c:idx val="8"/>
              <c:layout>
                <c:manualLayout>
                  <c:x val="-6.54664484451717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5E0-4CA1-AA1A-D256C7F95CEA}"/>
                </c:ext>
              </c:extLst>
            </c:dLbl>
            <c:dLbl>
              <c:idx val="9"/>
              <c:layout>
                <c:manualLayout>
                  <c:x val="-5.4555373704309872E-2"/>
                  <c:y val="3.16988558772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5E0-4CA1-AA1A-D256C7F95C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14'!$D$20:$O$20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14'!$D$23:$J$23</c:f>
              <c:numCache>
                <c:formatCode>0.0%</c:formatCode>
                <c:ptCount val="7"/>
                <c:pt idx="0">
                  <c:v>5.4903790803343608E-2</c:v>
                </c:pt>
                <c:pt idx="1">
                  <c:v>9.6655004131635303E-2</c:v>
                </c:pt>
                <c:pt idx="2">
                  <c:v>0.19595105930305878</c:v>
                </c:pt>
                <c:pt idx="3">
                  <c:v>0.31344675723156212</c:v>
                </c:pt>
                <c:pt idx="4">
                  <c:v>0.39531662422949609</c:v>
                </c:pt>
                <c:pt idx="5">
                  <c:v>0.48379696355682289</c:v>
                </c:pt>
                <c:pt idx="6">
                  <c:v>0.52564989665109885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15E0-4CA1-AA1A-D256C7F95C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8979712"/>
        <c:axId val="218981504"/>
      </c:lineChart>
      <c:catAx>
        <c:axId val="21897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81504"/>
        <c:crosses val="autoZero"/>
        <c:auto val="1"/>
        <c:lblAlgn val="ctr"/>
        <c:lblOffset val="100"/>
        <c:noMultiLvlLbl val="0"/>
      </c:catAx>
      <c:valAx>
        <c:axId val="2189815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797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266818734401244E-2"/>
          <c:y val="0.91414633202741946"/>
          <c:w val="0.96764857747936994"/>
          <c:h val="6.20795260646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16-09-2021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16-09-2021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16-09-2021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16-09-2021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16-09-2021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16-09-2021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16-09-2021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16-09-2021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16-09-2021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16-09-2021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16-09-2021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16-09-2021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16-09-2021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16-09-2021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16-09-2021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5F01E5A-628C-4232-A6EE-99BB50980341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817290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JULIO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14: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agosto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5333" y="1436547"/>
            <a:ext cx="799333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530352" y="6356349"/>
            <a:ext cx="841488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579" y="755320"/>
            <a:ext cx="799333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ACFA46B-8129-4712-8D85-9CD6994E78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452900"/>
              </p:ext>
            </p:extLst>
          </p:nvPr>
        </p:nvGraphicFramePr>
        <p:xfrm>
          <a:off x="580813" y="1796985"/>
          <a:ext cx="7987854" cy="2037647"/>
        </p:xfrm>
        <a:graphic>
          <a:graphicData uri="http://schemas.openxmlformats.org/drawingml/2006/table">
            <a:tbl>
              <a:tblPr/>
              <a:tblGrid>
                <a:gridCol w="258590">
                  <a:extLst>
                    <a:ext uri="{9D8B030D-6E8A-4147-A177-3AD203B41FA5}">
                      <a16:colId xmlns:a16="http://schemas.microsoft.com/office/drawing/2014/main" val="3638123509"/>
                    </a:ext>
                  </a:extLst>
                </a:gridCol>
                <a:gridCol w="258590">
                  <a:extLst>
                    <a:ext uri="{9D8B030D-6E8A-4147-A177-3AD203B41FA5}">
                      <a16:colId xmlns:a16="http://schemas.microsoft.com/office/drawing/2014/main" val="4002058848"/>
                    </a:ext>
                  </a:extLst>
                </a:gridCol>
                <a:gridCol w="258590">
                  <a:extLst>
                    <a:ext uri="{9D8B030D-6E8A-4147-A177-3AD203B41FA5}">
                      <a16:colId xmlns:a16="http://schemas.microsoft.com/office/drawing/2014/main" val="3096958780"/>
                    </a:ext>
                  </a:extLst>
                </a:gridCol>
                <a:gridCol w="3188420">
                  <a:extLst>
                    <a:ext uri="{9D8B030D-6E8A-4147-A177-3AD203B41FA5}">
                      <a16:colId xmlns:a16="http://schemas.microsoft.com/office/drawing/2014/main" val="2523360008"/>
                    </a:ext>
                  </a:extLst>
                </a:gridCol>
                <a:gridCol w="693022">
                  <a:extLst>
                    <a:ext uri="{9D8B030D-6E8A-4147-A177-3AD203B41FA5}">
                      <a16:colId xmlns:a16="http://schemas.microsoft.com/office/drawing/2014/main" val="1027731845"/>
                    </a:ext>
                  </a:extLst>
                </a:gridCol>
                <a:gridCol w="693022">
                  <a:extLst>
                    <a:ext uri="{9D8B030D-6E8A-4147-A177-3AD203B41FA5}">
                      <a16:colId xmlns:a16="http://schemas.microsoft.com/office/drawing/2014/main" val="2052542297"/>
                    </a:ext>
                  </a:extLst>
                </a:gridCol>
                <a:gridCol w="693022">
                  <a:extLst>
                    <a:ext uri="{9D8B030D-6E8A-4147-A177-3AD203B41FA5}">
                      <a16:colId xmlns:a16="http://schemas.microsoft.com/office/drawing/2014/main" val="1366662177"/>
                    </a:ext>
                  </a:extLst>
                </a:gridCol>
                <a:gridCol w="693022">
                  <a:extLst>
                    <a:ext uri="{9D8B030D-6E8A-4147-A177-3AD203B41FA5}">
                      <a16:colId xmlns:a16="http://schemas.microsoft.com/office/drawing/2014/main" val="944907273"/>
                    </a:ext>
                  </a:extLst>
                </a:gridCol>
                <a:gridCol w="630960">
                  <a:extLst>
                    <a:ext uri="{9D8B030D-6E8A-4147-A177-3AD203B41FA5}">
                      <a16:colId xmlns:a16="http://schemas.microsoft.com/office/drawing/2014/main" val="3991924621"/>
                    </a:ext>
                  </a:extLst>
                </a:gridCol>
                <a:gridCol w="620616">
                  <a:extLst>
                    <a:ext uri="{9D8B030D-6E8A-4147-A177-3AD203B41FA5}">
                      <a16:colId xmlns:a16="http://schemas.microsoft.com/office/drawing/2014/main" val="2902663896"/>
                    </a:ext>
                  </a:extLst>
                </a:gridCol>
              </a:tblGrid>
              <a:tr h="1225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832458"/>
                  </a:ext>
                </a:extLst>
              </a:tr>
              <a:tr h="3753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068461"/>
                  </a:ext>
                </a:extLst>
              </a:tr>
              <a:tr h="12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52.850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52.850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42.273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867825"/>
                  </a:ext>
                </a:extLst>
              </a:tr>
              <a:tr h="12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Bíobío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361.938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361.938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584336"/>
                  </a:ext>
                </a:extLst>
              </a:tr>
              <a:tr h="160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La Araucanía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100255"/>
                  </a:ext>
                </a:extLst>
              </a:tr>
              <a:tr h="12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Lagos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153.803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153.803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316563"/>
                  </a:ext>
                </a:extLst>
              </a:tr>
              <a:tr h="153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Aysén del General Carlos Ibáñez del Campo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495780"/>
                  </a:ext>
                </a:extLst>
              </a:tr>
              <a:tr h="12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Magallanes y de la Antártica Chilena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38.060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557853"/>
                  </a:ext>
                </a:extLst>
              </a:tr>
              <a:tr h="12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58.362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58.362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61.536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156573"/>
                  </a:ext>
                </a:extLst>
              </a:tr>
              <a:tr h="12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Ríos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477.768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477.768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934824"/>
                  </a:ext>
                </a:extLst>
              </a:tr>
              <a:tr h="12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311.448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311.448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235.323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594357"/>
                  </a:ext>
                </a:extLst>
              </a:tr>
              <a:tr h="12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Ñuble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99.930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99.930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614839"/>
                  </a:ext>
                </a:extLst>
              </a:tr>
              <a:tr h="12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330.317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330.307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122530,0%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168259"/>
                  </a:ext>
                </a:extLst>
              </a:tr>
              <a:tr h="12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330.317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330.307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122530,0%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638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6385" y="1549532"/>
            <a:ext cx="7886701" cy="367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576386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6386" y="890901"/>
            <a:ext cx="80280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6BBBEBA-6360-4FE6-8EF4-6EE5FC79C0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078199"/>
              </p:ext>
            </p:extLst>
          </p:nvPr>
        </p:nvGraphicFramePr>
        <p:xfrm>
          <a:off x="576389" y="1898332"/>
          <a:ext cx="8028059" cy="2074679"/>
        </p:xfrm>
        <a:graphic>
          <a:graphicData uri="http://schemas.openxmlformats.org/drawingml/2006/table">
            <a:tbl>
              <a:tblPr/>
              <a:tblGrid>
                <a:gridCol w="269037">
                  <a:extLst>
                    <a:ext uri="{9D8B030D-6E8A-4147-A177-3AD203B41FA5}">
                      <a16:colId xmlns:a16="http://schemas.microsoft.com/office/drawing/2014/main" val="2879486515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4132236009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1451718273"/>
                    </a:ext>
                  </a:extLst>
                </a:gridCol>
                <a:gridCol w="3034735">
                  <a:extLst>
                    <a:ext uri="{9D8B030D-6E8A-4147-A177-3AD203B41FA5}">
                      <a16:colId xmlns:a16="http://schemas.microsoft.com/office/drawing/2014/main" val="1789993908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1671212490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2109480970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391744118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806427298"/>
                    </a:ext>
                  </a:extLst>
                </a:gridCol>
                <a:gridCol w="656449">
                  <a:extLst>
                    <a:ext uri="{9D8B030D-6E8A-4147-A177-3AD203B41FA5}">
                      <a16:colId xmlns:a16="http://schemas.microsoft.com/office/drawing/2014/main" val="685919509"/>
                    </a:ext>
                  </a:extLst>
                </a:gridCol>
                <a:gridCol w="645688">
                  <a:extLst>
                    <a:ext uri="{9D8B030D-6E8A-4147-A177-3AD203B41FA5}">
                      <a16:colId xmlns:a16="http://schemas.microsoft.com/office/drawing/2014/main" val="4290351247"/>
                    </a:ext>
                  </a:extLst>
                </a:gridCol>
              </a:tblGrid>
              <a:tr h="1266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928146"/>
                  </a:ext>
                </a:extLst>
              </a:tr>
              <a:tr h="3880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699549"/>
                  </a:ext>
                </a:extLst>
              </a:tr>
              <a:tr h="1662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3.406.387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4.273.100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866.713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1.895.122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589572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2.800.983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1.651.561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455591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516.642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-27.640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413761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88602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632151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240551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056523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010302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298557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926566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267524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709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2993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80083" y="836712"/>
            <a:ext cx="8183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F8DC11A3-1BCE-494D-A97F-5FD09B08D3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9315146"/>
              </p:ext>
            </p:extLst>
          </p:nvPr>
        </p:nvGraphicFramePr>
        <p:xfrm>
          <a:off x="450457" y="1988841"/>
          <a:ext cx="4086000" cy="2519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64439BD4-B649-451A-80FE-59DC10C8A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077522"/>
              </p:ext>
            </p:extLst>
          </p:nvPr>
        </p:nvGraphicFramePr>
        <p:xfrm>
          <a:off x="4632681" y="1988841"/>
          <a:ext cx="4036393" cy="2520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5529" y="724413"/>
            <a:ext cx="809891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4AE7043-75CF-4F41-85FD-E4C15A5054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7471274"/>
              </p:ext>
            </p:extLst>
          </p:nvPr>
        </p:nvGraphicFramePr>
        <p:xfrm>
          <a:off x="505529" y="2060848"/>
          <a:ext cx="8064894" cy="366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4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79208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0062" y="875360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5E03742-9430-4FFB-9A3C-50BE0A5CD0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3556894"/>
              </p:ext>
            </p:extLst>
          </p:nvPr>
        </p:nvGraphicFramePr>
        <p:xfrm>
          <a:off x="500062" y="2204864"/>
          <a:ext cx="7920881" cy="3663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677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71749" y="1485506"/>
            <a:ext cx="8229600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749" y="63035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1749" y="776791"/>
            <a:ext cx="7891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CAC148D-473C-4891-AAA3-DC32C21E94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660343"/>
              </p:ext>
            </p:extLst>
          </p:nvPr>
        </p:nvGraphicFramePr>
        <p:xfrm>
          <a:off x="571749" y="1820097"/>
          <a:ext cx="7886700" cy="2189499"/>
        </p:xfrm>
        <a:graphic>
          <a:graphicData uri="http://schemas.openxmlformats.org/drawingml/2006/table">
            <a:tbl>
              <a:tblPr/>
              <a:tblGrid>
                <a:gridCol w="715032">
                  <a:extLst>
                    <a:ext uri="{9D8B030D-6E8A-4147-A177-3AD203B41FA5}">
                      <a16:colId xmlns:a16="http://schemas.microsoft.com/office/drawing/2014/main" val="3828588589"/>
                    </a:ext>
                  </a:extLst>
                </a:gridCol>
                <a:gridCol w="3009540">
                  <a:extLst>
                    <a:ext uri="{9D8B030D-6E8A-4147-A177-3AD203B41FA5}">
                      <a16:colId xmlns:a16="http://schemas.microsoft.com/office/drawing/2014/main" val="241109369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75724746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5531560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06264608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947982549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2819069865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647348487"/>
                    </a:ext>
                  </a:extLst>
                </a:gridCol>
              </a:tblGrid>
              <a:tr h="135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358279"/>
                  </a:ext>
                </a:extLst>
              </a:tr>
              <a:tr h="4158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905986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43.168.950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54.535.171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11.366.221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28.666.407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16100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18.476.365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18.630.441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10.723.786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578231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4.125.883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4.263.056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137.173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1.730.149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617845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222.001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2018181,8%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656065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1.680.993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1.680.993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645.403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274043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5.119.038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14.348.850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9.229.812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3.695.652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032387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513.656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359.010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404.541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559033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231.135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277.575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183.676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708544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461384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10.375.778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940471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1.218.738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1.217.708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633.643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61518,7%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38701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746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4948" y="1479698"/>
            <a:ext cx="806950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4947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4947" y="841574"/>
            <a:ext cx="79974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FB5F8DD-0F06-44CE-8A06-1DCF3B799F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133914"/>
              </p:ext>
            </p:extLst>
          </p:nvPr>
        </p:nvGraphicFramePr>
        <p:xfrm>
          <a:off x="534947" y="1844823"/>
          <a:ext cx="7997494" cy="1329035"/>
        </p:xfrm>
        <a:graphic>
          <a:graphicData uri="http://schemas.openxmlformats.org/drawingml/2006/table">
            <a:tbl>
              <a:tblPr/>
              <a:tblGrid>
                <a:gridCol w="277306">
                  <a:extLst>
                    <a:ext uri="{9D8B030D-6E8A-4147-A177-3AD203B41FA5}">
                      <a16:colId xmlns:a16="http://schemas.microsoft.com/office/drawing/2014/main" val="3608292918"/>
                    </a:ext>
                  </a:extLst>
                </a:gridCol>
                <a:gridCol w="277306">
                  <a:extLst>
                    <a:ext uri="{9D8B030D-6E8A-4147-A177-3AD203B41FA5}">
                      <a16:colId xmlns:a16="http://schemas.microsoft.com/office/drawing/2014/main" val="3915048752"/>
                    </a:ext>
                  </a:extLst>
                </a:gridCol>
                <a:gridCol w="3128007">
                  <a:extLst>
                    <a:ext uri="{9D8B030D-6E8A-4147-A177-3AD203B41FA5}">
                      <a16:colId xmlns:a16="http://schemas.microsoft.com/office/drawing/2014/main" val="1955025379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3970440487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4105834335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1218082216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2440982717"/>
                    </a:ext>
                  </a:extLst>
                </a:gridCol>
                <a:gridCol w="676626">
                  <a:extLst>
                    <a:ext uri="{9D8B030D-6E8A-4147-A177-3AD203B41FA5}">
                      <a16:colId xmlns:a16="http://schemas.microsoft.com/office/drawing/2014/main" val="1573298234"/>
                    </a:ext>
                  </a:extLst>
                </a:gridCol>
                <a:gridCol w="665533">
                  <a:extLst>
                    <a:ext uri="{9D8B030D-6E8A-4147-A177-3AD203B41FA5}">
                      <a16:colId xmlns:a16="http://schemas.microsoft.com/office/drawing/2014/main" val="165078365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615731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531865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43.168.950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54.535.171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11.366.221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28.666.407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08086"/>
                  </a:ext>
                </a:extLst>
              </a:tr>
              <a:tr h="14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12.461.810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17.229.837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4.768.027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7.393.340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729703"/>
                  </a:ext>
                </a:extLst>
              </a:tr>
              <a:tr h="14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de la Propiedad Raíz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3.358.757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4.037.450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678.693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1.591.241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72516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Bienes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23.941.996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28.994.784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5.052.788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17.786.704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860560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Catastro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3.406.387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4.273.100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866.713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1.895.122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004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90447" y="1410601"/>
            <a:ext cx="798336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590447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90448" y="764704"/>
            <a:ext cx="7963106" cy="610501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0258C06-5674-4BDE-BB87-75F964A7BC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89188"/>
              </p:ext>
            </p:extLst>
          </p:nvPr>
        </p:nvGraphicFramePr>
        <p:xfrm>
          <a:off x="623520" y="1740477"/>
          <a:ext cx="7950288" cy="2325560"/>
        </p:xfrm>
        <a:graphic>
          <a:graphicData uri="http://schemas.openxmlformats.org/drawingml/2006/table">
            <a:tbl>
              <a:tblPr/>
              <a:tblGrid>
                <a:gridCol w="266431">
                  <a:extLst>
                    <a:ext uri="{9D8B030D-6E8A-4147-A177-3AD203B41FA5}">
                      <a16:colId xmlns:a16="http://schemas.microsoft.com/office/drawing/2014/main" val="1163796566"/>
                    </a:ext>
                  </a:extLst>
                </a:gridCol>
                <a:gridCol w="266431">
                  <a:extLst>
                    <a:ext uri="{9D8B030D-6E8A-4147-A177-3AD203B41FA5}">
                      <a16:colId xmlns:a16="http://schemas.microsoft.com/office/drawing/2014/main" val="609332627"/>
                    </a:ext>
                  </a:extLst>
                </a:gridCol>
                <a:gridCol w="266431">
                  <a:extLst>
                    <a:ext uri="{9D8B030D-6E8A-4147-A177-3AD203B41FA5}">
                      <a16:colId xmlns:a16="http://schemas.microsoft.com/office/drawing/2014/main" val="2034587319"/>
                    </a:ext>
                  </a:extLst>
                </a:gridCol>
                <a:gridCol w="3005336">
                  <a:extLst>
                    <a:ext uri="{9D8B030D-6E8A-4147-A177-3AD203B41FA5}">
                      <a16:colId xmlns:a16="http://schemas.microsoft.com/office/drawing/2014/main" val="2055298602"/>
                    </a:ext>
                  </a:extLst>
                </a:gridCol>
                <a:gridCol w="714034">
                  <a:extLst>
                    <a:ext uri="{9D8B030D-6E8A-4147-A177-3AD203B41FA5}">
                      <a16:colId xmlns:a16="http://schemas.microsoft.com/office/drawing/2014/main" val="3563600242"/>
                    </a:ext>
                  </a:extLst>
                </a:gridCol>
                <a:gridCol w="714034">
                  <a:extLst>
                    <a:ext uri="{9D8B030D-6E8A-4147-A177-3AD203B41FA5}">
                      <a16:colId xmlns:a16="http://schemas.microsoft.com/office/drawing/2014/main" val="1363888631"/>
                    </a:ext>
                  </a:extLst>
                </a:gridCol>
                <a:gridCol w="714034">
                  <a:extLst>
                    <a:ext uri="{9D8B030D-6E8A-4147-A177-3AD203B41FA5}">
                      <a16:colId xmlns:a16="http://schemas.microsoft.com/office/drawing/2014/main" val="1639770762"/>
                    </a:ext>
                  </a:extLst>
                </a:gridCol>
                <a:gridCol w="714034">
                  <a:extLst>
                    <a:ext uri="{9D8B030D-6E8A-4147-A177-3AD203B41FA5}">
                      <a16:colId xmlns:a16="http://schemas.microsoft.com/office/drawing/2014/main" val="3884710555"/>
                    </a:ext>
                  </a:extLst>
                </a:gridCol>
                <a:gridCol w="650090">
                  <a:extLst>
                    <a:ext uri="{9D8B030D-6E8A-4147-A177-3AD203B41FA5}">
                      <a16:colId xmlns:a16="http://schemas.microsoft.com/office/drawing/2014/main" val="2958786478"/>
                    </a:ext>
                  </a:extLst>
                </a:gridCol>
                <a:gridCol w="639433">
                  <a:extLst>
                    <a:ext uri="{9D8B030D-6E8A-4147-A177-3AD203B41FA5}">
                      <a16:colId xmlns:a16="http://schemas.microsoft.com/office/drawing/2014/main" val="991148707"/>
                    </a:ext>
                  </a:extLst>
                </a:gridCol>
              </a:tblGrid>
              <a:tr h="1265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726573"/>
                  </a:ext>
                </a:extLst>
              </a:tr>
              <a:tr h="3875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413193"/>
                  </a:ext>
                </a:extLst>
              </a:tr>
              <a:tr h="1661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12.461.810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17.229.837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4.768.027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7.393.340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101738"/>
                  </a:ext>
                </a:extLst>
              </a:tr>
              <a:tr h="126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9.531.464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9.548.909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5.451.394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266645"/>
                  </a:ext>
                </a:extLst>
              </a:tr>
              <a:tr h="126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2.786.625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2.786.625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1.202.582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102874"/>
                  </a:ext>
                </a:extLst>
              </a:tr>
              <a:tr h="126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263436,4%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681957"/>
                  </a:ext>
                </a:extLst>
              </a:tr>
              <a:tr h="126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263436,4%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858026"/>
                  </a:ext>
                </a:extLst>
              </a:tr>
              <a:tr h="126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4.126.946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4.126.619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399878"/>
                  </a:ext>
                </a:extLst>
              </a:tr>
              <a:tr h="126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183026"/>
                  </a:ext>
                </a:extLst>
              </a:tr>
              <a:tr h="126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4.126.619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4.126.619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271294"/>
                  </a:ext>
                </a:extLst>
              </a:tr>
              <a:tr h="126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142.383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159.423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94.946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697448"/>
                  </a:ext>
                </a:extLst>
              </a:tr>
              <a:tr h="126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834578"/>
                  </a:ext>
                </a:extLst>
              </a:tr>
              <a:tr h="126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303238"/>
                  </a:ext>
                </a:extLst>
              </a:tr>
              <a:tr h="126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111.892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635280"/>
                  </a:ext>
                </a:extLst>
              </a:tr>
              <a:tr h="126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615.406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61540,6%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043999"/>
                  </a:ext>
                </a:extLst>
              </a:tr>
              <a:tr h="126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615.406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61540,6%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414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189" y="1411596"/>
            <a:ext cx="788670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566190" y="630932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8052" y="737547"/>
            <a:ext cx="788670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20609EA-978F-4AB1-A6A8-998A0C1E17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6502"/>
              </p:ext>
            </p:extLst>
          </p:nvPr>
        </p:nvGraphicFramePr>
        <p:xfrm>
          <a:off x="566189" y="1700808"/>
          <a:ext cx="7886701" cy="245798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99877065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12845879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72929284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2515807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13161858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1503678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00517259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29172472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19572238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87775063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459360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65209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3.358.757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4.037.450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678.693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1.591.241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6101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1.641.033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1.644.165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961.622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347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313.580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8527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0155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1768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466.782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3283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466.782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7014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466.782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3654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1826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8266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871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9911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28610,0%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3293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28610,0%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5329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661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4726" y="1406590"/>
            <a:ext cx="8129125" cy="2603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675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8071" y="722377"/>
            <a:ext cx="8028145" cy="605890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81E03E7-EB55-4FBC-8038-39EA8D5E7C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846845"/>
              </p:ext>
            </p:extLst>
          </p:nvPr>
        </p:nvGraphicFramePr>
        <p:xfrm>
          <a:off x="570359" y="1745283"/>
          <a:ext cx="8015857" cy="3970114"/>
        </p:xfrm>
        <a:graphic>
          <a:graphicData uri="http://schemas.openxmlformats.org/drawingml/2006/table">
            <a:tbl>
              <a:tblPr/>
              <a:tblGrid>
                <a:gridCol w="259496">
                  <a:extLst>
                    <a:ext uri="{9D8B030D-6E8A-4147-A177-3AD203B41FA5}">
                      <a16:colId xmlns:a16="http://schemas.microsoft.com/office/drawing/2014/main" val="3411251413"/>
                    </a:ext>
                  </a:extLst>
                </a:gridCol>
                <a:gridCol w="259496">
                  <a:extLst>
                    <a:ext uri="{9D8B030D-6E8A-4147-A177-3AD203B41FA5}">
                      <a16:colId xmlns:a16="http://schemas.microsoft.com/office/drawing/2014/main" val="270059494"/>
                    </a:ext>
                  </a:extLst>
                </a:gridCol>
                <a:gridCol w="259496">
                  <a:extLst>
                    <a:ext uri="{9D8B030D-6E8A-4147-A177-3AD203B41FA5}">
                      <a16:colId xmlns:a16="http://schemas.microsoft.com/office/drawing/2014/main" val="569464812"/>
                    </a:ext>
                  </a:extLst>
                </a:gridCol>
                <a:gridCol w="3199597">
                  <a:extLst>
                    <a:ext uri="{9D8B030D-6E8A-4147-A177-3AD203B41FA5}">
                      <a16:colId xmlns:a16="http://schemas.microsoft.com/office/drawing/2014/main" val="1609497051"/>
                    </a:ext>
                  </a:extLst>
                </a:gridCol>
                <a:gridCol w="695452">
                  <a:extLst>
                    <a:ext uri="{9D8B030D-6E8A-4147-A177-3AD203B41FA5}">
                      <a16:colId xmlns:a16="http://schemas.microsoft.com/office/drawing/2014/main" val="1665914621"/>
                    </a:ext>
                  </a:extLst>
                </a:gridCol>
                <a:gridCol w="695452">
                  <a:extLst>
                    <a:ext uri="{9D8B030D-6E8A-4147-A177-3AD203B41FA5}">
                      <a16:colId xmlns:a16="http://schemas.microsoft.com/office/drawing/2014/main" val="3394941825"/>
                    </a:ext>
                  </a:extLst>
                </a:gridCol>
                <a:gridCol w="695452">
                  <a:extLst>
                    <a:ext uri="{9D8B030D-6E8A-4147-A177-3AD203B41FA5}">
                      <a16:colId xmlns:a16="http://schemas.microsoft.com/office/drawing/2014/main" val="2665240711"/>
                    </a:ext>
                  </a:extLst>
                </a:gridCol>
                <a:gridCol w="695452">
                  <a:extLst>
                    <a:ext uri="{9D8B030D-6E8A-4147-A177-3AD203B41FA5}">
                      <a16:colId xmlns:a16="http://schemas.microsoft.com/office/drawing/2014/main" val="157463975"/>
                    </a:ext>
                  </a:extLst>
                </a:gridCol>
                <a:gridCol w="633172">
                  <a:extLst>
                    <a:ext uri="{9D8B030D-6E8A-4147-A177-3AD203B41FA5}">
                      <a16:colId xmlns:a16="http://schemas.microsoft.com/office/drawing/2014/main" val="2391096282"/>
                    </a:ext>
                  </a:extLst>
                </a:gridCol>
                <a:gridCol w="622792">
                  <a:extLst>
                    <a:ext uri="{9D8B030D-6E8A-4147-A177-3AD203B41FA5}">
                      <a16:colId xmlns:a16="http://schemas.microsoft.com/office/drawing/2014/main" val="3874603610"/>
                    </a:ext>
                  </a:extLst>
                </a:gridCol>
              </a:tblGrid>
              <a:tr h="1226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341947"/>
                  </a:ext>
                </a:extLst>
              </a:tr>
              <a:tr h="3755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221988"/>
                  </a:ext>
                </a:extLst>
              </a:tr>
              <a:tr h="1609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23.941.996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28.994.784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5.052.788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17.786.704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494486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4.502.885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4.636.387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133.502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2.659.209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350198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509.036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673.849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164.813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306.563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490485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400815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40802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178.621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263753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178.621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082517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Puesta en Valor del Territorio Fiscal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48.246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48.246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13.726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998621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Recuperación y Fortalecimiento de Rutas Patrimoniales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82.414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26.268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102233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Gestión Territorial Regional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300.845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300.845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138.627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429312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5.118.711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9.017.193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3.898.482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3.695.618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460933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5.118.711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9.017.193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3.898.482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3.695.618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107382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349822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443661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593833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905657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212169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230700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51.779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296569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Ventas a Plazo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51.779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847996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10.375.778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705744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10.375.778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339555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Tarapacá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699.751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699.751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445.267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202564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9.178.018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9.178.018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7.565.801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08127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Atacama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1.110.578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1.110.578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1.853.640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406900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196.174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196.174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142.375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15259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483.019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483.019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423126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Libertador General B. O’Higgins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76.168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76.168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042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3901</TotalTime>
  <Words>2054</Words>
  <Application>Microsoft Office PowerPoint</Application>
  <PresentationFormat>Presentación en pantalla (4:3)</PresentationFormat>
  <Paragraphs>1099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JULIO DE 2021 PARTIDA 14:  MINISTERIO DE BIENES NACIONALES</vt:lpstr>
      <vt:lpstr>Presentación de PowerPoint</vt:lpstr>
      <vt:lpstr>Presentación de PowerPoint</vt:lpstr>
      <vt:lpstr>Presentación de PowerPoint</vt:lpstr>
      <vt:lpstr>EJECUCIÓN ACUMULADA DE GASTOS A JULIO DE 2021  PARTIDA 14 MINISTERIO DE BIENES NACIONALES</vt:lpstr>
      <vt:lpstr>EJECUCIÓN ACUMULADA DE GASTOS A JULIO DE 2021  PARTIDA 14 RESUMEN POR CAPÍTULOS</vt:lpstr>
      <vt:lpstr>EJECUCIÓN ACUMULADA DE GASTOS A JULIO DE 2021  PARTIDA 14. CAPÍTULO 01. PROGRAMA 01: SUBSECRETARÍA DE BIENES NACIONALES </vt:lpstr>
      <vt:lpstr>EJECUCIÓN ACUMULADA DE GASTOS A JULIO DE 2021  PARTIDA 14. CAPÍTULO 01. PROGRAMA 03: REGULARIZACIÓN DE LA PROPIEDAD RAÍZ</vt:lpstr>
      <vt:lpstr>EJECUCIÓN ACUMULADA DE GASTOS A JULIO DE 2021  PARTIDA 14. CAPÍTULO 01. PROGRAMA 04: ADMINISTRACIÓN DE BIENES</vt:lpstr>
      <vt:lpstr>EJECUCIÓN ACUMULADA DE GASTOS A JULIO DE 2021  PARTIDA 14. CAPÍTULO 01. PROGRAMA 04: ADMINISTRACIÓN DE BIENES</vt:lpstr>
      <vt:lpstr>EJECUCIÓN ACUMULADA DE GASTOS A JULIO DE 2021  PARTIDA 14. CAPÍTULO 01. PROGRAMA 05: CATASTRO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272</cp:revision>
  <cp:lastPrinted>2019-10-14T13:03:08Z</cp:lastPrinted>
  <dcterms:created xsi:type="dcterms:W3CDTF">2016-06-23T13:38:47Z</dcterms:created>
  <dcterms:modified xsi:type="dcterms:W3CDTF">2021-09-16T21:15:12Z</dcterms:modified>
</cp:coreProperties>
</file>