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1"/>
  </p:notesMasterIdLst>
  <p:handoutMasterIdLst>
    <p:handoutMasterId r:id="rId32"/>
  </p:handoutMasterIdLst>
  <p:sldIdLst>
    <p:sldId id="256" r:id="rId3"/>
    <p:sldId id="326" r:id="rId4"/>
    <p:sldId id="323" r:id="rId5"/>
    <p:sldId id="324" r:id="rId6"/>
    <p:sldId id="264" r:id="rId7"/>
    <p:sldId id="322" r:id="rId8"/>
    <p:sldId id="263" r:id="rId9"/>
    <p:sldId id="302" r:id="rId10"/>
    <p:sldId id="303" r:id="rId11"/>
    <p:sldId id="299" r:id="rId12"/>
    <p:sldId id="300" r:id="rId13"/>
    <p:sldId id="301" r:id="rId14"/>
    <p:sldId id="304" r:id="rId15"/>
    <p:sldId id="305" r:id="rId16"/>
    <p:sldId id="306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27" r:id="rId29"/>
    <p:sldId id="319" r:id="rId3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9" autoAdjust="0"/>
    <p:restoredTop sz="93838" autoAdjust="0"/>
  </p:normalViewPr>
  <p:slideViewPr>
    <p:cSldViewPr>
      <p:cViewPr varScale="1">
        <p:scale>
          <a:sx n="71" d="100"/>
          <a:sy n="71" d="100"/>
        </p:scale>
        <p:origin x="60" y="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</a:t>
            </a:r>
            <a:r>
              <a:rPr lang="es-CL" sz="1100" b="1" baseline="0"/>
              <a:t> Presupuesto inicial </a:t>
            </a:r>
            <a:r>
              <a:rPr lang="es-CL" sz="1100" b="1"/>
              <a:t>por Subtítulos de Gastos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667691802010742"/>
          <c:y val="0.17603183578856427"/>
          <c:w val="0.68570723632748809"/>
          <c:h val="0.5225975063537924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5FE-4732-9241-989649C415F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5FE-4732-9241-989649C415F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5FE-4732-9241-989649C415F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5FE-4732-9241-989649C415F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11'!$C$82:$C$85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ADQUISICIÓN DE ACTIVOS FINANCIEROS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11'!$D$82:$D$85</c:f>
              <c:numCache>
                <c:formatCode>#,##0</c:formatCode>
                <c:ptCount val="4"/>
                <c:pt idx="0">
                  <c:v>1228940973</c:v>
                </c:pt>
                <c:pt idx="1">
                  <c:v>329235489</c:v>
                </c:pt>
                <c:pt idx="2">
                  <c:v>142245469</c:v>
                </c:pt>
                <c:pt idx="3">
                  <c:v>186369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5FE-4732-9241-989649C415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2019 - 2020 - 2021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11'!$C$37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11'!$D$36:$O$36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11'!$D$37:$O$37</c:f>
              <c:numCache>
                <c:formatCode>0.0%</c:formatCode>
                <c:ptCount val="12"/>
                <c:pt idx="0">
                  <c:v>0.109</c:v>
                </c:pt>
                <c:pt idx="1">
                  <c:v>7.0999999999999994E-2</c:v>
                </c:pt>
                <c:pt idx="2">
                  <c:v>7.3999999999999996E-2</c:v>
                </c:pt>
                <c:pt idx="3">
                  <c:v>8.5999999999999993E-2</c:v>
                </c:pt>
                <c:pt idx="4">
                  <c:v>7.8E-2</c:v>
                </c:pt>
                <c:pt idx="5">
                  <c:v>0.08</c:v>
                </c:pt>
                <c:pt idx="6">
                  <c:v>6.9000000000000006E-2</c:v>
                </c:pt>
                <c:pt idx="7">
                  <c:v>7.9000000000000001E-2</c:v>
                </c:pt>
                <c:pt idx="8">
                  <c:v>7.4999999999999997E-2</c:v>
                </c:pt>
                <c:pt idx="9">
                  <c:v>7.1999999999999995E-2</c:v>
                </c:pt>
                <c:pt idx="10">
                  <c:v>7.4999999999999997E-2</c:v>
                </c:pt>
                <c:pt idx="11">
                  <c:v>0.13100000000000001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68-4636-BAD0-9F834B8C7901}"/>
            </c:ext>
          </c:extLst>
        </c:ser>
        <c:ser>
          <c:idx val="1"/>
          <c:order val="1"/>
          <c:tx>
            <c:strRef>
              <c:f>'Partida 11'!$C$38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11'!$D$36:$O$36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11'!$D$38:$O$38</c:f>
              <c:numCache>
                <c:formatCode>0.0%</c:formatCode>
                <c:ptCount val="12"/>
                <c:pt idx="0">
                  <c:v>0.113</c:v>
                </c:pt>
                <c:pt idx="1">
                  <c:v>7.0999999999999994E-2</c:v>
                </c:pt>
                <c:pt idx="2">
                  <c:v>7.4999999999999997E-2</c:v>
                </c:pt>
                <c:pt idx="3">
                  <c:v>7.0000000000000007E-2</c:v>
                </c:pt>
                <c:pt idx="4">
                  <c:v>6.5000000000000002E-2</c:v>
                </c:pt>
                <c:pt idx="5">
                  <c:v>7.8E-2</c:v>
                </c:pt>
                <c:pt idx="6">
                  <c:v>6.8000000000000005E-2</c:v>
                </c:pt>
                <c:pt idx="7">
                  <c:v>5.8999999999999997E-2</c:v>
                </c:pt>
                <c:pt idx="8">
                  <c:v>6.4000000000000001E-2</c:v>
                </c:pt>
                <c:pt idx="9">
                  <c:v>6.2E-2</c:v>
                </c:pt>
                <c:pt idx="10">
                  <c:v>6.4000000000000001E-2</c:v>
                </c:pt>
                <c:pt idx="11">
                  <c:v>0.28412783899999999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68-4636-BAD0-9F834B8C7901}"/>
            </c:ext>
          </c:extLst>
        </c:ser>
        <c:ser>
          <c:idx val="2"/>
          <c:order val="2"/>
          <c:tx>
            <c:strRef>
              <c:f>'Partida 11'!$C$39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9668-4636-BAD0-9F834B8C7901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9668-4636-BAD0-9F834B8C7901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9668-4636-BAD0-9F834B8C7901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9668-4636-BAD0-9F834B8C7901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>
                      <a:solidFill>
                        <a:schemeClr val="tx1"/>
                      </a:solidFill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9668-4636-BAD0-9F834B8C79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11'!$D$36:$O$36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11'!$D$39:$E$39</c:f>
              <c:numCache>
                <c:formatCode>0.0%</c:formatCode>
                <c:ptCount val="2"/>
                <c:pt idx="0">
                  <c:v>0.14546738632090708</c:v>
                </c:pt>
                <c:pt idx="1">
                  <c:v>7.1049768488433612E-2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668-4636-BAD0-9F834B8C79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29855296"/>
        <c:axId val="429861176"/>
      </c:barChart>
      <c:catAx>
        <c:axId val="429855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29861176"/>
        <c:crosses val="autoZero"/>
        <c:auto val="0"/>
        <c:lblAlgn val="ctr"/>
        <c:lblOffset val="100"/>
        <c:noMultiLvlLbl val="0"/>
      </c:catAx>
      <c:valAx>
        <c:axId val="429861176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298552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78071337491131E-2"/>
          <c:y val="0.93707902476045912"/>
          <c:w val="0.89999990076854763"/>
          <c:h val="6.2920975239540836E-2"/>
        </c:manualLayout>
      </c:layout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2019 - 2020 - 2021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11'!$C$33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11'!$D$32:$O$32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11'!$D$33:$O$33</c:f>
              <c:numCache>
                <c:formatCode>0.0%</c:formatCode>
                <c:ptCount val="12"/>
                <c:pt idx="0">
                  <c:v>0.109</c:v>
                </c:pt>
                <c:pt idx="1">
                  <c:v>0.18</c:v>
                </c:pt>
                <c:pt idx="2">
                  <c:v>0.254</c:v>
                </c:pt>
                <c:pt idx="3">
                  <c:v>0.33900000000000002</c:v>
                </c:pt>
                <c:pt idx="4">
                  <c:v>0.41599999999999998</c:v>
                </c:pt>
                <c:pt idx="5">
                  <c:v>0.49199999999999999</c:v>
                </c:pt>
                <c:pt idx="6">
                  <c:v>0.55600000000000005</c:v>
                </c:pt>
                <c:pt idx="7">
                  <c:v>0.63400000000000001</c:v>
                </c:pt>
                <c:pt idx="8">
                  <c:v>0.70899999999999996</c:v>
                </c:pt>
                <c:pt idx="9">
                  <c:v>0.78100000000000003</c:v>
                </c:pt>
                <c:pt idx="10">
                  <c:v>0.85599999999999998</c:v>
                </c:pt>
                <c:pt idx="11">
                  <c:v>0.98399999999999999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28E-41E6-8565-BF65D650E357}"/>
            </c:ext>
          </c:extLst>
        </c:ser>
        <c:ser>
          <c:idx val="1"/>
          <c:order val="1"/>
          <c:tx>
            <c:strRef>
              <c:f>'Partida 11'!$C$34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1F497D"/>
              </a:solidFill>
            </a:ln>
          </c:spPr>
          <c:marker>
            <c:symbol val="none"/>
          </c:marker>
          <c:cat>
            <c:strRef>
              <c:f>'Partida 11'!$D$32:$O$32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11'!$D$34:$O$34</c:f>
              <c:numCache>
                <c:formatCode>0.0%</c:formatCode>
                <c:ptCount val="12"/>
                <c:pt idx="0">
                  <c:v>0.113</c:v>
                </c:pt>
                <c:pt idx="1">
                  <c:v>0.185</c:v>
                </c:pt>
                <c:pt idx="2">
                  <c:v>0.25900000000000001</c:v>
                </c:pt>
                <c:pt idx="3">
                  <c:v>0.33100000000000002</c:v>
                </c:pt>
                <c:pt idx="4">
                  <c:v>0.39700000000000002</c:v>
                </c:pt>
                <c:pt idx="5">
                  <c:v>0.48599999999999999</c:v>
                </c:pt>
                <c:pt idx="6">
                  <c:v>0.55400000000000005</c:v>
                </c:pt>
                <c:pt idx="7">
                  <c:v>0.54500000000000004</c:v>
                </c:pt>
                <c:pt idx="8">
                  <c:v>0.60899999999999999</c:v>
                </c:pt>
                <c:pt idx="9">
                  <c:v>0.66200000000000003</c:v>
                </c:pt>
                <c:pt idx="10">
                  <c:v>0.72499999999999998</c:v>
                </c:pt>
                <c:pt idx="11">
                  <c:v>0.95099999999999996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28E-41E6-8565-BF65D650E357}"/>
            </c:ext>
          </c:extLst>
        </c:ser>
        <c:ser>
          <c:idx val="2"/>
          <c:order val="2"/>
          <c:tx>
            <c:strRef>
              <c:f>'Partida 11'!$C$35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482587064676617E-2"/>
                  <c:y val="3.20320320320320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28E-41E6-8565-BF65D650E357}"/>
                </c:ext>
              </c:extLst>
            </c:dLbl>
            <c:dLbl>
              <c:idx val="1"/>
              <c:layout>
                <c:manualLayout>
                  <c:x val="-3.2338308457711441E-2"/>
                  <c:y val="3.6036036036036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28E-41E6-8565-BF65D650E357}"/>
                </c:ext>
              </c:extLst>
            </c:dLbl>
            <c:dLbl>
              <c:idx val="2"/>
              <c:layout>
                <c:manualLayout>
                  <c:x val="-3.482587064676617E-2"/>
                  <c:y val="4.80480480480480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28E-41E6-8565-BF65D650E357}"/>
                </c:ext>
              </c:extLst>
            </c:dLbl>
            <c:dLbl>
              <c:idx val="3"/>
              <c:layout>
                <c:manualLayout>
                  <c:x val="-3.9800995024875621E-2"/>
                  <c:y val="4.8048048048047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28E-41E6-8565-BF65D650E357}"/>
                </c:ext>
              </c:extLst>
            </c:dLbl>
            <c:dLbl>
              <c:idx val="4"/>
              <c:layout>
                <c:manualLayout>
                  <c:x val="-4.9751243781094572E-2"/>
                  <c:y val="5.6056056056055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28E-41E6-8565-BF65D650E357}"/>
                </c:ext>
              </c:extLst>
            </c:dLbl>
            <c:dLbl>
              <c:idx val="5"/>
              <c:layout>
                <c:manualLayout>
                  <c:x val="-4.975124378109453E-2"/>
                  <c:y val="4.8048048048047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28E-41E6-8565-BF65D650E357}"/>
                </c:ext>
              </c:extLst>
            </c:dLbl>
            <c:dLbl>
              <c:idx val="6"/>
              <c:layout>
                <c:manualLayout>
                  <c:x val="-3.7313432835820892E-2"/>
                  <c:y val="4.0182648401826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28E-41E6-8565-BF65D650E357}"/>
                </c:ext>
              </c:extLst>
            </c:dLbl>
            <c:dLbl>
              <c:idx val="7"/>
              <c:layout>
                <c:manualLayout>
                  <c:x val="-3.9800995024875711E-2"/>
                  <c:y val="2.9223744292237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28E-41E6-8565-BF65D650E357}"/>
                </c:ext>
              </c:extLst>
            </c:dLbl>
            <c:dLbl>
              <c:idx val="8"/>
              <c:layout>
                <c:manualLayout>
                  <c:x val="-3.482587064676617E-2"/>
                  <c:y val="1.8264840182648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28E-41E6-8565-BF65D650E357}"/>
                </c:ext>
              </c:extLst>
            </c:dLbl>
            <c:dLbl>
              <c:idx val="9"/>
              <c:layout>
                <c:manualLayout>
                  <c:x val="-2.487562189054735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28E-41E6-8565-BF65D650E3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11'!$D$32:$O$32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11'!$D$35:$E$35</c:f>
              <c:numCache>
                <c:formatCode>0.0%</c:formatCode>
                <c:ptCount val="2"/>
                <c:pt idx="0">
                  <c:v>0.14546738632090708</c:v>
                </c:pt>
                <c:pt idx="1">
                  <c:v>0.21644559840490332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628E-41E6-8565-BF65D650E3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9854904"/>
        <c:axId val="429860784"/>
      </c:lineChart>
      <c:catAx>
        <c:axId val="429854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29860784"/>
        <c:crosses val="autoZero"/>
        <c:auto val="1"/>
        <c:lblAlgn val="ctr"/>
        <c:lblOffset val="100"/>
        <c:tickLblSkip val="1"/>
        <c:noMultiLvlLbl val="0"/>
      </c:catAx>
      <c:valAx>
        <c:axId val="429860784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2985490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1" tIns="46425" rIns="92851" bIns="4642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1" tIns="46425" rIns="92851" bIns="4642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16413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6463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26750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75054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10690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5874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6328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32967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28707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97984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4655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8907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5249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4201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4431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6714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50775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0197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7097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602E23A4-3B9D-4FA4-BC63-9FF85E52073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BCE9540-5D18-4B73-981B-37361D877DD4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FEBRERO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DEFENSA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marzo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803363"/>
            <a:ext cx="770485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579456"/>
            <a:ext cx="792088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ORGANISMOS DE SALUD DEL EJÉRCITO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84784"/>
            <a:ext cx="80042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420478"/>
              </p:ext>
            </p:extLst>
          </p:nvPr>
        </p:nvGraphicFramePr>
        <p:xfrm>
          <a:off x="539554" y="2276867"/>
          <a:ext cx="7920878" cy="3338633"/>
        </p:xfrm>
        <a:graphic>
          <a:graphicData uri="http://schemas.openxmlformats.org/drawingml/2006/table">
            <a:tbl>
              <a:tblPr/>
              <a:tblGrid>
                <a:gridCol w="715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90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5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5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95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72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72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714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501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0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72.003.512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72.003.512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18.742.480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40.056.177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40.056.177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6.601.490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26.113.430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26.113.430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3.980.687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7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190.872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190.872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7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7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7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178.605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7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5.605.358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5.605.358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8.144.171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7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5.605.358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5.605.358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8.144.171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8189" y="6093296"/>
            <a:ext cx="7848872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692696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01: ORGANISMOS DE INDUSTRIA MILITAR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52419"/>
            <a:ext cx="7848872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229261"/>
              </p:ext>
            </p:extLst>
          </p:nvPr>
        </p:nvGraphicFramePr>
        <p:xfrm>
          <a:off x="539553" y="1844359"/>
          <a:ext cx="7880547" cy="4032913"/>
        </p:xfrm>
        <a:graphic>
          <a:graphicData uri="http://schemas.openxmlformats.org/drawingml/2006/table">
            <a:tbl>
              <a:tblPr/>
              <a:tblGrid>
                <a:gridCol w="541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83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46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46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85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92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92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732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32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9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4.822.259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4.822.259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740.828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3.336.220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3.336.220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504.540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7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1.226.784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1.226.784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7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7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7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7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7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Internacional Permanente de Armas Portátiles de Fuego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7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7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175.946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7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126.790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7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7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48.604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7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1498240,0%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7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1498240,0%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3145" y="6290877"/>
            <a:ext cx="7704856" cy="3113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1" y="677667"/>
            <a:ext cx="770485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7449" y="1268760"/>
            <a:ext cx="77048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871678"/>
              </p:ext>
            </p:extLst>
          </p:nvPr>
        </p:nvGraphicFramePr>
        <p:xfrm>
          <a:off x="567450" y="1859853"/>
          <a:ext cx="7704854" cy="3945408"/>
        </p:xfrm>
        <a:graphic>
          <a:graphicData uri="http://schemas.openxmlformats.org/drawingml/2006/table">
            <a:tbl>
              <a:tblPr/>
              <a:tblGrid>
                <a:gridCol w="698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90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22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22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25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85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850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471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756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8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378.069.330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378.069.330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68.440.348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330.736.998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330.736.998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59.683.011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42.148.029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42.148.029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4.160.286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50.974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50.974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4.393.029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4.393.029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4.393.019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4.393.029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4.393.029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4.393.019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1.895.090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1.895.090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1.895.090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Administrador Financiero Sistema Salud Armada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2.497.929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2.497.929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2.497.929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740.290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740.290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203.625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740.290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740.290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203.625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7473" y="5553355"/>
            <a:ext cx="781632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81467" y="838188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7473" y="1944244"/>
            <a:ext cx="7659485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152182"/>
              </p:ext>
            </p:extLst>
          </p:nvPr>
        </p:nvGraphicFramePr>
        <p:xfrm>
          <a:off x="481468" y="2492900"/>
          <a:ext cx="8205330" cy="2880319"/>
        </p:xfrm>
        <a:graphic>
          <a:graphicData uri="http://schemas.openxmlformats.org/drawingml/2006/table">
            <a:tbl>
              <a:tblPr/>
              <a:tblGrid>
                <a:gridCol w="696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1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168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63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63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37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62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62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535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51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6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60.325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3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3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42.204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42.204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3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3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3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3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3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53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6381328"/>
            <a:ext cx="7724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7345" y="569586"/>
            <a:ext cx="792088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.CAPÍTULO 07.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01: DIRECCIÓN GENERAL DEL TERRITORIO MARÍTIMO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03311" y="1497375"/>
            <a:ext cx="7632848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744253"/>
              </p:ext>
            </p:extLst>
          </p:nvPr>
        </p:nvGraphicFramePr>
        <p:xfrm>
          <a:off x="627343" y="1876816"/>
          <a:ext cx="7920881" cy="4454555"/>
        </p:xfrm>
        <a:graphic>
          <a:graphicData uri="http://schemas.openxmlformats.org/drawingml/2006/table">
            <a:tbl>
              <a:tblPr/>
              <a:tblGrid>
                <a:gridCol w="703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83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355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65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64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64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29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29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554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61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4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103.649.256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105.830.339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2.181.083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5.538.970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21.165.288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21.165.288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3.227.450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36.798.411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36.711.494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-86.917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2.309.499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805.779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805.779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707.419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Hidrográfico y Oceanográfico de la Armada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707.419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98.360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Membresía OMI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Membresía AIFM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2.941.912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5.209.912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2.268.000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279.012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2.547.012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2.268.000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2.122.493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2.122.493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540.407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540.407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5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80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7" y="5949280"/>
            <a:ext cx="5616624" cy="298681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7" y="620688"/>
            <a:ext cx="76328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08. PROGRAMA 01:  DIRECCIÓN DE SANIDAD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24994" y="1580398"/>
            <a:ext cx="7488832" cy="1969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126877"/>
              </p:ext>
            </p:extLst>
          </p:nvPr>
        </p:nvGraphicFramePr>
        <p:xfrm>
          <a:off x="683567" y="2145954"/>
          <a:ext cx="7632848" cy="3644833"/>
        </p:xfrm>
        <a:graphic>
          <a:graphicData uri="http://schemas.openxmlformats.org/drawingml/2006/table">
            <a:tbl>
              <a:tblPr/>
              <a:tblGrid>
                <a:gridCol w="703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99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33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33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46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38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38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946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23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6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71.595.737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71.976.307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380.570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13.807.078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30.629.610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30.629.610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5.217.943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32.664.891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32.664.891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4.747.380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613.500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100.813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613.500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100.813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385.662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380.570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380.570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380.570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7.613.625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7.613.625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3.734.951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9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7.613.625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7.613.625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3.734.951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4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59" y="6418411"/>
            <a:ext cx="5166784" cy="241002"/>
          </a:xfrm>
        </p:spPr>
        <p:txBody>
          <a:bodyPr/>
          <a:lstStyle/>
          <a:p>
            <a:r>
              <a:rPr lang="es-CL" sz="1000" dirty="0"/>
              <a:t>Fuente: Elaboración propia en base  a Informes de ejecución presupuestaria mensual de DIPRES</a:t>
            </a:r>
          </a:p>
          <a:p>
            <a:endParaRPr lang="es-CL" sz="11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647576"/>
            <a:ext cx="770485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241291"/>
            <a:ext cx="763284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879849"/>
              </p:ext>
            </p:extLst>
          </p:nvPr>
        </p:nvGraphicFramePr>
        <p:xfrm>
          <a:off x="611558" y="1844824"/>
          <a:ext cx="7725992" cy="4032449"/>
        </p:xfrm>
        <a:graphic>
          <a:graphicData uri="http://schemas.openxmlformats.org/drawingml/2006/table">
            <a:tbl>
              <a:tblPr/>
              <a:tblGrid>
                <a:gridCol w="811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14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1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19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19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83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834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610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57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3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220.850.142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220.850.142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37.938.126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193.961.578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193.961.578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33.452.958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23.976.756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23.976.756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1.437.393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2.399.501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2.399.501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2.399.491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6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636.329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636.329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636.329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6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Medicina Curativa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636.329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636.329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636.329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6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803.650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803.650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6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FACH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183.951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183.951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6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619.699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619.699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619.699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6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959.522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959.522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959.512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6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959.512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959.512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959.512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6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6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512.297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512.297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6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512.297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512.297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6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6150400,0%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28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6150400,0%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78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59" y="5805264"/>
            <a:ext cx="612068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59" y="76470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11560" y="1598619"/>
            <a:ext cx="7704856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570170"/>
              </p:ext>
            </p:extLst>
          </p:nvPr>
        </p:nvGraphicFramePr>
        <p:xfrm>
          <a:off x="611559" y="2204861"/>
          <a:ext cx="7776866" cy="3129910"/>
        </p:xfrm>
        <a:graphic>
          <a:graphicData uri="http://schemas.openxmlformats.org/drawingml/2006/table">
            <a:tbl>
              <a:tblPr/>
              <a:tblGrid>
                <a:gridCol w="649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56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99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99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04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13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13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401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666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1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0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0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0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40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40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40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40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40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2442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5575" y="5832366"/>
            <a:ext cx="6979842" cy="3493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7" y="890392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11. PROGRAMA 01: ORGANISMOS DE SALUD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55576" y="1590358"/>
            <a:ext cx="7560841" cy="2544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660641"/>
              </p:ext>
            </p:extLst>
          </p:nvPr>
        </p:nvGraphicFramePr>
        <p:xfrm>
          <a:off x="755575" y="2204862"/>
          <a:ext cx="7776865" cy="3452846"/>
        </p:xfrm>
        <a:graphic>
          <a:graphicData uri="http://schemas.openxmlformats.org/drawingml/2006/table">
            <a:tbl>
              <a:tblPr/>
              <a:tblGrid>
                <a:gridCol w="708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0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2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8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8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00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2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024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791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4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6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35.640.567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35.640.567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5.862.042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15.538.910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15.538.910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2.396.299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17.542.633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17.542.633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1.713.961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7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7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7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7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7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7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7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550.798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550.798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7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539.402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539.402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7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7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1.742.850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7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1.742.850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917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298953"/>
            <a:ext cx="6192688" cy="191046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620688"/>
            <a:ext cx="828092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18. PROGRAMA 01: DIRECCIÓN GENERAL DE MOVILIZACIÓN NACIONAL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64242" y="1283491"/>
            <a:ext cx="727280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000165"/>
              </p:ext>
            </p:extLst>
          </p:nvPr>
        </p:nvGraphicFramePr>
        <p:xfrm>
          <a:off x="464242" y="1628802"/>
          <a:ext cx="8222558" cy="4670153"/>
        </p:xfrm>
        <a:graphic>
          <a:graphicData uri="http://schemas.openxmlformats.org/drawingml/2006/table">
            <a:tbl>
              <a:tblPr/>
              <a:tblGrid>
                <a:gridCol w="577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5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506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0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0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63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43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43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748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55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9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6.763.332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6.763.332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344.928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1.600.274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1.600.274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247.204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1.704.147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1.704.147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3.318.739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3.318.739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7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996.734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996.734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7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Incentivos Servicio Militar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996.734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996.734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7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2.010.526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2.010.526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7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2.010.526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2.010.526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7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7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7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279.976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7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para la Prohibición de Armas Químicas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250.430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250.430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4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Conferencia de Estados Partes del Tratado sobre el Comercio de Armas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7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de Armas Convencionales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8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para Armas Biológicas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32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140.162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140.162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7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88.679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7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51.483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7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7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646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86721E8-22E4-486D-8238-74C2B3541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5A28A890-7896-4175-84FF-1B7DD948D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575233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15EFFFBC-1615-41B2-B732-18025E4B982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32913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7021" y="6232298"/>
            <a:ext cx="7200800" cy="30661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764704"/>
            <a:ext cx="792088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19. PROGRAMA 01: INSTITUTO GEOGRÁFICO MILITAR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57021" y="1477135"/>
            <a:ext cx="784887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861587"/>
              </p:ext>
            </p:extLst>
          </p:nvPr>
        </p:nvGraphicFramePr>
        <p:xfrm>
          <a:off x="611559" y="1802927"/>
          <a:ext cx="7920883" cy="4327204"/>
        </p:xfrm>
        <a:graphic>
          <a:graphicData uri="http://schemas.openxmlformats.org/drawingml/2006/table">
            <a:tbl>
              <a:tblPr/>
              <a:tblGrid>
                <a:gridCol w="643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305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5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75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78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5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95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752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67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0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4.093.939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4.093.939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677.445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2.505.764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2.505.764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429.575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1.130.818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1.130.818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7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7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7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5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Panamericano de Geografía e Historia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7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de Geodesia y Geofísica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7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Geográfica Internacional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7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Cartográfica Internacional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5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Internacional de Fotometría y Sensores Remotos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7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7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7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384.690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7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384.690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7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1141080,0%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7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1141080,0%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2974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6017" y="6016006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017" y="764704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20. PROGRAMA 01: SERVICIO HIDROGRÁFICO Y OCEANOGRÁFICO DE LA ARMADA DE CHILE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83318" y="1901545"/>
            <a:ext cx="806678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922008"/>
              </p:ext>
            </p:extLst>
          </p:nvPr>
        </p:nvGraphicFramePr>
        <p:xfrm>
          <a:off x="506017" y="2348882"/>
          <a:ext cx="8210799" cy="3528389"/>
        </p:xfrm>
        <a:graphic>
          <a:graphicData uri="http://schemas.openxmlformats.org/drawingml/2006/table">
            <a:tbl>
              <a:tblPr/>
              <a:tblGrid>
                <a:gridCol w="687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65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9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1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52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52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45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745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202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06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5.690.709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5.690.709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931.013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2.990.751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2.990.751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476.577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1.960.660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1.960.660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350.891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Hidrográfica Internacional (OHI)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705.936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705.936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384.941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384.941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320.995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320.995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2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4713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6600" y="6453336"/>
            <a:ext cx="7200800" cy="268139"/>
          </a:xfrm>
        </p:spPr>
        <p:txBody>
          <a:bodyPr/>
          <a:lstStyle/>
          <a:p>
            <a:r>
              <a:rPr lang="es-CL" sz="9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6600" y="69269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21. PROGRAMA 01: DIRECCIÓN GENERAL DE AERONÁUTICA CIVIL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66600" y="1282412"/>
            <a:ext cx="7560841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791840"/>
              </p:ext>
            </p:extLst>
          </p:nvPr>
        </p:nvGraphicFramePr>
        <p:xfrm>
          <a:off x="466601" y="1510088"/>
          <a:ext cx="8210798" cy="4943257"/>
        </p:xfrm>
        <a:graphic>
          <a:graphicData uri="http://schemas.openxmlformats.org/drawingml/2006/table">
            <a:tbl>
              <a:tblPr/>
              <a:tblGrid>
                <a:gridCol w="798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5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05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05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80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80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80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17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52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2285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6759" marR="6759" marT="6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759" marR="6759" marT="6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23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2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227.286.165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227.286.165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116.783.556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125.883.210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125.883.210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16.504.913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26.164.667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26.164.667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1.387.207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2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241.671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241.671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590.980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244,5%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2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241.671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241.671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96.197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2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494.783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2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1.817.644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1.817.644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1.591.918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2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668.731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668.731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655.950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2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12.781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12.781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2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655.950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655.950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655.950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2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150.241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150.241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150.241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2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150.241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150.241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150.241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2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998.672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998.672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785.727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2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998.672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998.672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785.727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2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11.958.435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11.958.435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42.155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2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325.016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325.016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42.155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2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11.633.419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11.633.419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22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15.812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15.812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5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15.812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15.812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22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12.827.680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12.827.680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593.211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22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54.217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54.217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22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159.726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159.726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22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10.646.582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10.646.582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591.581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22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1.246.384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1.246.384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22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720.771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720.771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22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80.915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80.915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2.723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22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80.915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80.915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2.723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22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48.296.121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48.296.121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1.476.891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22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41.808.910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41.808.910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1.476.891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22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Pagos a concesionarios aeroportuarios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41.808.910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41.808.910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1.476.891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22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6.487.211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6.487.211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22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 IVA concesiones -MOP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6.487.211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6.487.211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2288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94.593.558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945935580,0%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22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94.593.558</a:t>
                      </a:r>
                    </a:p>
                  </a:txBody>
                  <a:tcPr marL="6759" marR="6759" marT="6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945935580,0%</a:t>
                      </a:r>
                    </a:p>
                  </a:txBody>
                  <a:tcPr marL="6759" marR="6759" marT="67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7746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1189" y="5673561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856" y="676033"/>
            <a:ext cx="799477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22. PROGRAMA 01: SERVICIO AEROFOTOGRAMÉTRICO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62829" y="1693053"/>
            <a:ext cx="7994775" cy="2949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288704"/>
              </p:ext>
            </p:extLst>
          </p:nvPr>
        </p:nvGraphicFramePr>
        <p:xfrm>
          <a:off x="621189" y="1988023"/>
          <a:ext cx="7963444" cy="3647431"/>
        </p:xfrm>
        <a:graphic>
          <a:graphicData uri="http://schemas.openxmlformats.org/drawingml/2006/table">
            <a:tbl>
              <a:tblPr/>
              <a:tblGrid>
                <a:gridCol w="675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9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97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89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89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11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92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92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463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793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8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2.391.039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2.391.039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163.829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807.568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807.568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113.172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1.188.640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1.188.640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46.708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377.076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377.076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377.076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377.076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4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39490,0%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4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39490,0%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1605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6320836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1" y="661337"/>
            <a:ext cx="806678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23. PROGRAMA 01: SUBSECRETARÍA PARA LAS FUERZAS ARMADAS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466202"/>
            <a:ext cx="7994775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615956"/>
              </p:ext>
            </p:extLst>
          </p:nvPr>
        </p:nvGraphicFramePr>
        <p:xfrm>
          <a:off x="539551" y="1907634"/>
          <a:ext cx="8066780" cy="4257669"/>
        </p:xfrm>
        <a:graphic>
          <a:graphicData uri="http://schemas.openxmlformats.org/drawingml/2006/table">
            <a:tbl>
              <a:tblPr/>
              <a:tblGrid>
                <a:gridCol w="849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3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85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9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91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91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71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71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028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75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7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12.377.211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12.834.667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457.456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1.788.343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9.653.678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9.801.048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147.370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1.347.238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1.796.625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1.732.405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-64.220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132.903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611.078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653.078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317.533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317.533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317.533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317.533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293.545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335.545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Defensa Civil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293.545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293.545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0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Asistencia a Víctimas - Ley N° 21.021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338.040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315.820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0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259.298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0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259.298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0183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3965" y="5953709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694" y="795973"/>
            <a:ext cx="80327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24. PROGRAMA 01: SUBSECRETARÍA DE DEFENSA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0075" y="1740288"/>
            <a:ext cx="7994775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695266"/>
              </p:ext>
            </p:extLst>
          </p:nvPr>
        </p:nvGraphicFramePr>
        <p:xfrm>
          <a:off x="565694" y="2084412"/>
          <a:ext cx="8032755" cy="3432819"/>
        </p:xfrm>
        <a:graphic>
          <a:graphicData uri="http://schemas.openxmlformats.org/drawingml/2006/table">
            <a:tbl>
              <a:tblPr/>
              <a:tblGrid>
                <a:gridCol w="604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8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659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76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76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53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11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118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880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33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4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3.648.142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3.648.142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439.383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3.022.051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3.022.051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416.043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555.298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555.298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8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8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8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8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8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8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0372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2" y="5466196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16679" y="723224"/>
            <a:ext cx="7488833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PROGRAMA: </a:t>
            </a:r>
            <a:r>
              <a:rPr lang="es-ES" sz="1600" b="1" dirty="0">
                <a:solidFill>
                  <a:prstClr val="black"/>
                </a:solidFill>
                <a:ea typeface="+mj-ea"/>
                <a:cs typeface="+mj-cs"/>
              </a:rPr>
              <a:t>ACADEMIA NACIONAL  DE ESTUDIOS POLITICOS Y ESTRATEGICOS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16679" y="1628800"/>
            <a:ext cx="7787208" cy="2993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367562"/>
              </p:ext>
            </p:extLst>
          </p:nvPr>
        </p:nvGraphicFramePr>
        <p:xfrm>
          <a:off x="816680" y="2276870"/>
          <a:ext cx="7488833" cy="2304259"/>
        </p:xfrm>
        <a:graphic>
          <a:graphicData uri="http://schemas.openxmlformats.org/drawingml/2006/table">
            <a:tbl>
              <a:tblPr/>
              <a:tblGrid>
                <a:gridCol w="563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651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6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64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16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61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61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578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272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5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984.576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128.990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834.765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834.765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134.473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1620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3" y="6492875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17277" y="676226"/>
            <a:ext cx="7488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27582" y="1445346"/>
            <a:ext cx="7787208" cy="2993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195647"/>
              </p:ext>
            </p:extLst>
          </p:nvPr>
        </p:nvGraphicFramePr>
        <p:xfrm>
          <a:off x="817278" y="1922725"/>
          <a:ext cx="7488832" cy="4297101"/>
        </p:xfrm>
        <a:graphic>
          <a:graphicData uri="http://schemas.openxmlformats.org/drawingml/2006/table">
            <a:tbl>
              <a:tblPr/>
              <a:tblGrid>
                <a:gridCol w="660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8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3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01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01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58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48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79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103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566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8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7.731.235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7.731.235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1.985.471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656.489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106.485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1.019.106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1.019.106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1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6.009.311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6.009.311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1.835.558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4.208.364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4.208.364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1.702.012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 Ejército de Chile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1.121.616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1.121.616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560.808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1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Armada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341.274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341.274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170.637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1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2.745.474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2.745.474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970.567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1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1.800.947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1.800.947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133.546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1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Austral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1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1.078.723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1.078.723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85.821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1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172.412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172.412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1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Norte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285.889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285.889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1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1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1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1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8636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8064" y="6140326"/>
            <a:ext cx="7128792" cy="21602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8409" y="692696"/>
            <a:ext cx="82296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32191" y="1502222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96331"/>
              </p:ext>
            </p:extLst>
          </p:nvPr>
        </p:nvGraphicFramePr>
        <p:xfrm>
          <a:off x="432190" y="2006271"/>
          <a:ext cx="8205818" cy="3843612"/>
        </p:xfrm>
        <a:graphic>
          <a:graphicData uri="http://schemas.openxmlformats.org/drawingml/2006/table">
            <a:tbl>
              <a:tblPr/>
              <a:tblGrid>
                <a:gridCol w="639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96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583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9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29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6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36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838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53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3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Armada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OTAN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OTTAWA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OSLO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316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5262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5" y="5795605"/>
            <a:ext cx="7488832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6877558"/>
              </p:ext>
            </p:extLst>
          </p:nvPr>
        </p:nvGraphicFramePr>
        <p:xfrm>
          <a:off x="539552" y="1690799"/>
          <a:ext cx="8147248" cy="4104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9305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7941234"/>
              </p:ext>
            </p:extLst>
          </p:nvPr>
        </p:nvGraphicFramePr>
        <p:xfrm>
          <a:off x="611560" y="1690687"/>
          <a:ext cx="8075240" cy="4042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4969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23616"/>
            <a:ext cx="80752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0745" y="5589240"/>
            <a:ext cx="5760640" cy="337963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703473"/>
            <a:ext cx="7632848" cy="3337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101982"/>
              </p:ext>
            </p:extLst>
          </p:nvPr>
        </p:nvGraphicFramePr>
        <p:xfrm>
          <a:off x="470746" y="2037197"/>
          <a:ext cx="8061693" cy="3307122"/>
        </p:xfrm>
        <a:graphic>
          <a:graphicData uri="http://schemas.openxmlformats.org/drawingml/2006/table">
            <a:tbl>
              <a:tblPr/>
              <a:tblGrid>
                <a:gridCol w="949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3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9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93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31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31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43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454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642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1.700.608.300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1.703.627.409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3.019.109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368.742.654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1.278.339.078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1.278.486.448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147.370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216.683.710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267.158.009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267.006.872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-151.137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25.357.373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7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785.775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836.563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7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15.825.087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15.867.087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9.628.958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7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12.725.278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12.725.278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187.247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7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4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19.111.918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21.782.708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2.670.790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7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36.473.875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7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5.434.492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7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1.333.502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1.333.502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239.592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7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48.296.121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48.296.121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1.476.891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7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15.069.113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15.328.411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113.806.430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95624"/>
            <a:ext cx="793122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36576" y="5250133"/>
            <a:ext cx="5616624" cy="23681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900305"/>
            <a:ext cx="734481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170517"/>
              </p:ext>
            </p:extLst>
          </p:nvPr>
        </p:nvGraphicFramePr>
        <p:xfrm>
          <a:off x="457202" y="2256114"/>
          <a:ext cx="7931221" cy="2994018"/>
        </p:xfrm>
        <a:graphic>
          <a:graphicData uri="http://schemas.openxmlformats.org/drawingml/2006/table">
            <a:tbl>
              <a:tblPr/>
              <a:tblGrid>
                <a:gridCol w="733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3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3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3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1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81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81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053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60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124.852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0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0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0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9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0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0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012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1199" y="682666"/>
            <a:ext cx="781482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11199" y="6065098"/>
            <a:ext cx="762198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11199" y="1449640"/>
            <a:ext cx="7748233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64388255-91EE-4B7D-8ED6-E21366F8E072}"/>
              </a:ext>
            </a:extLst>
          </p:cNvPr>
          <p:cNvGraphicFramePr>
            <a:graphicFrameLocks noGrp="1"/>
          </p:cNvGraphicFramePr>
          <p:nvPr/>
        </p:nvGraphicFramePr>
        <p:xfrm>
          <a:off x="1301750" y="2015331"/>
          <a:ext cx="6540500" cy="3971925"/>
        </p:xfrm>
        <a:graphic>
          <a:graphicData uri="http://schemas.openxmlformats.org/drawingml/2006/table">
            <a:tbl>
              <a:tblPr/>
              <a:tblGrid>
                <a:gridCol w="641048">
                  <a:extLst>
                    <a:ext uri="{9D8B030D-6E8A-4147-A177-3AD203B41FA5}">
                      <a16:colId xmlns:a16="http://schemas.microsoft.com/office/drawing/2014/main" val="309803276"/>
                    </a:ext>
                  </a:extLst>
                </a:gridCol>
                <a:gridCol w="299357">
                  <a:extLst>
                    <a:ext uri="{9D8B030D-6E8A-4147-A177-3AD203B41FA5}">
                      <a16:colId xmlns:a16="http://schemas.microsoft.com/office/drawing/2014/main" val="174571252"/>
                    </a:ext>
                  </a:extLst>
                </a:gridCol>
                <a:gridCol w="2273905">
                  <a:extLst>
                    <a:ext uri="{9D8B030D-6E8A-4147-A177-3AD203B41FA5}">
                      <a16:colId xmlns:a16="http://schemas.microsoft.com/office/drawing/2014/main" val="979291553"/>
                    </a:ext>
                  </a:extLst>
                </a:gridCol>
                <a:gridCol w="641048">
                  <a:extLst>
                    <a:ext uri="{9D8B030D-6E8A-4147-A177-3AD203B41FA5}">
                      <a16:colId xmlns:a16="http://schemas.microsoft.com/office/drawing/2014/main" val="133870989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6650118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993173583"/>
                    </a:ext>
                  </a:extLst>
                </a:gridCol>
                <a:gridCol w="665238">
                  <a:extLst>
                    <a:ext uri="{9D8B030D-6E8A-4147-A177-3AD203B41FA5}">
                      <a16:colId xmlns:a16="http://schemas.microsoft.com/office/drawing/2014/main" val="3851231622"/>
                    </a:ext>
                  </a:extLst>
                </a:gridCol>
                <a:gridCol w="665238">
                  <a:extLst>
                    <a:ext uri="{9D8B030D-6E8A-4147-A177-3AD203B41FA5}">
                      <a16:colId xmlns:a16="http://schemas.microsoft.com/office/drawing/2014/main" val="378160087"/>
                    </a:ext>
                  </a:extLst>
                </a:gridCol>
              </a:tblGrid>
              <a:tr h="152400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8492721"/>
                  </a:ext>
                </a:extLst>
              </a:tr>
              <a:tr h="466725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30411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550.003.189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550.003.189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98.208.093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55097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72.003.512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72.003.512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18.742.480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201265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4.822.259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4.822.259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740.828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20837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378.069.330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378.069.330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68.440.348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4800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del Territorio Marítimo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103.649.256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105.830.339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2.181.083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5.538.970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62173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Sanidad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71.595.737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71.976.307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380.570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13.807.078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1907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220.850.142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220.850.142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37.938.126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51388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35.640.567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35.640.567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5.862.042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1893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6.763.332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6.763.332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344.928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2957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4.093.939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4.093.939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47792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5.690.709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5.690.709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931.013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57994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Aeronáutica Civil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227.286.165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227.286.165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116.783.556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269533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</a:t>
                      </a:r>
                      <a:b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2.391.039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2.391.039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163.829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0603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12.377.211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12.834.667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457.456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1.788.343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0942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Defensa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3.648.142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3.648.142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1641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Academia Nacional de Estudios Políticos y Estratégicos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984.576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984.576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128.990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35037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7.731.235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7.731.235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1.985.471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929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2593" y="6378807"/>
            <a:ext cx="5149146" cy="211345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57199" y="627607"/>
            <a:ext cx="749917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2145" y="1344483"/>
            <a:ext cx="7283152" cy="2113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020353"/>
              </p:ext>
            </p:extLst>
          </p:nvPr>
        </p:nvGraphicFramePr>
        <p:xfrm>
          <a:off x="492593" y="1772815"/>
          <a:ext cx="7565557" cy="4392491"/>
        </p:xfrm>
        <a:graphic>
          <a:graphicData uri="http://schemas.openxmlformats.org/drawingml/2006/table">
            <a:tbl>
              <a:tblPr/>
              <a:tblGrid>
                <a:gridCol w="853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57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05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90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90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17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49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150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86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2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550.003.189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550.003.189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98.208.093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494.959.747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494.959.747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85.832.172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1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51.032.641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51.032.641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4.872.257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1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240.795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240.795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1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240.795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240.795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1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3.337.866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3.337.866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3.047.094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1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293.013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293.013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1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56.974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1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236.039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236.039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1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1.122.366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1.122.366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1.122.366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1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1.122.366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1.122.366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1.122.366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1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4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1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1.922.477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1.922.477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1.922.477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1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1.922.477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1.922.477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1.922.477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38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432.130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432.130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1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432.130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432.130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1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4.448.219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44482190,0%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1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4.448.219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44482190,0%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6095139"/>
            <a:ext cx="5614485" cy="23734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3699" y="6361211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620688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546812"/>
            <a:ext cx="7860248" cy="1874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2021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294267"/>
              </p:ext>
            </p:extLst>
          </p:nvPr>
        </p:nvGraphicFramePr>
        <p:xfrm>
          <a:off x="580299" y="1988838"/>
          <a:ext cx="7860249" cy="3456383"/>
        </p:xfrm>
        <a:graphic>
          <a:graphicData uri="http://schemas.openxmlformats.org/drawingml/2006/table">
            <a:tbl>
              <a:tblPr/>
              <a:tblGrid>
                <a:gridCol w="668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6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6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59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82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82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04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47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47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044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636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5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0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0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0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0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0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0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0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0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5318</TotalTime>
  <Words>5856</Words>
  <Application>Microsoft Office PowerPoint</Application>
  <PresentationFormat>Presentación en pantalla (4:3)</PresentationFormat>
  <Paragraphs>3420</Paragraphs>
  <Slides>28</Slides>
  <Notes>20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28</vt:i4>
      </vt:variant>
    </vt:vector>
  </HeadingPairs>
  <TitlesOfParts>
    <vt:vector size="32" baseType="lpstr">
      <vt:lpstr>Arial</vt:lpstr>
      <vt:lpstr>Calibri</vt:lpstr>
      <vt:lpstr>1_Tema de Office</vt:lpstr>
      <vt:lpstr>Tema de Office</vt:lpstr>
      <vt:lpstr>EJECUCIÓN PRESUPUESTARIA DE GASTOS ACUMULADA FEBRERO DE 2021 PARTIDA 11: MINISTERIO DE DEFENSA NACIONAL</vt:lpstr>
      <vt:lpstr>EJECUCIÓN ACUMULADA DE GASTOS A FEBRERO DE 2021  PARTIDA 11 MINISTERIO DE DEFENSA NACIONAL</vt:lpstr>
      <vt:lpstr>COMPORTAMIENTO DE LA EJECUCIÓN MENSUAL DE GASTOS A FEBRERO DE 2021 PARTIDA 11 MINISTERIO DE DEFENSA NACIONAL</vt:lpstr>
      <vt:lpstr>COMPORTAMIENTO DE LA EJECUCIÓN ACUMULADA DE GASTOS A FEBRERO DE 2021  PARTIDA 11 MINISTERIO DE DEFENSA NACIONAL</vt:lpstr>
      <vt:lpstr>EJECUCIÓN ACUMULADA DE GASTOS A FEBRERO DE 2021  PARTIDA 11 MINISTERIO DE DEFENSA NACIONAL</vt:lpstr>
      <vt:lpstr>EJECUCIÓN ACUMULADA DE GASTOS A FEBRERO DE 2021  PARTIDA 11 MINISTERIO DE DEFENSA NACIONAL</vt:lpstr>
      <vt:lpstr>EJECUCIÓN ACUMULADA DE GASTOS A FEBRERO DE 2021  PARTIDA 11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387</cp:revision>
  <cp:lastPrinted>2019-05-13T15:36:27Z</cp:lastPrinted>
  <dcterms:created xsi:type="dcterms:W3CDTF">2016-06-23T13:38:47Z</dcterms:created>
  <dcterms:modified xsi:type="dcterms:W3CDTF">2021-08-09T20:40:38Z</dcterms:modified>
</cp:coreProperties>
</file>