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2" r:id="rId5"/>
    <p:sldId id="303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112" d="100"/>
          <a:sy n="112" d="100"/>
        </p:scale>
        <p:origin x="348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 Presupuesto</a:t>
            </a:r>
            <a:r>
              <a:rPr lang="es-CL" sz="1200" b="1" baseline="0"/>
              <a:t> Inicial por Subtítulos de Gasto</a:t>
            </a:r>
            <a:endParaRPr lang="es-CL" sz="1200" b="1"/>
          </a:p>
        </c:rich>
      </c:tx>
      <c:layout>
        <c:manualLayout>
          <c:xMode val="edge"/>
          <c:yMode val="edge"/>
          <c:x val="0.17196791746104381"/>
          <c:y val="3.9596688843814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2220238362440378"/>
          <c:w val="1"/>
          <c:h val="0.4307541211908107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E5B-48A4-B6AB-78BB68D82F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E5B-48A4-B6AB-78BB68D82F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E5B-48A4-B6AB-78BB68D82F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E5B-48A4-B6AB-78BB68D82F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E5B-48A4-B6AB-78BB68D82F3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1E5B-48A4-B6AB-78BB68D82F30}"/>
              </c:ext>
            </c:extLst>
          </c:dPt>
          <c:dLbls>
            <c:dLbl>
              <c:idx val="3"/>
              <c:layout>
                <c:manualLayout>
                  <c:x val="-1.099728194472291E-2"/>
                  <c:y val="4.282539523072952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5B-48A4-B6AB-78BB68D82F3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5B-48A4-B6AB-78BB68D82F30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01'!$C$8:$C$12</c:f>
              <c:strCache>
                <c:ptCount val="5"/>
                <c:pt idx="0">
                  <c:v>BIENES Y SERVICIOS DE CONSUMO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ADQUISICIÓN DE ACTIVOS NO FINANCIEROS                                           </c:v>
                </c:pt>
                <c:pt idx="3">
                  <c:v>SERVICIO DE LA DEUDA                                                            </c:v>
                </c:pt>
                <c:pt idx="4">
                  <c:v>SALDO FINAL DE CAJA                                                             </c:v>
                </c:pt>
              </c:strCache>
            </c:strRef>
          </c:cat>
          <c:val>
            <c:numRef>
              <c:f>'Partida 01'!$D$8:$D$12</c:f>
              <c:numCache>
                <c:formatCode>#,##0</c:formatCode>
                <c:ptCount val="5"/>
                <c:pt idx="0">
                  <c:v>5554115</c:v>
                </c:pt>
                <c:pt idx="1">
                  <c:v>3260276</c:v>
                </c:pt>
                <c:pt idx="2">
                  <c:v>251038</c:v>
                </c:pt>
                <c:pt idx="3">
                  <c:v>10</c:v>
                </c:pt>
                <c:pt idx="4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E5B-48A4-B6AB-78BB68D82F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164456893173906E-2"/>
          <c:y val="0.70038990440326954"/>
          <c:w val="0.7807714430007584"/>
          <c:h val="0.261826609459901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9931631295453682E-2"/>
          <c:y val="0.13373589805803127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'Partida 01'!$C$28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01'!$D$28:$O$28</c:f>
              <c:numCache>
                <c:formatCode>0.0%</c:formatCode>
                <c:ptCount val="12"/>
                <c:pt idx="0">
                  <c:v>0.09</c:v>
                </c:pt>
                <c:pt idx="1">
                  <c:v>0.14599999999999999</c:v>
                </c:pt>
                <c:pt idx="2">
                  <c:v>0.214</c:v>
                </c:pt>
                <c:pt idx="3">
                  <c:v>0.28299999999999997</c:v>
                </c:pt>
                <c:pt idx="4">
                  <c:v>0.34799999999999998</c:v>
                </c:pt>
                <c:pt idx="5">
                  <c:v>0.42099999999999999</c:v>
                </c:pt>
                <c:pt idx="6">
                  <c:v>0.47599999999999998</c:v>
                </c:pt>
                <c:pt idx="7">
                  <c:v>0.53700000000000003</c:v>
                </c:pt>
                <c:pt idx="8">
                  <c:v>0.628</c:v>
                </c:pt>
                <c:pt idx="9">
                  <c:v>0.72799999999999998</c:v>
                </c:pt>
                <c:pt idx="10">
                  <c:v>0.81299999999999994</c:v>
                </c:pt>
                <c:pt idx="11">
                  <c:v>0.92400000000000004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AA-4CD3-BE9D-48B5F447AF47}"/>
            </c:ext>
          </c:extLst>
        </c:ser>
        <c:ser>
          <c:idx val="1"/>
          <c:order val="1"/>
          <c:tx>
            <c:strRef>
              <c:f>'Partida 01'!$C$29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01'!$D$29:$O$29</c:f>
              <c:numCache>
                <c:formatCode>0.0%</c:formatCode>
                <c:ptCount val="12"/>
                <c:pt idx="0">
                  <c:v>0.11008372365177158</c:v>
                </c:pt>
                <c:pt idx="1">
                  <c:v>0.18519832338992429</c:v>
                </c:pt>
                <c:pt idx="2">
                  <c:v>0.26981770016453333</c:v>
                </c:pt>
                <c:pt idx="3">
                  <c:v>0.35851627131353769</c:v>
                </c:pt>
                <c:pt idx="4">
                  <c:v>0.43192198863166648</c:v>
                </c:pt>
                <c:pt idx="5">
                  <c:v>0.52773644775544482</c:v>
                </c:pt>
                <c:pt idx="6">
                  <c:v>0.60454941246222227</c:v>
                </c:pt>
                <c:pt idx="7">
                  <c:v>0.66950987880642321</c:v>
                </c:pt>
                <c:pt idx="8">
                  <c:v>0.74712162593812992</c:v>
                </c:pt>
                <c:pt idx="9">
                  <c:v>0.80623010063360023</c:v>
                </c:pt>
                <c:pt idx="10">
                  <c:v>0.87204627128433387</c:v>
                </c:pt>
                <c:pt idx="11">
                  <c:v>0.98755826896545451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AA-4CD3-BE9D-48B5F447AF47}"/>
            </c:ext>
          </c:extLst>
        </c:ser>
        <c:ser>
          <c:idx val="2"/>
          <c:order val="2"/>
          <c:tx>
            <c:strRef>
              <c:f>'Partida 01'!$C$30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519774011299435E-2"/>
                  <c:y val="2.9166666666666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7AA-4CD3-BE9D-48B5F447AF47}"/>
                </c:ext>
              </c:extLst>
            </c:dLbl>
            <c:dLbl>
              <c:idx val="1"/>
              <c:layout>
                <c:manualLayout>
                  <c:x val="-4.7708725674827368E-2"/>
                  <c:y val="2.9166666666666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AA-4CD3-BE9D-48B5F447AF47}"/>
                </c:ext>
              </c:extLst>
            </c:dLbl>
            <c:dLbl>
              <c:idx val="2"/>
              <c:layout>
                <c:manualLayout>
                  <c:x val="-4.5197774690470219E-2"/>
                  <c:y val="4.6309678999963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7AA-4CD3-BE9D-48B5F447AF47}"/>
                </c:ext>
              </c:extLst>
            </c:dLbl>
            <c:dLbl>
              <c:idx val="3"/>
              <c:layout>
                <c:manualLayout>
                  <c:x val="-4.5186718821412813E-2"/>
                  <c:y val="5.9047700680281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7AA-4CD3-BE9D-48B5F447AF47}"/>
                </c:ext>
              </c:extLst>
            </c:dLbl>
            <c:dLbl>
              <c:idx val="4"/>
              <c:layout>
                <c:manualLayout>
                  <c:x val="-4.7690280884224764E-2"/>
                  <c:y val="5.8571547645843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7AA-4CD3-BE9D-48B5F447AF47}"/>
                </c:ext>
              </c:extLst>
            </c:dLbl>
            <c:dLbl>
              <c:idx val="5"/>
              <c:layout>
                <c:manualLayout>
                  <c:x val="-5.0219705783581758E-2"/>
                  <c:y val="4.1190443328508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7AA-4CD3-BE9D-48B5F447AF47}"/>
                </c:ext>
              </c:extLst>
            </c:dLbl>
            <c:dLbl>
              <c:idx val="6"/>
              <c:layout>
                <c:manualLayout>
                  <c:x val="-4.7708725674827368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7AA-4CD3-BE9D-48B5F447AF47}"/>
                </c:ext>
              </c:extLst>
            </c:dLbl>
            <c:dLbl>
              <c:idx val="7"/>
              <c:layout>
                <c:manualLayout>
                  <c:x val="-5.2730696798493411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7AA-4CD3-BE9D-48B5F447AF47}"/>
                </c:ext>
              </c:extLst>
            </c:dLbl>
            <c:dLbl>
              <c:idx val="8"/>
              <c:layout>
                <c:manualLayout>
                  <c:x val="-6.0263653483992465E-2"/>
                  <c:y val="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7AA-4CD3-BE9D-48B5F447AF47}"/>
                </c:ext>
              </c:extLst>
            </c:dLbl>
            <c:dLbl>
              <c:idx val="9"/>
              <c:layout>
                <c:manualLayout>
                  <c:x val="-3.7609697418632168E-2"/>
                  <c:y val="5.142857721356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7AA-4CD3-BE9D-48B5F447AF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01'!$D$30:$E$30</c:f>
              <c:numCache>
                <c:formatCode>0.0%</c:formatCode>
                <c:ptCount val="2"/>
                <c:pt idx="0">
                  <c:v>0.12003342061069365</c:v>
                </c:pt>
                <c:pt idx="1">
                  <c:v>0.1788720642961546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47AA-4CD3-BE9D-48B5F447AF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4259168"/>
        <c:axId val="444256816"/>
      </c:lineChart>
      <c:catAx>
        <c:axId val="44425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4256816"/>
        <c:crosses val="autoZero"/>
        <c:auto val="1"/>
        <c:lblAlgn val="ctr"/>
        <c:lblOffset val="100"/>
        <c:tickLblSkip val="1"/>
        <c:noMultiLvlLbl val="0"/>
      </c:catAx>
      <c:valAx>
        <c:axId val="44425681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425916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01'!$C$32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01'!$D$32:$O$32</c:f>
              <c:numCache>
                <c:formatCode>0.0%</c:formatCode>
                <c:ptCount val="12"/>
                <c:pt idx="0">
                  <c:v>0.09</c:v>
                </c:pt>
                <c:pt idx="1">
                  <c:v>5.5E-2</c:v>
                </c:pt>
                <c:pt idx="2">
                  <c:v>7.2999999999999995E-2</c:v>
                </c:pt>
                <c:pt idx="3">
                  <c:v>7.2999999999999995E-2</c:v>
                </c:pt>
                <c:pt idx="4">
                  <c:v>6.5000000000000002E-2</c:v>
                </c:pt>
                <c:pt idx="5">
                  <c:v>7.2999999999999995E-2</c:v>
                </c:pt>
                <c:pt idx="6">
                  <c:v>6.2E-2</c:v>
                </c:pt>
                <c:pt idx="7">
                  <c:v>6.0999999999999999E-2</c:v>
                </c:pt>
                <c:pt idx="8">
                  <c:v>9.0999999999999998E-2</c:v>
                </c:pt>
                <c:pt idx="9">
                  <c:v>0.1</c:v>
                </c:pt>
                <c:pt idx="10">
                  <c:v>8.5000000000000006E-2</c:v>
                </c:pt>
                <c:pt idx="11">
                  <c:v>0.112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65-43C5-9CCE-47FE0CCE52EE}"/>
            </c:ext>
          </c:extLst>
        </c:ser>
        <c:ser>
          <c:idx val="1"/>
          <c:order val="1"/>
          <c:tx>
            <c:strRef>
              <c:f>'Partida 01'!$C$33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01'!$D$33:$O$33</c:f>
              <c:numCache>
                <c:formatCode>0.0%</c:formatCode>
                <c:ptCount val="12"/>
                <c:pt idx="0">
                  <c:v>0.11008372365177158</c:v>
                </c:pt>
                <c:pt idx="1">
                  <c:v>8.0495591048892062E-2</c:v>
                </c:pt>
                <c:pt idx="2">
                  <c:v>8.461937677460904E-2</c:v>
                </c:pt>
                <c:pt idx="3">
                  <c:v>8.0991965175188738E-2</c:v>
                </c:pt>
                <c:pt idx="4">
                  <c:v>7.3405717318128796E-2</c:v>
                </c:pt>
                <c:pt idx="5">
                  <c:v>8.1755843771761136E-2</c:v>
                </c:pt>
                <c:pt idx="6">
                  <c:v>7.6812964706777551E-2</c:v>
                </c:pt>
                <c:pt idx="7">
                  <c:v>6.4960466344200885E-2</c:v>
                </c:pt>
                <c:pt idx="8">
                  <c:v>9.3127297619456206E-2</c:v>
                </c:pt>
                <c:pt idx="9">
                  <c:v>5.9108474695470342E-2</c:v>
                </c:pt>
                <c:pt idx="10">
                  <c:v>6.5816170650733627E-2</c:v>
                </c:pt>
                <c:pt idx="11">
                  <c:v>0.12110791867957396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65-43C5-9CCE-47FE0CCE52EE}"/>
            </c:ext>
          </c:extLst>
        </c:ser>
        <c:ser>
          <c:idx val="2"/>
          <c:order val="2"/>
          <c:tx>
            <c:strRef>
              <c:f>'Partida 01'!$C$34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01'!$D$34:$E$34</c:f>
              <c:numCache>
                <c:formatCode>0.0%</c:formatCode>
                <c:ptCount val="2"/>
                <c:pt idx="0">
                  <c:v>0.12003342061069365</c:v>
                </c:pt>
                <c:pt idx="1">
                  <c:v>5.8838643685460934E-2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65-43C5-9CCE-47FE0CCE52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44258384"/>
        <c:axId val="444255640"/>
      </c:barChart>
      <c:catAx>
        <c:axId val="44425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4255640"/>
        <c:crosses val="autoZero"/>
        <c:auto val="0"/>
        <c:lblAlgn val="ctr"/>
        <c:lblOffset val="100"/>
        <c:noMultiLvlLbl val="0"/>
      </c:catAx>
      <c:valAx>
        <c:axId val="44425564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4425838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12-04-2021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12-04-2021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12-04-2021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F6CBFAC-E614-4956-A42C-0761A36C105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12-04-2021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D498776-9444-432E-803A-D1B8DC5AA8CC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FEBRERO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9175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7E3C81A4-B528-46BC-A629-30C2346578F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7746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120361"/>
              </p:ext>
            </p:extLst>
          </p:nvPr>
        </p:nvGraphicFramePr>
        <p:xfrm>
          <a:off x="386224" y="1947333"/>
          <a:ext cx="8146216" cy="3929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1095528"/>
              </p:ext>
            </p:extLst>
          </p:nvPr>
        </p:nvGraphicFramePr>
        <p:xfrm>
          <a:off x="466600" y="1947333"/>
          <a:ext cx="8210798" cy="3857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69761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193661"/>
              </p:ext>
            </p:extLst>
          </p:nvPr>
        </p:nvGraphicFramePr>
        <p:xfrm>
          <a:off x="405028" y="2279076"/>
          <a:ext cx="8210796" cy="2459948"/>
        </p:xfrm>
        <a:graphic>
          <a:graphicData uri="http://schemas.openxmlformats.org/drawingml/2006/table">
            <a:tbl>
              <a:tblPr/>
              <a:tblGrid>
                <a:gridCol w="97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8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45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699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29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17.159.471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17.159.471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3.069.350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5.554.115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5.554.115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6887180,0%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2101" y="5211623"/>
            <a:ext cx="71038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0429" y="1533501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573864"/>
              </p:ext>
            </p:extLst>
          </p:nvPr>
        </p:nvGraphicFramePr>
        <p:xfrm>
          <a:off x="420430" y="2060794"/>
          <a:ext cx="8210797" cy="3024389"/>
        </p:xfrm>
        <a:graphic>
          <a:graphicData uri="http://schemas.openxmlformats.org/drawingml/2006/table">
            <a:tbl>
              <a:tblPr/>
              <a:tblGrid>
                <a:gridCol w="878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5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8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80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80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80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63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86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3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17.159.471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17.159.471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3.069.350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5.554.115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5.554.115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667.115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580.807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580.807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580.807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6887180,0%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6887180,0%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4529</TotalTime>
  <Words>436</Words>
  <Application>Microsoft Office PowerPoint</Application>
  <PresentationFormat>Presentación en pantalla (4:3)</PresentationFormat>
  <Paragraphs>203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1_Tema de Office</vt:lpstr>
      <vt:lpstr>Tema de Office</vt:lpstr>
      <vt:lpstr>EJECUCIÓN ACUMULADA DE GASTOS PRESUPUESTARIOS AL MES DE FEBRERO DE 2021 PARTIDA 01: PRESIDENCIA DE LA REPÚBLICA</vt:lpstr>
      <vt:lpstr>EJECUCIÓN DE GASTOS A FEBRERO DE 2021  PARTIDA 01 PRESIDENCIA DE LA REPÚBLICA</vt:lpstr>
      <vt:lpstr>EJECUCIÓN DE GASTOS A FEBRERO DE 2021  PARTIDA 01 PRESIDENCIA DE LA REPÚBLICA</vt:lpstr>
      <vt:lpstr>EJECUCIÓN DE GASTOS A FEBRERO DE 2021  PARTIDA 01 PRESIDENCIA DE LA REPÚBLICA</vt:lpstr>
      <vt:lpstr>EJECUCIÓN ACUMULADA DE GASTOS A FEBRERO DE 2021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269</cp:revision>
  <cp:lastPrinted>2020-09-07T04:49:41Z</cp:lastPrinted>
  <dcterms:created xsi:type="dcterms:W3CDTF">2016-06-23T13:38:47Z</dcterms:created>
  <dcterms:modified xsi:type="dcterms:W3CDTF">2021-04-12T20:56:51Z</dcterms:modified>
</cp:coreProperties>
</file>