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C-4796-8171-2C6942A643A8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0C-4796-8171-2C6942A643A8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0C-4796-8171-2C6942A643A8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0C-4796-8171-2C6942A643A8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0C-4796-8171-2C6942A643A8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0C-4796-8171-2C6942A643A8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0C-4796-8171-2C6942A643A8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0C-4796-8171-2C6942A643A8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0C-4796-8171-2C6942A643A8}"/>
                </c:ext>
              </c:extLst>
            </c:dLbl>
            <c:dLbl>
              <c:idx val="7"/>
              <c:layout>
                <c:manualLayout>
                  <c:x val="4.4180059834410127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0C-4796-8171-2C6942A643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29'!$D$29:$K$29</c:f>
              <c:numCache>
                <c:formatCode>0.0%</c:formatCode>
                <c:ptCount val="8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  <c:pt idx="7">
                  <c:v>8.1660689382615545E-2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0C-4796-8171-2C6942A643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C7-43EE-81AF-AEFC73E16DB3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C7-43EE-81AF-AEFC73E16DB3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C7-43EE-81AF-AEFC73E16DB3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7-43EE-81AF-AEFC73E16DB3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C7-43EE-81AF-AEFC73E16DB3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C7-43EE-81AF-AEFC73E16DB3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C7-43EE-81AF-AEFC73E16DB3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C7-43EE-81AF-AEFC73E16DB3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C7-43EE-81AF-AEFC73E16DB3}"/>
                </c:ext>
              </c:extLst>
            </c:dLbl>
            <c:dLbl>
              <c:idx val="7"/>
              <c:layout>
                <c:manualLayout>
                  <c:x val="-3.9768009506746291E-2"/>
                  <c:y val="-3.265305656035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C7-43EE-81AF-AEFC73E16DB3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C7-43EE-81AF-AEFC73E16DB3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C7-43EE-81AF-AEFC73E16DB3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C7-43EE-81AF-AEFC73E16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29'!$D$23:$K$23</c:f>
              <c:numCache>
                <c:formatCode>0.0%</c:formatCode>
                <c:ptCount val="8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  <c:pt idx="7">
                  <c:v>0.56879587900243345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6C7-43EE-81AF-AEFC73E16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septiembre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2996" y="1165345"/>
            <a:ext cx="788814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2996" y="1956492"/>
            <a:ext cx="7832740" cy="266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72782"/>
              </p:ext>
            </p:extLst>
          </p:nvPr>
        </p:nvGraphicFramePr>
        <p:xfrm>
          <a:off x="564436" y="2276872"/>
          <a:ext cx="7886701" cy="25911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154858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8791842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1742050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7564303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71059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58828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310947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492909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6898635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7038722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9480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381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8.754.359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3571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607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135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389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1.015.398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821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804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5168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5152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85221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542323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2.231.220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1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35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67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945" y="1165177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44" y="1751478"/>
            <a:ext cx="7886701" cy="283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98694"/>
              </p:ext>
            </p:extLst>
          </p:nvPr>
        </p:nvGraphicFramePr>
        <p:xfrm>
          <a:off x="521945" y="2060848"/>
          <a:ext cx="7886701" cy="250658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6738218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072778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372216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307173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026637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42935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6383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6776673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3219729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87020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3624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3837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29.623.763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265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716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877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27.325.373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63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26.884.879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615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4.644.492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149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10.494.879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27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2.878.167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30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5.871.923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47038"/>
                  </a:ext>
                </a:extLst>
              </a:tr>
              <a:tr h="175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32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295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395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298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22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42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4" y="1232466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635" y="1876871"/>
            <a:ext cx="788670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98791"/>
              </p:ext>
            </p:extLst>
          </p:nvPr>
        </p:nvGraphicFramePr>
        <p:xfrm>
          <a:off x="550854" y="2204864"/>
          <a:ext cx="7886701" cy="23311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6185715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4413907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9085669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3883890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764373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507947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69639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2965454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4709175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1516743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84299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709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137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907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4156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893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4485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06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39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50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269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64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42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34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36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3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382" y="1099147"/>
            <a:ext cx="8056015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1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57922" y="1659462"/>
            <a:ext cx="8063475" cy="284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13804"/>
              </p:ext>
            </p:extLst>
          </p:nvPr>
        </p:nvGraphicFramePr>
        <p:xfrm>
          <a:off x="465382" y="1989850"/>
          <a:ext cx="8063475" cy="4351327"/>
        </p:xfrm>
        <a:graphic>
          <a:graphicData uri="http://schemas.openxmlformats.org/drawingml/2006/table">
            <a:tbl>
              <a:tblPr/>
              <a:tblGrid>
                <a:gridCol w="270223">
                  <a:extLst>
                    <a:ext uri="{9D8B030D-6E8A-4147-A177-3AD203B41FA5}">
                      <a16:colId xmlns:a16="http://schemas.microsoft.com/office/drawing/2014/main" val="4258533390"/>
                    </a:ext>
                  </a:extLst>
                </a:gridCol>
                <a:gridCol w="270223">
                  <a:extLst>
                    <a:ext uri="{9D8B030D-6E8A-4147-A177-3AD203B41FA5}">
                      <a16:colId xmlns:a16="http://schemas.microsoft.com/office/drawing/2014/main" val="1038996853"/>
                    </a:ext>
                  </a:extLst>
                </a:gridCol>
                <a:gridCol w="270223">
                  <a:extLst>
                    <a:ext uri="{9D8B030D-6E8A-4147-A177-3AD203B41FA5}">
                      <a16:colId xmlns:a16="http://schemas.microsoft.com/office/drawing/2014/main" val="4184052698"/>
                    </a:ext>
                  </a:extLst>
                </a:gridCol>
                <a:gridCol w="3048123">
                  <a:extLst>
                    <a:ext uri="{9D8B030D-6E8A-4147-A177-3AD203B41FA5}">
                      <a16:colId xmlns:a16="http://schemas.microsoft.com/office/drawing/2014/main" val="299108886"/>
                    </a:ext>
                  </a:extLst>
                </a:gridCol>
                <a:gridCol w="724200">
                  <a:extLst>
                    <a:ext uri="{9D8B030D-6E8A-4147-A177-3AD203B41FA5}">
                      <a16:colId xmlns:a16="http://schemas.microsoft.com/office/drawing/2014/main" val="220281058"/>
                    </a:ext>
                  </a:extLst>
                </a:gridCol>
                <a:gridCol w="724200">
                  <a:extLst>
                    <a:ext uri="{9D8B030D-6E8A-4147-A177-3AD203B41FA5}">
                      <a16:colId xmlns:a16="http://schemas.microsoft.com/office/drawing/2014/main" val="3196286891"/>
                    </a:ext>
                  </a:extLst>
                </a:gridCol>
                <a:gridCol w="724200">
                  <a:extLst>
                    <a:ext uri="{9D8B030D-6E8A-4147-A177-3AD203B41FA5}">
                      <a16:colId xmlns:a16="http://schemas.microsoft.com/office/drawing/2014/main" val="1045943331"/>
                    </a:ext>
                  </a:extLst>
                </a:gridCol>
                <a:gridCol w="724200">
                  <a:extLst>
                    <a:ext uri="{9D8B030D-6E8A-4147-A177-3AD203B41FA5}">
                      <a16:colId xmlns:a16="http://schemas.microsoft.com/office/drawing/2014/main" val="2934899909"/>
                    </a:ext>
                  </a:extLst>
                </a:gridCol>
                <a:gridCol w="659346">
                  <a:extLst>
                    <a:ext uri="{9D8B030D-6E8A-4147-A177-3AD203B41FA5}">
                      <a16:colId xmlns:a16="http://schemas.microsoft.com/office/drawing/2014/main" val="3607175232"/>
                    </a:ext>
                  </a:extLst>
                </a:gridCol>
                <a:gridCol w="648537">
                  <a:extLst>
                    <a:ext uri="{9D8B030D-6E8A-4147-A177-3AD203B41FA5}">
                      <a16:colId xmlns:a16="http://schemas.microsoft.com/office/drawing/2014/main" val="4245376219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814077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71749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39.459.042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21974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28.994.961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19.248.884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1500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4.048.937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952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7.235.361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7357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3.197.412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3510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1.725.126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25274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6658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1.249.394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5878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7663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7064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6007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9038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1.487.054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6557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816.588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67140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4016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539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171.238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84374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4179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7829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0727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0407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004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0037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543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659.866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38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48379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601.801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70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8330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535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2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5929" y="1198859"/>
            <a:ext cx="79564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75928" y="1859045"/>
            <a:ext cx="804429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29809"/>
              </p:ext>
            </p:extLst>
          </p:nvPr>
        </p:nvGraphicFramePr>
        <p:xfrm>
          <a:off x="575928" y="2147077"/>
          <a:ext cx="7956458" cy="2786249"/>
        </p:xfrm>
        <a:graphic>
          <a:graphicData uri="http://schemas.openxmlformats.org/drawingml/2006/table">
            <a:tbl>
              <a:tblPr/>
              <a:tblGrid>
                <a:gridCol w="266638">
                  <a:extLst>
                    <a:ext uri="{9D8B030D-6E8A-4147-A177-3AD203B41FA5}">
                      <a16:colId xmlns:a16="http://schemas.microsoft.com/office/drawing/2014/main" val="3243077745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4150895466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4228947040"/>
                    </a:ext>
                  </a:extLst>
                </a:gridCol>
                <a:gridCol w="3007668">
                  <a:extLst>
                    <a:ext uri="{9D8B030D-6E8A-4147-A177-3AD203B41FA5}">
                      <a16:colId xmlns:a16="http://schemas.microsoft.com/office/drawing/2014/main" val="1523801725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941039405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3637187992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4181190641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2701774031"/>
                    </a:ext>
                  </a:extLst>
                </a:gridCol>
                <a:gridCol w="650595">
                  <a:extLst>
                    <a:ext uri="{9D8B030D-6E8A-4147-A177-3AD203B41FA5}">
                      <a16:colId xmlns:a16="http://schemas.microsoft.com/office/drawing/2014/main" val="2928938538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111570348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410399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706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5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578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900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33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5.620.926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24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57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47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9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3168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5719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470.601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09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187.521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987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623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23355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350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490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4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3609" y="1139947"/>
            <a:ext cx="793883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93609" y="1959967"/>
            <a:ext cx="793883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43487"/>
              </p:ext>
            </p:extLst>
          </p:nvPr>
        </p:nvGraphicFramePr>
        <p:xfrm>
          <a:off x="593609" y="2276872"/>
          <a:ext cx="7938832" cy="2852057"/>
        </p:xfrm>
        <a:graphic>
          <a:graphicData uri="http://schemas.openxmlformats.org/drawingml/2006/table">
            <a:tbl>
              <a:tblPr/>
              <a:tblGrid>
                <a:gridCol w="266047">
                  <a:extLst>
                    <a:ext uri="{9D8B030D-6E8A-4147-A177-3AD203B41FA5}">
                      <a16:colId xmlns:a16="http://schemas.microsoft.com/office/drawing/2014/main" val="3622073884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2354312280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2736020973"/>
                    </a:ext>
                  </a:extLst>
                </a:gridCol>
                <a:gridCol w="3001005">
                  <a:extLst>
                    <a:ext uri="{9D8B030D-6E8A-4147-A177-3AD203B41FA5}">
                      <a16:colId xmlns:a16="http://schemas.microsoft.com/office/drawing/2014/main" val="4082937466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800172741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995650237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1144177147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949197384"/>
                    </a:ext>
                  </a:extLst>
                </a:gridCol>
                <a:gridCol w="649154">
                  <a:extLst>
                    <a:ext uri="{9D8B030D-6E8A-4147-A177-3AD203B41FA5}">
                      <a16:colId xmlns:a16="http://schemas.microsoft.com/office/drawing/2014/main" val="3719372815"/>
                    </a:ext>
                  </a:extLst>
                </a:gridCol>
                <a:gridCol w="638512">
                  <a:extLst>
                    <a:ext uri="{9D8B030D-6E8A-4147-A177-3AD203B41FA5}">
                      <a16:colId xmlns:a16="http://schemas.microsoft.com/office/drawing/2014/main" val="307424974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0003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8597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505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2184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483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4950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41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60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55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8547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7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7793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05224"/>
                  </a:ext>
                </a:extLst>
              </a:tr>
              <a:tr h="152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7302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3807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235412"/>
                  </a:ext>
                </a:extLst>
              </a:tr>
              <a:tr h="114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4204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913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2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043" y="1118941"/>
            <a:ext cx="8019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71713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86015"/>
              </p:ext>
            </p:extLst>
          </p:nvPr>
        </p:nvGraphicFramePr>
        <p:xfrm>
          <a:off x="522559" y="2005992"/>
          <a:ext cx="8024955" cy="2204261"/>
        </p:xfrm>
        <a:graphic>
          <a:graphicData uri="http://schemas.openxmlformats.org/drawingml/2006/table">
            <a:tbl>
              <a:tblPr/>
              <a:tblGrid>
                <a:gridCol w="268933">
                  <a:extLst>
                    <a:ext uri="{9D8B030D-6E8A-4147-A177-3AD203B41FA5}">
                      <a16:colId xmlns:a16="http://schemas.microsoft.com/office/drawing/2014/main" val="1174504922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2651449026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1117135298"/>
                    </a:ext>
                  </a:extLst>
                </a:gridCol>
                <a:gridCol w="3033561">
                  <a:extLst>
                    <a:ext uri="{9D8B030D-6E8A-4147-A177-3AD203B41FA5}">
                      <a16:colId xmlns:a16="http://schemas.microsoft.com/office/drawing/2014/main" val="2277146751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01806995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60427239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585927749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376425333"/>
                    </a:ext>
                  </a:extLst>
                </a:gridCol>
                <a:gridCol w="656196">
                  <a:extLst>
                    <a:ext uri="{9D8B030D-6E8A-4147-A177-3AD203B41FA5}">
                      <a16:colId xmlns:a16="http://schemas.microsoft.com/office/drawing/2014/main" val="3714276091"/>
                    </a:ext>
                  </a:extLst>
                </a:gridCol>
                <a:gridCol w="645439">
                  <a:extLst>
                    <a:ext uri="{9D8B030D-6E8A-4147-A177-3AD203B41FA5}">
                      <a16:colId xmlns:a16="http://schemas.microsoft.com/office/drawing/2014/main" val="226301040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7871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158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4.564.004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466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235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3.061.518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16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59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809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7469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078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680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2647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07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20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855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92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936" y="1190877"/>
            <a:ext cx="7992608" cy="7449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76" y="1980577"/>
            <a:ext cx="7966467" cy="270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12147"/>
              </p:ext>
            </p:extLst>
          </p:nvPr>
        </p:nvGraphicFramePr>
        <p:xfrm>
          <a:off x="514936" y="2279481"/>
          <a:ext cx="7992608" cy="1797592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2109262130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825428582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192037341"/>
                    </a:ext>
                  </a:extLst>
                </a:gridCol>
                <a:gridCol w="3021333">
                  <a:extLst>
                    <a:ext uri="{9D8B030D-6E8A-4147-A177-3AD203B41FA5}">
                      <a16:colId xmlns:a16="http://schemas.microsoft.com/office/drawing/2014/main" val="2934205886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069723468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004956653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4017072647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336467874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2622489868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1863445947"/>
                    </a:ext>
                  </a:extLst>
                </a:gridCol>
              </a:tblGrid>
              <a:tr h="125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827227"/>
                  </a:ext>
                </a:extLst>
              </a:tr>
              <a:tr h="382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537457"/>
                  </a:ext>
                </a:extLst>
              </a:tr>
              <a:tr h="164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8908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1541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499969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17642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66976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712856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84258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2608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11439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3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0789" y="1124744"/>
            <a:ext cx="82131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84313"/>
              </p:ext>
            </p:extLst>
          </p:nvPr>
        </p:nvGraphicFramePr>
        <p:xfrm>
          <a:off x="430789" y="1988840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81768"/>
              </p:ext>
            </p:extLst>
          </p:nvPr>
        </p:nvGraphicFramePr>
        <p:xfrm>
          <a:off x="4550756" y="1988840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200004"/>
              </p:ext>
            </p:extLst>
          </p:nvPr>
        </p:nvGraphicFramePr>
        <p:xfrm>
          <a:off x="537634" y="2060848"/>
          <a:ext cx="7994806" cy="3821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808729"/>
              </p:ext>
            </p:extLst>
          </p:nvPr>
        </p:nvGraphicFramePr>
        <p:xfrm>
          <a:off x="539552" y="2060849"/>
          <a:ext cx="79208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9578" y="1199010"/>
            <a:ext cx="79828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49578" y="1820040"/>
            <a:ext cx="7982862" cy="258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52460"/>
              </p:ext>
            </p:extLst>
          </p:nvPr>
        </p:nvGraphicFramePr>
        <p:xfrm>
          <a:off x="549578" y="2132856"/>
          <a:ext cx="7982864" cy="2406958"/>
        </p:xfrm>
        <a:graphic>
          <a:graphicData uri="http://schemas.openxmlformats.org/drawingml/2006/table">
            <a:tbl>
              <a:tblPr/>
              <a:tblGrid>
                <a:gridCol w="286329">
                  <a:extLst>
                    <a:ext uri="{9D8B030D-6E8A-4147-A177-3AD203B41FA5}">
                      <a16:colId xmlns:a16="http://schemas.microsoft.com/office/drawing/2014/main" val="651171327"/>
                    </a:ext>
                  </a:extLst>
                </a:gridCol>
                <a:gridCol w="3229795">
                  <a:extLst>
                    <a:ext uri="{9D8B030D-6E8A-4147-A177-3AD203B41FA5}">
                      <a16:colId xmlns:a16="http://schemas.microsoft.com/office/drawing/2014/main" val="1432840139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96518838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507794431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769326180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347971518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4212645626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1312866192"/>
                    </a:ext>
                  </a:extLst>
                </a:gridCol>
              </a:tblGrid>
              <a:tr h="136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53802"/>
                  </a:ext>
                </a:extLst>
              </a:tr>
              <a:tr h="418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798469"/>
                  </a:ext>
                </a:extLst>
              </a:tr>
              <a:tr h="145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238.821.398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12.730.848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135.840.627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674313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59.307.945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967.525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37.499.494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92806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20.614.010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-107.986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10.124.301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30434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77929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127.437.144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12.415.253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72.973.381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494652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84626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870.734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85101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39385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157500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6.583.649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328515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7.235.781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393249,0%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131817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428" y="1124744"/>
            <a:ext cx="79345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0428" y="1685059"/>
            <a:ext cx="7934512" cy="30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35508"/>
              </p:ext>
            </p:extLst>
          </p:nvPr>
        </p:nvGraphicFramePr>
        <p:xfrm>
          <a:off x="500428" y="1988840"/>
          <a:ext cx="7934512" cy="1672092"/>
        </p:xfrm>
        <a:graphic>
          <a:graphicData uri="http://schemas.openxmlformats.org/drawingml/2006/table">
            <a:tbl>
              <a:tblPr/>
              <a:tblGrid>
                <a:gridCol w="275122">
                  <a:extLst>
                    <a:ext uri="{9D8B030D-6E8A-4147-A177-3AD203B41FA5}">
                      <a16:colId xmlns:a16="http://schemas.microsoft.com/office/drawing/2014/main" val="1093038618"/>
                    </a:ext>
                  </a:extLst>
                </a:gridCol>
                <a:gridCol w="275122">
                  <a:extLst>
                    <a:ext uri="{9D8B030D-6E8A-4147-A177-3AD203B41FA5}">
                      <a16:colId xmlns:a16="http://schemas.microsoft.com/office/drawing/2014/main" val="2268892539"/>
                    </a:ext>
                  </a:extLst>
                </a:gridCol>
                <a:gridCol w="3103375">
                  <a:extLst>
                    <a:ext uri="{9D8B030D-6E8A-4147-A177-3AD203B41FA5}">
                      <a16:colId xmlns:a16="http://schemas.microsoft.com/office/drawing/2014/main" val="2125204792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294494844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3541581479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1822276163"/>
                    </a:ext>
                  </a:extLst>
                </a:gridCol>
                <a:gridCol w="737326">
                  <a:extLst>
                    <a:ext uri="{9D8B030D-6E8A-4147-A177-3AD203B41FA5}">
                      <a16:colId xmlns:a16="http://schemas.microsoft.com/office/drawing/2014/main" val="3113613839"/>
                    </a:ext>
                  </a:extLst>
                </a:gridCol>
                <a:gridCol w="671297">
                  <a:extLst>
                    <a:ext uri="{9D8B030D-6E8A-4147-A177-3AD203B41FA5}">
                      <a16:colId xmlns:a16="http://schemas.microsoft.com/office/drawing/2014/main" val="278776892"/>
                    </a:ext>
                  </a:extLst>
                </a:gridCol>
                <a:gridCol w="660292">
                  <a:extLst>
                    <a:ext uri="{9D8B030D-6E8A-4147-A177-3AD203B41FA5}">
                      <a16:colId xmlns:a16="http://schemas.microsoft.com/office/drawing/2014/main" val="293243406"/>
                    </a:ext>
                  </a:extLst>
                </a:gridCol>
              </a:tblGrid>
              <a:tr h="129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3519"/>
                  </a:ext>
                </a:extLst>
              </a:tr>
              <a:tr h="397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4893"/>
                  </a:ext>
                </a:extLst>
              </a:tr>
              <a:tr h="170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138.595.581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-6.354.845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77.135.641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91454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47.511.878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47448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29.623.763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296193"/>
                  </a:ext>
                </a:extLst>
              </a:tr>
              <a:tr h="162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1.237.870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52803"/>
                  </a:ext>
                </a:extLst>
              </a:tr>
              <a:tr h="162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77.833.683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-1.129.264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47.481.493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45301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39.459.042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09174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4.564.004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1464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8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5443" y="1140133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95442" y="1727819"/>
            <a:ext cx="788669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03125"/>
              </p:ext>
            </p:extLst>
          </p:nvPr>
        </p:nvGraphicFramePr>
        <p:xfrm>
          <a:off x="495442" y="2043223"/>
          <a:ext cx="7886698" cy="113214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554544239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8394535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26750754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35151345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15071208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90087104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213067538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33138477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485566093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4765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74118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8.754.359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848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8.754.359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96200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6620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9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8525" y="1085895"/>
            <a:ext cx="798018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8525" y="1668063"/>
            <a:ext cx="7980181" cy="287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3249"/>
              </p:ext>
            </p:extLst>
          </p:nvPr>
        </p:nvGraphicFramePr>
        <p:xfrm>
          <a:off x="533482" y="1977218"/>
          <a:ext cx="7985224" cy="4329468"/>
        </p:xfrm>
        <a:graphic>
          <a:graphicData uri="http://schemas.openxmlformats.org/drawingml/2006/table">
            <a:tbl>
              <a:tblPr/>
              <a:tblGrid>
                <a:gridCol w="267601">
                  <a:extLst>
                    <a:ext uri="{9D8B030D-6E8A-4147-A177-3AD203B41FA5}">
                      <a16:colId xmlns:a16="http://schemas.microsoft.com/office/drawing/2014/main" val="2023029197"/>
                    </a:ext>
                  </a:extLst>
                </a:gridCol>
                <a:gridCol w="267601">
                  <a:extLst>
                    <a:ext uri="{9D8B030D-6E8A-4147-A177-3AD203B41FA5}">
                      <a16:colId xmlns:a16="http://schemas.microsoft.com/office/drawing/2014/main" val="2930083488"/>
                    </a:ext>
                  </a:extLst>
                </a:gridCol>
                <a:gridCol w="267601">
                  <a:extLst>
                    <a:ext uri="{9D8B030D-6E8A-4147-A177-3AD203B41FA5}">
                      <a16:colId xmlns:a16="http://schemas.microsoft.com/office/drawing/2014/main" val="4242424375"/>
                    </a:ext>
                  </a:extLst>
                </a:gridCol>
                <a:gridCol w="3018542">
                  <a:extLst>
                    <a:ext uri="{9D8B030D-6E8A-4147-A177-3AD203B41FA5}">
                      <a16:colId xmlns:a16="http://schemas.microsoft.com/office/drawing/2014/main" val="4011916323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1462817932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3648346525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4228803754"/>
                    </a:ext>
                  </a:extLst>
                </a:gridCol>
                <a:gridCol w="717172">
                  <a:extLst>
                    <a:ext uri="{9D8B030D-6E8A-4147-A177-3AD203B41FA5}">
                      <a16:colId xmlns:a16="http://schemas.microsoft.com/office/drawing/2014/main" val="1562325780"/>
                    </a:ext>
                  </a:extLst>
                </a:gridCol>
                <a:gridCol w="652948">
                  <a:extLst>
                    <a:ext uri="{9D8B030D-6E8A-4147-A177-3AD203B41FA5}">
                      <a16:colId xmlns:a16="http://schemas.microsoft.com/office/drawing/2014/main" val="4212577698"/>
                    </a:ext>
                  </a:extLst>
                </a:gridCol>
                <a:gridCol w="642243">
                  <a:extLst>
                    <a:ext uri="{9D8B030D-6E8A-4147-A177-3AD203B41FA5}">
                      <a16:colId xmlns:a16="http://schemas.microsoft.com/office/drawing/2014/main" val="1619748271"/>
                    </a:ext>
                  </a:extLst>
                </a:gridCol>
              </a:tblGrid>
              <a:tr h="125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895088"/>
                  </a:ext>
                </a:extLst>
              </a:tr>
              <a:tr h="38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36824"/>
                  </a:ext>
                </a:extLst>
              </a:tr>
              <a:tr h="165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47.511.878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92812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19.598.901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12.394.997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25168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1.916.088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82087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07586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227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29.514.272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381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14.765.984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21777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40756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8816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2.197.318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3865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1.377.396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616720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18420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3.631.328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427400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73724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1.356.456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87869"/>
                  </a:ext>
                </a:extLst>
              </a:tr>
              <a:tr h="2518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540504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6.550.190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36104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3.523.590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34203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86005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73676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8.163.896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1467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3.040.605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209604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6727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473582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733.147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432893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1.009.202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70994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35781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61538"/>
                  </a:ext>
                </a:extLst>
              </a:tr>
              <a:tr h="12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27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84" y="1179406"/>
            <a:ext cx="79858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84" y="1827084"/>
            <a:ext cx="7985814" cy="265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722703"/>
              </p:ext>
            </p:extLst>
          </p:nvPr>
        </p:nvGraphicFramePr>
        <p:xfrm>
          <a:off x="484315" y="2179586"/>
          <a:ext cx="8001583" cy="3201580"/>
        </p:xfrm>
        <a:graphic>
          <a:graphicData uri="http://schemas.openxmlformats.org/drawingml/2006/table">
            <a:tbl>
              <a:tblPr/>
              <a:tblGrid>
                <a:gridCol w="268150">
                  <a:extLst>
                    <a:ext uri="{9D8B030D-6E8A-4147-A177-3AD203B41FA5}">
                      <a16:colId xmlns:a16="http://schemas.microsoft.com/office/drawing/2014/main" val="297521623"/>
                    </a:ext>
                  </a:extLst>
                </a:gridCol>
                <a:gridCol w="268150">
                  <a:extLst>
                    <a:ext uri="{9D8B030D-6E8A-4147-A177-3AD203B41FA5}">
                      <a16:colId xmlns:a16="http://schemas.microsoft.com/office/drawing/2014/main" val="2547505924"/>
                    </a:ext>
                  </a:extLst>
                </a:gridCol>
                <a:gridCol w="268150">
                  <a:extLst>
                    <a:ext uri="{9D8B030D-6E8A-4147-A177-3AD203B41FA5}">
                      <a16:colId xmlns:a16="http://schemas.microsoft.com/office/drawing/2014/main" val="1354780750"/>
                    </a:ext>
                  </a:extLst>
                </a:gridCol>
                <a:gridCol w="3024725">
                  <a:extLst>
                    <a:ext uri="{9D8B030D-6E8A-4147-A177-3AD203B41FA5}">
                      <a16:colId xmlns:a16="http://schemas.microsoft.com/office/drawing/2014/main" val="326636602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1549267257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3138651155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2855031933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1985021441"/>
                    </a:ext>
                  </a:extLst>
                </a:gridCol>
                <a:gridCol w="654285">
                  <a:extLst>
                    <a:ext uri="{9D8B030D-6E8A-4147-A177-3AD203B41FA5}">
                      <a16:colId xmlns:a16="http://schemas.microsoft.com/office/drawing/2014/main" val="2513572365"/>
                    </a:ext>
                  </a:extLst>
                </a:gridCol>
                <a:gridCol w="643559">
                  <a:extLst>
                    <a:ext uri="{9D8B030D-6E8A-4147-A177-3AD203B41FA5}">
                      <a16:colId xmlns:a16="http://schemas.microsoft.com/office/drawing/2014/main" val="281347162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375845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34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79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02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866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232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65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78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32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628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66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67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5115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5484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7344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281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1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056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574369"/>
                  </a:ext>
                </a:extLst>
              </a:tr>
              <a:tr h="125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036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28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85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795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3964</Words>
  <Application>Microsoft Office PowerPoint</Application>
  <PresentationFormat>Presentación en pantalla (4:3)</PresentationFormat>
  <Paragraphs>2246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1_Tema de Office</vt:lpstr>
      <vt:lpstr>EJECUCIÓN ACUMULADA DE GASTOS PRESUPUESTARIOS AL MES DE AGOSTO DE 2021 PARTIDA 29: MINISTERIO DE LAS CULTURAS, LAS ARTES Y EL PATRIMONIO</vt:lpstr>
      <vt:lpstr>EJECUCIÓN ACUMULADA DE GASTOS A AGOSTO DE 2021  PARTIDA 29 MINISTERIO DE LAS CULTURAS, LAS ARTES Y EL PATRIMONIO</vt:lpstr>
      <vt:lpstr>EJECUCIÓN MENSUAL DE GASTOS A AGOSTO DE 2021  PARTIDA 29 MINISTERIO DE LAS CULTURAS, LAS ARTES Y EL PATRIMONIO</vt:lpstr>
      <vt:lpstr>EJECUCIÓN ACUMULADA DE GASTOS A AGOSTO DE 2021  PARTIDA 29 MINISTERIO DE LAS CULTURAS, LAS ARTES Y EL PATRIMONIO</vt:lpstr>
      <vt:lpstr>EJECUCIÓN ACUMULADA DE GASTOS A AGOSTO DE 2021  PARTIDA 29 MINISTERIO DE LAS CULTURAS, LAS ARTES Y EL PATRIMONIO</vt:lpstr>
      <vt:lpstr>EJECUCIÓN ACUMULADA DE GASTOS A AGOSTO DE 2021  PARTIDA 29 RESUMEN POR CAPÍTULOS</vt:lpstr>
      <vt:lpstr>EJECUCIÓN ACUMULADA DE GASTOS A AGOSTO DE 2021  PARTIDA 29 RESUMEN FET – Covid - 19</vt:lpstr>
      <vt:lpstr>EJECUCIÓN ACUMULADA DE GASTOS A AGOSTO DE 2021  PARTIDA 29. CAPÍTUO 01. PROGRAMA 01: SUBSECRETARÍA DE LAS CULTURAS Y LAS ARTES</vt:lpstr>
      <vt:lpstr>EJECUCIÓN ACUMULADA DE GASTOS A AGOSTO DE 2021  PARTIDA 29. CAPÍTUO 01. PROGRAMA 01: SUBSECRETARÍA DE LAS CULTURAS Y LAS ARTES</vt:lpstr>
      <vt:lpstr>EJECUCIÓN ACUMULADA DE GASTOS A AGOSTO DE 2021  PARTIDA 29. CAPÍTUO 01. PROGRAMA 01: SUBSECRETARÍA DE LAS CULTURAS Y LAS ARTES FET – Covid - 19</vt:lpstr>
      <vt:lpstr>EJECUCIÓN ACUMULADA DE GASTOS A AGOSTO DE 2021  PARTIDA 29. CAPÍTUO 01. PROGRAMA 02: FONDOS CULTURALES Y ARTÍSTICOS</vt:lpstr>
      <vt:lpstr>EJECUCIÓN ACUMULADA DE GASTOS A AGOSTO DE 2021  PARTIDA 29. CAPÍTUO 02. PROGRAMA 01: SUBSECRETARÍA DEL PATRIMONIO CULTURAL</vt:lpstr>
      <vt:lpstr>EJECUCIÓN ACUMULADA DE GASTOS A AGOSTO DE 2021  PARTIDA 29. CAPÍTUO 03. PROGRAMA 01: SERVICIO NACIONAL DEL PATRIMONIO CULTURAL</vt:lpstr>
      <vt:lpstr>EJECUCIÓN ACUMULADA DE GASTOS A AGOSTO DE 2021  PARTIDA 29. CAPÍTUO 03. PROGRAMA 01: SERVICIO NACIONAL DEL PATRIMONIO CULTURAL</vt:lpstr>
      <vt:lpstr>EJECUCIÓN ACUMULADA DE GASTOS A AGOSTO DE 2021  PARTIDA 29. CAPÍTUO 03. PROGRAMA 01: SERVICIO NACIONAL DEL PATRIMONIO CULTURAL FET – Covid - 19</vt:lpstr>
      <vt:lpstr>EJECUCIÓN ACUMULADA DE GASTOS A AGOSTO DE 2021  PARTIDA 29. CAPÍTUO 03. PROGRAMA 02: RED DE BIBLIOTECAS PÚBLICAS</vt:lpstr>
      <vt:lpstr>EJECUCIÓN ACUMULADA DE GASTOS A AGOSTO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67</cp:revision>
  <dcterms:created xsi:type="dcterms:W3CDTF">2020-01-02T20:22:07Z</dcterms:created>
  <dcterms:modified xsi:type="dcterms:W3CDTF">2021-10-18T01:03:20Z</dcterms:modified>
</cp:coreProperties>
</file>