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10'!$D$22:$O$22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10'!$C$23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014180594870316E-2"/>
                  <c:y val="-2.8345064834066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4C-420B-9A96-887476F68FEB}"/>
                </c:ext>
              </c:extLst>
            </c:dLbl>
            <c:dLbl>
              <c:idx val="1"/>
              <c:layout>
                <c:manualLayout>
                  <c:x val="-4.0215335951511659E-2"/>
                  <c:y val="-1.8896709889377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4C-420B-9A96-887476F68FEB}"/>
                </c:ext>
              </c:extLst>
            </c:dLbl>
            <c:dLbl>
              <c:idx val="2"/>
              <c:layout>
                <c:manualLayout>
                  <c:x val="-4.6402310713282706E-2"/>
                  <c:y val="-6.29890329645923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B4C-420B-9A96-887476F68FEB}"/>
                </c:ext>
              </c:extLst>
            </c:dLbl>
            <c:dLbl>
              <c:idx val="3"/>
              <c:layout>
                <c:manualLayout>
                  <c:x val="-4.4855567022839923E-2"/>
                  <c:y val="-1.5747258241147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4C-420B-9A96-887476F68FEB}"/>
                </c:ext>
              </c:extLst>
            </c:dLbl>
            <c:dLbl>
              <c:idx val="4"/>
              <c:layout>
                <c:manualLayout>
                  <c:x val="-5.1042541784611005E-2"/>
                  <c:y val="-2.20461615376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B4C-420B-9A96-887476F68FEB}"/>
                </c:ext>
              </c:extLst>
            </c:dLbl>
            <c:dLbl>
              <c:idx val="5"/>
              <c:layout>
                <c:manualLayout>
                  <c:x val="-4.1762079641954414E-2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4C-420B-9A96-887476F68FEB}"/>
                </c:ext>
              </c:extLst>
            </c:dLbl>
            <c:dLbl>
              <c:idx val="6"/>
              <c:layout>
                <c:manualLayout>
                  <c:x val="-4.6402310713282678E-2"/>
                  <c:y val="-1.5747258241147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B4C-420B-9A96-887476F68FEB}"/>
                </c:ext>
              </c:extLst>
            </c:dLbl>
            <c:dLbl>
              <c:idx val="7"/>
              <c:layout>
                <c:manualLayout>
                  <c:x val="-4.330882333239728E-2"/>
                  <c:y val="-9.448354944688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B4C-420B-9A96-887476F68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10'!$D$23:$K$23</c:f>
              <c:numCache>
                <c:formatCode>0.0%</c:formatCode>
                <c:ptCount val="8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  <c:pt idx="4">
                  <c:v>0.43886325695891559</c:v>
                </c:pt>
                <c:pt idx="5">
                  <c:v>0.51609887737306259</c:v>
                </c:pt>
                <c:pt idx="6">
                  <c:v>0.56363663022211008</c:v>
                </c:pt>
                <c:pt idx="7">
                  <c:v>0.63036076100341254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8328568"/>
        <c:axId val="528332488"/>
      </c:lineChart>
      <c:catAx>
        <c:axId val="528328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332488"/>
        <c:crosses val="autoZero"/>
        <c:auto val="1"/>
        <c:lblAlgn val="ctr"/>
        <c:lblOffset val="100"/>
        <c:noMultiLvlLbl val="0"/>
      </c:catAx>
      <c:valAx>
        <c:axId val="528332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328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10'!$D$28:$O$28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10'!$C$29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10'!$D$29:$K$29</c:f>
              <c:numCache>
                <c:formatCode>0.0%</c:formatCode>
                <c:ptCount val="8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  <c:pt idx="4">
                  <c:v>7.8010030180955633E-2</c:v>
                </c:pt>
                <c:pt idx="5">
                  <c:v>7.8214080421799462E-2</c:v>
                </c:pt>
                <c:pt idx="6">
                  <c:v>6.989757496580673E-2</c:v>
                </c:pt>
                <c:pt idx="7">
                  <c:v>6.6687258149787432E-2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339544"/>
        <c:axId val="528341504"/>
      </c:barChart>
      <c:catAx>
        <c:axId val="52833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341504"/>
        <c:crosses val="autoZero"/>
        <c:auto val="1"/>
        <c:lblAlgn val="ctr"/>
        <c:lblOffset val="100"/>
        <c:noMultiLvlLbl val="0"/>
      </c:catAx>
      <c:valAx>
        <c:axId val="52834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339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530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679" y="201829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2555" y="1355296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333383"/>
              </p:ext>
            </p:extLst>
          </p:nvPr>
        </p:nvGraphicFramePr>
        <p:xfrm>
          <a:off x="474242" y="2348878"/>
          <a:ext cx="8212558" cy="3985842"/>
        </p:xfrm>
        <a:graphic>
          <a:graphicData uri="http://schemas.openxmlformats.org/drawingml/2006/table">
            <a:tbl>
              <a:tblPr/>
              <a:tblGrid>
                <a:gridCol w="802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8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77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184.482.374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23.727.186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117.403.337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60.083.196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4.789.492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40.255.367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95.260.894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-663.740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52.913.786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4.367.906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747860,0%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347.354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4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177725690,0%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177725690,0%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3121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90253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852" y="1359720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37400"/>
              </p:ext>
            </p:extLst>
          </p:nvPr>
        </p:nvGraphicFramePr>
        <p:xfrm>
          <a:off x="573852" y="2191506"/>
          <a:ext cx="8167932" cy="4098611"/>
        </p:xfrm>
        <a:graphic>
          <a:graphicData uri="http://schemas.openxmlformats.org/drawingml/2006/table">
            <a:tbl>
              <a:tblPr/>
              <a:tblGrid>
                <a:gridCol w="798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4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9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48.884.968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5.172.352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29.907.968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20.811.280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6.834.181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2.515.218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2.476.363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184" y="244588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26" y="151164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4481"/>
              </p:ext>
            </p:extLst>
          </p:nvPr>
        </p:nvGraphicFramePr>
        <p:xfrm>
          <a:off x="524758" y="2734854"/>
          <a:ext cx="8155930" cy="3526308"/>
        </p:xfrm>
        <a:graphic>
          <a:graphicData uri="http://schemas.openxmlformats.org/drawingml/2006/table">
            <a:tbl>
              <a:tblPr/>
              <a:tblGrid>
                <a:gridCol w="797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9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7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76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468.095.507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32.381.233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310.711.651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346.736.565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-5.393.523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230.902.057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3.891.858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47.166.953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12.293.522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12.192.071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307.550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3.892.290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2.761.847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240.597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240.597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19.732.578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197325780,0%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19.732.578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197325780,0%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4840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3925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6024" y="146956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23554"/>
              </p:ext>
            </p:extLst>
          </p:nvPr>
        </p:nvGraphicFramePr>
        <p:xfrm>
          <a:off x="556284" y="2852939"/>
          <a:ext cx="8130518" cy="3485750"/>
        </p:xfrm>
        <a:graphic>
          <a:graphicData uri="http://schemas.openxmlformats.org/drawingml/2006/table">
            <a:tbl>
              <a:tblPr/>
              <a:tblGrid>
                <a:gridCol w="745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5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4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4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7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7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18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43.114.970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26.839.121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25.832.711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16.575.400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5.426.454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2.543.815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2.543.815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961.524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966.232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4" y="24956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59136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26394"/>
              </p:ext>
            </p:extLst>
          </p:nvPr>
        </p:nvGraphicFramePr>
        <p:xfrm>
          <a:off x="518862" y="2746730"/>
          <a:ext cx="8143979" cy="3000913"/>
        </p:xfrm>
        <a:graphic>
          <a:graphicData uri="http://schemas.openxmlformats.org/drawingml/2006/table">
            <a:tbl>
              <a:tblPr/>
              <a:tblGrid>
                <a:gridCol w="79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9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7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7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74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9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2.459.844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2.183.204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440.326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1.411.489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581.673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581.673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581.673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2625490,0%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2625490,0%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1041" y="22281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490507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21916"/>
              </p:ext>
            </p:extLst>
          </p:nvPr>
        </p:nvGraphicFramePr>
        <p:xfrm>
          <a:off x="554967" y="2488909"/>
          <a:ext cx="8131833" cy="3789262"/>
        </p:xfrm>
        <a:graphic>
          <a:graphicData uri="http://schemas.openxmlformats.org/drawingml/2006/table">
            <a:tbl>
              <a:tblPr/>
              <a:tblGrid>
                <a:gridCol w="79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3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6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9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280.696.964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179.185.692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9.175.498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6.106.447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2.955.077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894.214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256.592.124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-958.184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160.250.831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256.592.124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-958.184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160.250.831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239.809.830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626.727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150.822.344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16.782.294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-1.584.911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9.428.487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119342000,0%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119342000,0%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869" y="23845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1472401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214524"/>
              </p:ext>
            </p:extLst>
          </p:nvPr>
        </p:nvGraphicFramePr>
        <p:xfrm>
          <a:off x="554869" y="2708925"/>
          <a:ext cx="8087065" cy="3548856"/>
        </p:xfrm>
        <a:graphic>
          <a:graphicData uri="http://schemas.openxmlformats.org/drawingml/2006/table">
            <a:tbl>
              <a:tblPr/>
              <a:tblGrid>
                <a:gridCol w="75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6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13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13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55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2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129.198.311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14.978.235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82.070.296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94.055.927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3.531.195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62.927.778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29.317.085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5.859.738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14.213.056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53.727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4.592.179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45921790,0%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4.592.179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45921790,0%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566" y="54305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558" y="27698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010" y="1815970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APOYO A LOS CENTROS DE ADMINISTRACIÓN DIRECTA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773535"/>
              </p:ext>
            </p:extLst>
          </p:nvPr>
        </p:nvGraphicFramePr>
        <p:xfrm>
          <a:off x="523010" y="3186762"/>
          <a:ext cx="8093808" cy="2097941"/>
        </p:xfrm>
        <a:graphic>
          <a:graphicData uri="http://schemas.openxmlformats.org/drawingml/2006/table">
            <a:tbl>
              <a:tblPr/>
              <a:tblGrid>
                <a:gridCol w="760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8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19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19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25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9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4614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602" y="29042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1014" y="2161221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41497"/>
              </p:ext>
            </p:extLst>
          </p:nvPr>
        </p:nvGraphicFramePr>
        <p:xfrm>
          <a:off x="491846" y="3386279"/>
          <a:ext cx="8199538" cy="2075135"/>
        </p:xfrm>
        <a:graphic>
          <a:graphicData uri="http://schemas.openxmlformats.org/drawingml/2006/table">
            <a:tbl>
              <a:tblPr/>
              <a:tblGrid>
                <a:gridCol w="781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7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8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8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18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18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90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4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934" y="192675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1282016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96068"/>
              </p:ext>
            </p:extLst>
          </p:nvPr>
        </p:nvGraphicFramePr>
        <p:xfrm>
          <a:off x="504934" y="2163496"/>
          <a:ext cx="8210796" cy="4192854"/>
        </p:xfrm>
        <a:graphic>
          <a:graphicData uri="http://schemas.openxmlformats.org/drawingml/2006/table">
            <a:tbl>
              <a:tblPr/>
              <a:tblGrid>
                <a:gridCol w="802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6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6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54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62.183.575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-80.912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39.889.616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31.011.436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-120.507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20.389.056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2.943.764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25.711.731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-172.441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16.165.055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24.999.534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-172.441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15.809.667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1.656.056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797.191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22.991.304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-143.249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15.012.476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083" y="154927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591"/>
              </p:ext>
            </p:extLst>
          </p:nvPr>
        </p:nvGraphicFramePr>
        <p:xfrm>
          <a:off x="386223" y="2276872"/>
          <a:ext cx="8220199" cy="373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33" y="14462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891504"/>
              </p:ext>
            </p:extLst>
          </p:nvPr>
        </p:nvGraphicFramePr>
        <p:xfrm>
          <a:off x="416081" y="2132856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30" y="13382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344579"/>
              </p:ext>
            </p:extLst>
          </p:nvPr>
        </p:nvGraphicFramePr>
        <p:xfrm>
          <a:off x="466600" y="2060848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2173" y="1405221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0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73" y="206832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39787"/>
              </p:ext>
            </p:extLst>
          </p:nvPr>
        </p:nvGraphicFramePr>
        <p:xfrm>
          <a:off x="606310" y="2349018"/>
          <a:ext cx="7737589" cy="3528254"/>
        </p:xfrm>
        <a:graphic>
          <a:graphicData uri="http://schemas.openxmlformats.org/drawingml/2006/table">
            <a:tbl>
              <a:tblPr/>
              <a:tblGrid>
                <a:gridCol w="815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97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9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1.450.981.772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84.229.479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914.641.974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613.223.847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407.012.989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317.583.513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9.808.137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172.568.177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13.979.649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13.570.649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366.058.219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224.554.996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8.259.856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67.527.107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-7.740.114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32.512.114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58.563.413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65070458,9%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779" y="1367650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252150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9376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825797"/>
              </p:ext>
            </p:extLst>
          </p:nvPr>
        </p:nvGraphicFramePr>
        <p:xfrm>
          <a:off x="585599" y="2358741"/>
          <a:ext cx="7904350" cy="3841309"/>
        </p:xfrm>
        <a:graphic>
          <a:graphicData uri="http://schemas.openxmlformats.org/drawingml/2006/table">
            <a:tbl>
              <a:tblPr/>
              <a:tblGrid>
                <a:gridCol w="32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229.530.293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-5.386.153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126.348.032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154.145.215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-5.386.153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85.575.242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40.772.790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184.482.374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23.727.186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117.403.337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48.884.968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29.907.968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511.210.477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337.550.772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468.095.507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32.381.233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310.711.651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43.114.970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26.839.121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4.159.009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2.459.844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409.895.275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26.689.684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261.255.988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280.696.964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179.185.692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129.198.311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14.978.235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82.070.296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160.503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62.183.575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39.889.616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02" y="2204870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4902" y="15202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11419"/>
              </p:ext>
            </p:extLst>
          </p:nvPr>
        </p:nvGraphicFramePr>
        <p:xfrm>
          <a:off x="450014" y="2564910"/>
          <a:ext cx="8210802" cy="3697914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0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32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4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154.145.215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-5.386.153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85.575.242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11.122.282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7.473.612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2.537.287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1.198.846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75.536.690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3.624.791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45.368.708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6.710.594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6.682.063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65.056.971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3.624.791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38.630.768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53.075.450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3.624.790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30.965.526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6.828.568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162" y="5960332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7938" y="2324638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9163" y="147527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55418"/>
              </p:ext>
            </p:extLst>
          </p:nvPr>
        </p:nvGraphicFramePr>
        <p:xfrm>
          <a:off x="419162" y="2682109"/>
          <a:ext cx="8210799" cy="3247331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3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3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0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99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64.642.265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-9.282.845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31.303.056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64.642.265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-9.282.845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31.303.056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1436" y="609546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208" y="328234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493" y="2113195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6600"/>
              </p:ext>
            </p:extLst>
          </p:nvPr>
        </p:nvGraphicFramePr>
        <p:xfrm>
          <a:off x="565905" y="3644037"/>
          <a:ext cx="8125479" cy="1961825"/>
        </p:xfrm>
        <a:graphic>
          <a:graphicData uri="http://schemas.openxmlformats.org/drawingml/2006/table">
            <a:tbl>
              <a:tblPr/>
              <a:tblGrid>
                <a:gridCol w="744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3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9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9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02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9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40.772.790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40.772.790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4215</TotalTime>
  <Words>3465</Words>
  <Application>Microsoft Office PowerPoint</Application>
  <PresentationFormat>Presentación en pantalla (4:3)</PresentationFormat>
  <Paragraphs>2034</Paragraphs>
  <Slides>19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10: MINISTERIO DE JUSTICIA</vt:lpstr>
      <vt:lpstr>EJECUCIÓN ACUMULADA DE GASTOS A AGOSTO DE 2021  PARTIDA 10 MINISTERIO DE JUSTICIA</vt:lpstr>
      <vt:lpstr>EJECUCIÓN ACUMULADA DE GASTOS A AGOSTO DE 2021  PARTIDA 10 MINISTERIO DE JUSTICIA</vt:lpstr>
      <vt:lpstr>EJECUCIÓN ACUMULADA DE GASTOS A AGOSTO DE 2021  PARTIDA 10 MINISTERIO DE JUSTICIA</vt:lpstr>
      <vt:lpstr>EJECUCIÓN ACUMULADA DE GASTOS A AGOSTO DE 2021  PARTIDA 10 MINISTERIO DE JUSTICIA</vt:lpstr>
      <vt:lpstr>EJECUCIÓN ACUMULADA DE GASTOS A AGOSTO DE 2021  PARTIDA 10 MINISTERIO DE JUSTICIA RESUMEN POR CAPÍTULOS</vt:lpstr>
      <vt:lpstr>EJECUCIÓN ACUMULADA DE GASTOS A AGOSTO DE 2021  PARTIDA 10. CAPÍTULO 01. PROGRAMA 01: SECRETARÍA Y ADMINISTRACIÓN GENERAL</vt:lpstr>
      <vt:lpstr>EJECUCIÓN ACUMULADA DE GASTOS A AGOSTO DE 2021  PARTIDA 10. CAPÍTULO 01. PROGRAMA 01: SECRETARÍA Y ADMINISTRACIÓN GENERAL</vt:lpstr>
      <vt:lpstr>EJECUCIÓN ACUMULADA DE GASTOS A AGOSTO DE 2021  PARTIDA 10. CAPÍTULO 01. PROGRAMA 02:  PROGRAMA DE CONCESIONES DEL MINISTERIO DE JUSTICIA</vt:lpstr>
      <vt:lpstr>EJECUCIÓN ACUMULADA DE GASTOS A AGOSTO DE 2021  PARTIDA 10. CAPÍTULO 02. PROGRAMA 01: SERVICIO REGISTRO CIVIL E IDENTIFICACIÓN</vt:lpstr>
      <vt:lpstr>EJECUCIÓN ACUMULADA DE GASTOS A AGOSTO DE 2021  PARTIDA 10. CAPÍTULO 03. PROGRAMA 01:  SERVICIO MÉDICO LEGAL</vt:lpstr>
      <vt:lpstr>EJECUCIÓN ACUMULADA DE GASTOS A AGOSTO DE 2021  PARTIDA 10. CAPÍTULO 04. PROGRAMA 01:  GENDARMERÍA DE CHILE</vt:lpstr>
      <vt:lpstr>EJECUCIÓN ACUMULADA DE GASTOS A AGOSTO DE 2021  PARTIDA 10. CAPÍTULO 04. PROGRAMA 02:  PROGRAMA DE REHABILITACIÓN Y REINSERCIÓN SOCIAL</vt:lpstr>
      <vt:lpstr>EJECUCIÓN ACUMULADA DE GASTOS A AGOSTO DE 2021  PARTIDA 10. CAPÍTULO 06. PROGRAMA 01:  SUBSECRETARÍA DE DERECHOS HUMANOS</vt:lpstr>
      <vt:lpstr>EJECUCIÓN ACUMULADA DE GASTOS A AGOSTO DE 2021  PARTIDA 10. CAPÍTULO 07. PROGRAMA 01:  SERVICIO NACIONAL DE MENORES</vt:lpstr>
      <vt:lpstr>EJECUCIÓN ACUMULADA DE GASTOS A AGOSTO DE 2021  PARTIDA 10. CAPÍTULO 07. PROGRAMA 02:  PROGRAMA DE ADMINISTRACIÓN DIRECTA Y PROYECTOS NACIONALES</vt:lpstr>
      <vt:lpstr>EJECUCIÓN ACUMULADA DE GASTOS A AGOSTO DE 2021  PARTIDA 10. CAPÍTULO 07. PROGRAMA 03:  PROGRAMA DE APOYO A LOS CENTROS DE ADMINISTRACIÓN DIRECTA</vt:lpstr>
      <vt:lpstr>EJECUCIÓN ACUMULADA DE GASTOS A AGOSTO DE 2021  PARTIDA 10. CAPÍTULO 09. PROGRAMA 01:  DEFENSORÍA PENAL PÚBLICA FET COVID-19</vt:lpstr>
      <vt:lpstr>EJECUCIÓN ACUMULADA DE GASTOS A AGOSTO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343</cp:revision>
  <cp:lastPrinted>2019-06-03T14:10:49Z</cp:lastPrinted>
  <dcterms:created xsi:type="dcterms:W3CDTF">2016-06-23T13:38:47Z</dcterms:created>
  <dcterms:modified xsi:type="dcterms:W3CDTF">2021-10-18T17:20:36Z</dcterms:modified>
</cp:coreProperties>
</file>