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notesSlides/notesSlide1.xml" ContentType="application/vnd.openxmlformats-officedocument.presentationml.notesSl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notesSlides/notesSlide2.xml" ContentType="application/vnd.openxmlformats-officedocument.presentationml.notesSl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7" r:id="rId2"/>
    <p:sldId id="258" r:id="rId3"/>
    <p:sldId id="259" r:id="rId4"/>
    <p:sldId id="260" r:id="rId5"/>
    <p:sldId id="262" r:id="rId6"/>
    <p:sldId id="263" r:id="rId7"/>
    <p:sldId id="264" r:id="rId8"/>
    <p:sldId id="265" r:id="rId9"/>
    <p:sldId id="266" r:id="rId10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../embeddings/oleObject1.bin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oleObject" Target="../embeddings/oleObject2.bin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3.bin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4.bin"/><Relationship Id="rId1" Type="http://schemas.openxmlformats.org/officeDocument/2006/relationships/themeOverride" Target="../theme/themeOverrid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100" b="1"/>
              <a:t>Distribución</a:t>
            </a:r>
            <a:r>
              <a:rPr lang="es-CL" sz="1100" b="1" baseline="0"/>
              <a:t> de Presupuesto Inicial por Subtítulo de Gastos</a:t>
            </a:r>
            <a:endParaRPr lang="es-CL" sz="1100" b="1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65F2-4409-B984-85D830F8A1BE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7B87-4A16-93F4-24FFD2F30215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7B87-4A16-93F4-24FFD2F30215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7B87-4A16-93F4-24FFD2F30215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2B59-4FBF-8A49-93020848967B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CE69-4CB5-91B0-85C012FCC9A7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'[22.xlsx]Partida 22'!$C$7:$C$13</c:f>
              <c:strCache>
                <c:ptCount val="7"/>
                <c:pt idx="0">
                  <c:v>GASTOS EN PERSONAL                                                              </c:v>
                </c:pt>
                <c:pt idx="1">
                  <c:v>BIENES Y SERVICIOS DE CONSUMO                                                   </c:v>
                </c:pt>
                <c:pt idx="2">
                  <c:v>TRANSFERENCIAS CORRIENTES                                                       </c:v>
                </c:pt>
                <c:pt idx="3">
                  <c:v>INTEGROS AL FISCO                                                               </c:v>
                </c:pt>
                <c:pt idx="4">
                  <c:v>OTROS GASTOS CORRIENTES                                                         </c:v>
                </c:pt>
                <c:pt idx="5">
                  <c:v>ADQUISICIÓN DE ACTIVOS NO FINANCIEROS                                           </c:v>
                </c:pt>
                <c:pt idx="6">
                  <c:v>SERVICIO DE LA DEUDA                                                            </c:v>
                </c:pt>
              </c:strCache>
            </c:strRef>
          </c:cat>
          <c:val>
            <c:numRef>
              <c:f>'[22.xlsx]Partida 22'!$D$7:$D$13</c:f>
              <c:numCache>
                <c:formatCode>#,##0</c:formatCode>
                <c:ptCount val="7"/>
                <c:pt idx="0">
                  <c:v>10558953</c:v>
                </c:pt>
                <c:pt idx="1">
                  <c:v>2176126</c:v>
                </c:pt>
                <c:pt idx="2">
                  <c:v>234500</c:v>
                </c:pt>
                <c:pt idx="5">
                  <c:v>338046</c:v>
                </c:pt>
                <c:pt idx="6">
                  <c:v>1040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5F2-4409-B984-85D830F8A1B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</c:legendEntry>
      <c:legendEntry>
        <c:idx val="2"/>
        <c:txPr>
          <a:bodyPr rot="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</c:legendEntry>
      <c:legendEntry>
        <c:idx val="3"/>
        <c:txPr>
          <a:bodyPr rot="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</c:legendEntry>
      <c:legendEntry>
        <c:idx val="4"/>
        <c:txPr>
          <a:bodyPr rot="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</c:legendEntry>
      <c:legendEntry>
        <c:idx val="5"/>
        <c:txPr>
          <a:bodyPr rot="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</c:legendEntry>
      <c:legendEntry>
        <c:idx val="6"/>
        <c:txPr>
          <a:bodyPr rot="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100" b="1"/>
              <a:t>Distribución Presupuesto Inicial por Programas</a:t>
            </a:r>
          </a:p>
        </c:rich>
      </c:tx>
      <c:layout>
        <c:manualLayout>
          <c:xMode val="edge"/>
          <c:yMode val="edge"/>
          <c:x val="0.14576713642866829"/>
          <c:y val="2.497073434849854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2.9504987645002064E-17"/>
                  <c:y val="-1.8728050761373939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CL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9.6562893237175946E-3"/>
                  <c:y val="-1.8728050761374026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CL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1.6093815539529325E-2"/>
                  <c:y val="-2.4970734348498662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CL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'[22.xlsx]Resumen Capítulos '!$AI$7:$AI$9</c:f>
              <c:strCache>
                <c:ptCount val="3"/>
                <c:pt idx="0">
                  <c:v>Secretaría General de la Presidencia de la República</c:v>
                </c:pt>
                <c:pt idx="1">
                  <c:v>Gobierno Digital</c:v>
                </c:pt>
                <c:pt idx="2">
                  <c:v>Consejo de Auditoría Interna General de Gobierno</c:v>
                </c:pt>
              </c:strCache>
            </c:strRef>
          </c:cat>
          <c:val>
            <c:numRef>
              <c:f>'[22.xlsx]Resumen Capítulos '!$AJ$7:$AJ$9</c:f>
              <c:numCache>
                <c:formatCode>#,##0_ ;[Red]\-#,##0\ </c:formatCode>
                <c:ptCount val="3"/>
                <c:pt idx="0">
                  <c:v>9349884</c:v>
                </c:pt>
                <c:pt idx="1">
                  <c:v>2579853</c:v>
                </c:pt>
                <c:pt idx="2">
                  <c:v>1378928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DC3-4083-9752-07625D2237D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475566472"/>
        <c:axId val="475563336"/>
        <c:axId val="0"/>
      </c:bar3DChart>
      <c:catAx>
        <c:axId val="4755664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475563336"/>
        <c:crosses val="autoZero"/>
        <c:auto val="1"/>
        <c:lblAlgn val="ctr"/>
        <c:lblOffset val="100"/>
        <c:noMultiLvlLbl val="0"/>
      </c:catAx>
      <c:valAx>
        <c:axId val="4755633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_ ;[Red]\-#,##0\ 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4755664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s-CL" sz="1000"/>
              <a:t>% de Ejecución Mensual 2018 - 2019 - 2020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3.326935380678183E-2"/>
          <c:y val="0.14252099737532806"/>
          <c:w val="0.9436980166346769"/>
          <c:h val="0.6315836614173228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'[22.xlsx]Partida 22'!$C$34</c:f>
              <c:strCache>
                <c:ptCount val="1"/>
                <c:pt idx="0">
                  <c:v>% Ejecución Ppto. Vigente 2018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8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'[22.xlsx]Partida 22'!$D$33:$O$33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'[22.xlsx]Partida 22'!$D$34:$O$34</c:f>
              <c:numCache>
                <c:formatCode>0.0%</c:formatCode>
                <c:ptCount val="12"/>
                <c:pt idx="0">
                  <c:v>6.4000000000000001E-2</c:v>
                </c:pt>
                <c:pt idx="1">
                  <c:v>7.0999999999999994E-2</c:v>
                </c:pt>
                <c:pt idx="2">
                  <c:v>0.09</c:v>
                </c:pt>
                <c:pt idx="3">
                  <c:v>6.2E-2</c:v>
                </c:pt>
                <c:pt idx="4">
                  <c:v>5.6000000000000001E-2</c:v>
                </c:pt>
                <c:pt idx="5">
                  <c:v>7.9000000000000001E-2</c:v>
                </c:pt>
                <c:pt idx="6">
                  <c:v>5.8000000000000003E-2</c:v>
                </c:pt>
                <c:pt idx="7">
                  <c:v>6.4000000000000001E-2</c:v>
                </c:pt>
                <c:pt idx="8">
                  <c:v>7.3999999999999996E-2</c:v>
                </c:pt>
                <c:pt idx="9">
                  <c:v>7.1999999999999995E-2</c:v>
                </c:pt>
                <c:pt idx="10">
                  <c:v>7.8E-2</c:v>
                </c:pt>
                <c:pt idx="11">
                  <c:v>0.13900000000000001</c:v>
                </c:pt>
              </c:numCache>
            </c:numRef>
          </c:val>
        </c:ser>
        <c:ser>
          <c:idx val="1"/>
          <c:order val="1"/>
          <c:tx>
            <c:strRef>
              <c:f>'[22.xlsx]Partida 22'!$C$35</c:f>
              <c:strCache>
                <c:ptCount val="1"/>
                <c:pt idx="0">
                  <c:v>% Ejecución Ppto. Vigente 2019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8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'[22.xlsx]Partida 22'!$D$33:$O$33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'[22.xlsx]Partida 22'!$D$35:$O$35</c:f>
              <c:numCache>
                <c:formatCode>0.0%</c:formatCode>
                <c:ptCount val="12"/>
                <c:pt idx="0">
                  <c:v>4.8788274364109742E-2</c:v>
                </c:pt>
                <c:pt idx="1">
                  <c:v>4.8525247205986388E-2</c:v>
                </c:pt>
                <c:pt idx="2">
                  <c:v>7.2051120895765514E-2</c:v>
                </c:pt>
                <c:pt idx="3">
                  <c:v>8.8094419060687712E-2</c:v>
                </c:pt>
                <c:pt idx="4">
                  <c:v>6.8652831931847069E-2</c:v>
                </c:pt>
                <c:pt idx="5">
                  <c:v>7.4608773416349833E-2</c:v>
                </c:pt>
                <c:pt idx="6">
                  <c:v>6.4312162034176543E-2</c:v>
                </c:pt>
                <c:pt idx="7">
                  <c:v>5.9825949276114246E-2</c:v>
                </c:pt>
                <c:pt idx="8">
                  <c:v>8.1073657315751307E-2</c:v>
                </c:pt>
                <c:pt idx="9">
                  <c:v>5.7529608281146775E-2</c:v>
                </c:pt>
                <c:pt idx="10">
                  <c:v>8.4867353093451753E-2</c:v>
                </c:pt>
                <c:pt idx="11">
                  <c:v>9.5903175427645468E-2</c:v>
                </c:pt>
              </c:numCache>
            </c:numRef>
          </c:val>
        </c:ser>
        <c:ser>
          <c:idx val="2"/>
          <c:order val="2"/>
          <c:tx>
            <c:strRef>
              <c:f>'[22.xlsx]Partida 22'!$C$36</c:f>
              <c:strCache>
                <c:ptCount val="1"/>
                <c:pt idx="0">
                  <c:v>% Ejecución Ppto. Vigente 2020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0"/>
                  <c:y val="-1.547099055270661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8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'[22.xlsx]Partida 22'!$D$33:$O$33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'[22.xlsx]Partida 22'!$D$36</c:f>
              <c:numCache>
                <c:formatCode>0.0%</c:formatCode>
                <c:ptCount val="1"/>
                <c:pt idx="0">
                  <c:v>5.1245710971010237E-2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49"/>
        <c:axId val="475569216"/>
        <c:axId val="475569608"/>
      </c:barChart>
      <c:catAx>
        <c:axId val="4755692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-2160000" vert="horz" anchor="ctr" anchorCtr="0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475569608"/>
        <c:crosses val="autoZero"/>
        <c:auto val="0"/>
        <c:lblAlgn val="ctr"/>
        <c:lblOffset val="100"/>
        <c:noMultiLvlLbl val="0"/>
      </c:catAx>
      <c:valAx>
        <c:axId val="475569608"/>
        <c:scaling>
          <c:orientation val="minMax"/>
        </c:scaling>
        <c:delete val="0"/>
        <c:axPos val="l"/>
        <c:numFmt formatCode="0.0%" sourceLinked="1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es-CL"/>
          </a:p>
        </c:txPr>
        <c:crossAx val="475569216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sz="900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es-CL"/>
        </a:p>
      </c:txPr>
    </c:legend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L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s-CL" sz="1000"/>
              <a:t>% de Ejecución Acumulada 2018 - 2019 -2020</a:t>
            </a:r>
          </a:p>
        </c:rich>
      </c:tx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'[22.xlsx]Partida 22'!$C$30</c:f>
              <c:strCache>
                <c:ptCount val="1"/>
                <c:pt idx="0">
                  <c:v>% Ejecución Ppto. Vigente 2018</c:v>
                </c:pt>
              </c:strCache>
            </c:strRef>
          </c:tx>
          <c:marker>
            <c:symbol val="none"/>
          </c:marker>
          <c:cat>
            <c:strRef>
              <c:f>'[22.xlsx]Partida 22'!$D$29:$O$29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'[22.xlsx]Partida 22'!$D$30:$O$30</c:f>
              <c:numCache>
                <c:formatCode>0.0%</c:formatCode>
                <c:ptCount val="12"/>
                <c:pt idx="0">
                  <c:v>6.4000000000000001E-2</c:v>
                </c:pt>
                <c:pt idx="1">
                  <c:v>0.13500000000000001</c:v>
                </c:pt>
                <c:pt idx="2">
                  <c:v>0.22500000000000001</c:v>
                </c:pt>
                <c:pt idx="3">
                  <c:v>0.28699999999999998</c:v>
                </c:pt>
                <c:pt idx="4">
                  <c:v>0.34300000000000003</c:v>
                </c:pt>
                <c:pt idx="5">
                  <c:v>0.42199999999999999</c:v>
                </c:pt>
                <c:pt idx="6">
                  <c:v>0.499</c:v>
                </c:pt>
                <c:pt idx="7">
                  <c:v>0.55100000000000005</c:v>
                </c:pt>
                <c:pt idx="8">
                  <c:v>0.63400000000000001</c:v>
                </c:pt>
                <c:pt idx="9">
                  <c:v>0.70599999999999996</c:v>
                </c:pt>
                <c:pt idx="10">
                  <c:v>0.78400000000000003</c:v>
                </c:pt>
                <c:pt idx="11">
                  <c:v>0.91200000000000003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'[22.xlsx]Partida 22'!$C$31</c:f>
              <c:strCache>
                <c:ptCount val="1"/>
                <c:pt idx="0">
                  <c:v>% Ejecución Ppto. Vigente 2019</c:v>
                </c:pt>
              </c:strCache>
            </c:strRef>
          </c:tx>
          <c:marker>
            <c:symbol val="none"/>
          </c:marker>
          <c:cat>
            <c:strRef>
              <c:f>'[22.xlsx]Partida 22'!$D$29:$O$29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'[22.xlsx]Partida 22'!$D$31:$O$31</c:f>
              <c:numCache>
                <c:formatCode>0.0%</c:formatCode>
                <c:ptCount val="12"/>
                <c:pt idx="0">
                  <c:v>4.8788274364109742E-2</c:v>
                </c:pt>
                <c:pt idx="1">
                  <c:v>9.5017883832777872E-2</c:v>
                </c:pt>
                <c:pt idx="2">
                  <c:v>0.16697491048839322</c:v>
                </c:pt>
                <c:pt idx="3">
                  <c:v>0.25227534328439871</c:v>
                </c:pt>
                <c:pt idx="4">
                  <c:v>0.32092817521624584</c:v>
                </c:pt>
                <c:pt idx="5">
                  <c:v>0.39553694863259564</c:v>
                </c:pt>
                <c:pt idx="6">
                  <c:v>0.45159121966379406</c:v>
                </c:pt>
                <c:pt idx="7">
                  <c:v>0.51217391328155604</c:v>
                </c:pt>
                <c:pt idx="8">
                  <c:v>0.59324757059730737</c:v>
                </c:pt>
                <c:pt idx="9">
                  <c:v>0.65077717887845421</c:v>
                </c:pt>
                <c:pt idx="10">
                  <c:v>0.73564453197190594</c:v>
                </c:pt>
                <c:pt idx="11">
                  <c:v>0.84674093125431615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'[22.xlsx]Partida 22'!$C$32</c:f>
              <c:strCache>
                <c:ptCount val="1"/>
                <c:pt idx="0">
                  <c:v>% Ejecución Ppto. Vigente 2020</c:v>
                </c:pt>
              </c:strCache>
            </c:strRef>
          </c:tx>
          <c:marker>
            <c:symbol val="none"/>
          </c:marker>
          <c:dLbls>
            <c:dLbl>
              <c:idx val="0"/>
              <c:layout>
                <c:manualLayout>
                  <c:x val="-2.8039394381257913E-2"/>
                  <c:y val="-3.78260440198002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7.0307595731324543E-2"/>
                  <c:y val="-4.16666666666665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8.2862523540489647E-2"/>
                  <c:y val="-3.74999999999999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8.035153797865667E-2"/>
                  <c:y val="-4.166666666666674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9.0395480225988742E-2"/>
                  <c:y val="-2.916666666666674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 b="1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'[22.xlsx]Partida 22'!$D$29:$O$29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'[22.xlsx]Partida 22'!$D$32</c:f>
              <c:numCache>
                <c:formatCode>0.0%</c:formatCode>
                <c:ptCount val="1"/>
                <c:pt idx="0">
                  <c:v>5.1245710971010237E-2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75565296"/>
        <c:axId val="475568824"/>
      </c:lineChart>
      <c:catAx>
        <c:axId val="4755652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txPr>
          <a:bodyPr rot="-1620000" vert="horz"/>
          <a:lstStyle/>
          <a:p>
            <a:pPr>
              <a:defRPr sz="800" b="0" i="0" u="none" strike="noStrike" baseline="0">
                <a:ln>
                  <a:noFill/>
                  <a:headEnd type="none"/>
                </a:ln>
                <a:solidFill>
                  <a:srgbClr val="000000">
                    <a:alpha val="90000"/>
                  </a:srgbClr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475568824"/>
        <c:crosses val="autoZero"/>
        <c:auto val="1"/>
        <c:lblAlgn val="ctr"/>
        <c:lblOffset val="100"/>
        <c:tickLblSkip val="1"/>
        <c:noMultiLvlLbl val="0"/>
      </c:catAx>
      <c:valAx>
        <c:axId val="475568824"/>
        <c:scaling>
          <c:orientation val="minMax"/>
        </c:scaling>
        <c:delete val="0"/>
        <c:axPos val="l"/>
        <c:majorGridlines/>
        <c:numFmt formatCode="0.0%" sourceLinked="1"/>
        <c:majorTickMark val="none"/>
        <c:minorTickMark val="none"/>
        <c:tickLblPos val="nextTo"/>
        <c:txPr>
          <a:bodyPr rot="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475565296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sz="900"/>
          </a:pPr>
          <a:endParaRPr lang="es-CL"/>
        </a:p>
      </c:txPr>
    </c:legend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L"/>
    </a:p>
  </c:txPr>
  <c:externalData r:id="rId2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A5450F-4677-43BE-9C7E-B4400C2E49DE}" type="datetimeFigureOut">
              <a:rPr lang="es-CL" smtClean="0"/>
              <a:t>15-09-2020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0EA340-DFCA-43BB-B9A6-C85ED8D89B4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252205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3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393853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4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210113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B0A40-DE7D-4E11-90D7-C0210F1DAF2D}" type="datetimeFigureOut">
              <a:rPr lang="es-CL" smtClean="0"/>
              <a:t>15-09-2020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02F4A-BC8B-4F14-89C3-B542C9AC786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633349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B0A40-DE7D-4E11-90D7-C0210F1DAF2D}" type="datetimeFigureOut">
              <a:rPr lang="es-CL" smtClean="0"/>
              <a:t>15-09-2020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02F4A-BC8B-4F14-89C3-B542C9AC786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70647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B0A40-DE7D-4E11-90D7-C0210F1DAF2D}" type="datetimeFigureOut">
              <a:rPr lang="es-CL" smtClean="0"/>
              <a:t>15-09-2020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02F4A-BC8B-4F14-89C3-B542C9AC786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089350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15-09-2020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4846431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B0A40-DE7D-4E11-90D7-C0210F1DAF2D}" type="datetimeFigureOut">
              <a:rPr lang="es-CL" smtClean="0"/>
              <a:t>15-09-2020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02F4A-BC8B-4F14-89C3-B542C9AC786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745916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B0A40-DE7D-4E11-90D7-C0210F1DAF2D}" type="datetimeFigureOut">
              <a:rPr lang="es-CL" smtClean="0"/>
              <a:t>15-09-2020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02F4A-BC8B-4F14-89C3-B542C9AC786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909134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B0A40-DE7D-4E11-90D7-C0210F1DAF2D}" type="datetimeFigureOut">
              <a:rPr lang="es-CL" smtClean="0"/>
              <a:t>15-09-2020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02F4A-BC8B-4F14-89C3-B542C9AC786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9343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B0A40-DE7D-4E11-90D7-C0210F1DAF2D}" type="datetimeFigureOut">
              <a:rPr lang="es-CL" smtClean="0"/>
              <a:t>15-09-2020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02F4A-BC8B-4F14-89C3-B542C9AC786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808607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B0A40-DE7D-4E11-90D7-C0210F1DAF2D}" type="datetimeFigureOut">
              <a:rPr lang="es-CL" smtClean="0"/>
              <a:t>15-09-2020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02F4A-BC8B-4F14-89C3-B542C9AC786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214234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B0A40-DE7D-4E11-90D7-C0210F1DAF2D}" type="datetimeFigureOut">
              <a:rPr lang="es-CL" smtClean="0"/>
              <a:t>15-09-2020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02F4A-BC8B-4F14-89C3-B542C9AC786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614799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B0A40-DE7D-4E11-90D7-C0210F1DAF2D}" type="datetimeFigureOut">
              <a:rPr lang="es-CL" smtClean="0"/>
              <a:t>15-09-2020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02F4A-BC8B-4F14-89C3-B542C9AC786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882958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B0A40-DE7D-4E11-90D7-C0210F1DAF2D}" type="datetimeFigureOut">
              <a:rPr lang="es-CL" smtClean="0"/>
              <a:t>15-09-2020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02F4A-BC8B-4F14-89C3-B542C9AC786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51213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0B0A40-DE7D-4E11-90D7-C0210F1DAF2D}" type="datetimeFigureOut">
              <a:rPr lang="es-CL" smtClean="0"/>
              <a:t>15-09-2020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A02F4A-BC8B-4F14-89C3-B542C9AC786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083064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5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latin typeface="+mn-lt"/>
              </a:rPr>
              <a:t>EJECUCIÓN ACUMULADA DE GASTOS PRESUPUESTARIOS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AL MES DE </a:t>
            </a:r>
            <a:r>
              <a:rPr lang="es-CL" sz="2000" b="1" dirty="0" smtClean="0">
                <a:latin typeface="+mn-lt"/>
              </a:rPr>
              <a:t>ENERO DE 2020</a:t>
            </a:r>
            <a:r>
              <a:rPr lang="es-CL" sz="2000" b="1" dirty="0">
                <a:latin typeface="+mn-lt"/>
              </a:rPr>
              <a:t/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PARTIDA 22: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MINISTERIO SECRETARÍA DE LA PRESIDENCIA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55005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</a:t>
            </a:r>
            <a:r>
              <a:rPr lang="es-CL" sz="1200" dirty="0" smtClean="0"/>
              <a:t>febrero 2020</a:t>
            </a:r>
            <a:endParaRPr lang="es-CL" sz="1200" dirty="0"/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pic>
        <p:nvPicPr>
          <p:cNvPr id="7361" name="Picture 19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5" y="548680"/>
            <a:ext cx="4603203" cy="864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381811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número de diapositiva 4">
            <a:extLst>
              <a:ext uri="{FF2B5EF4-FFF2-40B4-BE49-F238E27FC236}">
                <a16:creationId xmlns="" xmlns:a16="http://schemas.microsoft.com/office/drawing/2014/main" id="{985BDD69-CFCD-4AD8-8AC8-777786FF06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 dirty="0"/>
          </a:p>
        </p:txBody>
      </p:sp>
      <p:sp>
        <p:nvSpPr>
          <p:cNvPr id="6" name="1 Título">
            <a:extLst>
              <a:ext uri="{FF2B5EF4-FFF2-40B4-BE49-F238E27FC236}">
                <a16:creationId xmlns="" xmlns:a16="http://schemas.microsoft.com/office/drawing/2014/main" id="{C23BC3B4-D605-44B1-A8BB-F6F5BFC88C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0833" y="419511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ENERO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22 MINISTERIO SECRETARÍA GENERAL DE LA PRESIDENCIA</a:t>
            </a:r>
          </a:p>
        </p:txBody>
      </p:sp>
      <p:graphicFrame>
        <p:nvGraphicFramePr>
          <p:cNvPr id="9" name="Marcador de contenido 8">
            <a:extLst>
              <a:ext uri="{FF2B5EF4-FFF2-40B4-BE49-F238E27FC236}">
                <a16:creationId xmlns:lc="http://schemas.openxmlformats.org/drawingml/2006/lockedCanvas" xmlns:a16="http://schemas.microsoft.com/office/drawing/2014/main" xmlns="" xmlns:xdr="http://schemas.openxmlformats.org/drawingml/2006/spreadsheetDrawing" id="{2F366E96-78ED-4890-9B92-28711AB155B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12762233"/>
              </p:ext>
            </p:extLst>
          </p:nvPr>
        </p:nvGraphicFramePr>
        <p:xfrm>
          <a:off x="457200" y="1844824"/>
          <a:ext cx="3826768" cy="42813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Gráfico 9">
            <a:extLst>
              <a:ext uri="{FF2B5EF4-FFF2-40B4-BE49-F238E27FC236}">
                <a16:creationId xmlns:lc="http://schemas.openxmlformats.org/drawingml/2006/lockedCanvas" xmlns:a16="http://schemas.microsoft.com/office/drawing/2014/main" xmlns="" xmlns:xdr="http://schemas.openxmlformats.org/drawingml/2006/spreadsheetDrawing" id="{CDC9624D-E01D-4D08-BF65-69FE2A8C3B1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91965360"/>
              </p:ext>
            </p:extLst>
          </p:nvPr>
        </p:nvGraphicFramePr>
        <p:xfrm>
          <a:off x="4716016" y="1824281"/>
          <a:ext cx="3945615" cy="40687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0737328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457200" y="550591"/>
            <a:ext cx="822960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ENERO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22 MINISTERIO SECRETARÍA GENERAL DE LA PRESIDENCIA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9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331640" y="6293929"/>
            <a:ext cx="6192688" cy="365125"/>
          </a:xfrm>
        </p:spPr>
        <p:txBody>
          <a:bodyPr/>
          <a:lstStyle/>
          <a:p>
            <a:pPr algn="ctr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DIPRES.</a:t>
            </a:r>
          </a:p>
        </p:txBody>
      </p:sp>
      <p:graphicFrame>
        <p:nvGraphicFramePr>
          <p:cNvPr id="8" name="2 Gráfico">
            <a:extLst>
              <a:ext uri="{FF2B5EF4-FFF2-40B4-BE49-F238E27FC236}">
                <a16:creationId xmlns:lc="http://schemas.openxmlformats.org/drawingml/2006/lockedCanvas" xmlns:a16="http://schemas.microsoft.com/office/drawing/2014/main" xmlns="" xmlns:xdr="http://schemas.openxmlformats.org/drawingml/2006/spreadsheetDrawing" id="{07E64580-E7A6-4D61-803A-558CCE8D2DC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53942014"/>
              </p:ext>
            </p:extLst>
          </p:nvPr>
        </p:nvGraphicFramePr>
        <p:xfrm>
          <a:off x="457200" y="1628800"/>
          <a:ext cx="8229599" cy="41044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594752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467544" y="504401"/>
            <a:ext cx="822960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ENERO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22 MINISTERIO SECRETARÍA GENERAL DE LA PRESIDENCIA</a:t>
            </a:r>
          </a:p>
        </p:txBody>
      </p:sp>
      <p:sp>
        <p:nvSpPr>
          <p:cNvPr id="8" name="3 Marcador de pie de página">
            <a:extLst>
              <a:ext uri="{FF2B5EF4-FFF2-40B4-BE49-F238E27FC236}">
                <a16:creationId xmlns="" xmlns:a16="http://schemas.microsoft.com/office/drawing/2014/main" id="{5F96A09F-2EEE-441F-8CD0-C4AB24F318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71600" y="6012921"/>
            <a:ext cx="753518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graphicFrame>
        <p:nvGraphicFramePr>
          <p:cNvPr id="9" name="1 Gráfico">
            <a:extLst>
              <a:ext uri="{FF2B5EF4-FFF2-40B4-BE49-F238E27FC236}">
                <a16:creationId xmlns:lc="http://schemas.openxmlformats.org/drawingml/2006/lockedCanvas" xmlns:a16="http://schemas.microsoft.com/office/drawing/2014/main" xmlns="" xmlns:xdr="http://schemas.openxmlformats.org/drawingml/2006/spreadsheetDrawing" id="{5DEE9E19-4B2C-479D-89DB-FF54FBE7F2B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50785659"/>
              </p:ext>
            </p:extLst>
          </p:nvPr>
        </p:nvGraphicFramePr>
        <p:xfrm>
          <a:off x="467544" y="1340768"/>
          <a:ext cx="8229600" cy="4536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6269291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80010" y="836712"/>
            <a:ext cx="77643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ENERO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22 MINISTERIO SECRETARÍA GENERAL DE LA PRESIDENCIA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80010" y="5419434"/>
            <a:ext cx="7848872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95536" y="2130246"/>
            <a:ext cx="7848872" cy="3186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</a:t>
            </a:r>
            <a:r>
              <a:rPr lang="es-CL" sz="1200" b="1" dirty="0" smtClean="0">
                <a:latin typeface="+mn-lt"/>
                <a:ea typeface="Verdana" pitchFamily="34" charset="0"/>
                <a:cs typeface="Verdana" pitchFamily="34" charset="0"/>
              </a:rPr>
              <a:t>2020</a:t>
            </a:r>
            <a:endParaRPr lang="es-CL" sz="12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5333012"/>
              </p:ext>
            </p:extLst>
          </p:nvPr>
        </p:nvGraphicFramePr>
        <p:xfrm>
          <a:off x="480010" y="2801144"/>
          <a:ext cx="7764397" cy="2500064"/>
        </p:xfrm>
        <a:graphic>
          <a:graphicData uri="http://schemas.openxmlformats.org/drawingml/2006/table">
            <a:tbl>
              <a:tblPr/>
              <a:tblGrid>
                <a:gridCol w="890397"/>
                <a:gridCol w="2501751"/>
                <a:gridCol w="890397"/>
                <a:gridCol w="890397"/>
                <a:gridCol w="890397"/>
                <a:gridCol w="890397"/>
                <a:gridCol w="810661"/>
              </a:tblGrid>
              <a:tr h="179377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49341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017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13.308.665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13.308.665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682.012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42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10.558.953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10.558.953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653.060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42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2.176.126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2.176.126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28.918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42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234.500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234.500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42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42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42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338.046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338.046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42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98314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14864" y="908720"/>
            <a:ext cx="756084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ENERO DE 2020 </a:t>
            </a:r>
            <a:r>
              <a:rPr lang="es-CL" sz="16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PARTIDA 22, RESUMEN POR CAPÍTULOS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750800" y="5157192"/>
            <a:ext cx="705678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737815" y="1878568"/>
            <a:ext cx="7488833" cy="33341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</a:t>
            </a:r>
            <a:r>
              <a:rPr lang="es-CL" sz="1200" b="1" dirty="0" smtClean="0">
                <a:latin typeface="+mn-lt"/>
                <a:ea typeface="Verdana" pitchFamily="34" charset="0"/>
                <a:cs typeface="Verdana" pitchFamily="34" charset="0"/>
              </a:rPr>
              <a:t>2020</a:t>
            </a:r>
            <a:endParaRPr lang="es-CL" sz="12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1433"/>
              </p:ext>
            </p:extLst>
          </p:nvPr>
        </p:nvGraphicFramePr>
        <p:xfrm>
          <a:off x="714862" y="2708921"/>
          <a:ext cx="7673564" cy="1911498"/>
        </p:xfrm>
        <a:graphic>
          <a:graphicData uri="http://schemas.openxmlformats.org/drawingml/2006/table">
            <a:tbl>
              <a:tblPr/>
              <a:tblGrid>
                <a:gridCol w="812531"/>
                <a:gridCol w="300151"/>
                <a:gridCol w="2583119"/>
                <a:gridCol w="812531"/>
                <a:gridCol w="812531"/>
                <a:gridCol w="812531"/>
                <a:gridCol w="812531"/>
                <a:gridCol w="727639"/>
              </a:tblGrid>
              <a:tr h="192352">
                <a:tc rowSpan="2"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89078">
                <a:tc gridSpan="3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524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Gral de la Presidencia de la República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13.308.665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13.308.665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682.012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245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General de la Presidencia de la República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9.349.884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9.349.884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535.393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765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Digital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2.579.853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2.579.853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61.835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765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Consejo de Auditoría Interna General de Gobierno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1.378.928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1.378.928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84.784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215619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173787"/>
            <a:ext cx="783367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606382" y="764704"/>
            <a:ext cx="7942830" cy="83731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ENERO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22. CAPÍTULO 01. PROGRAMA 01: SECRETARÍA GENERAL DE LA PRESIDENCIA DE LA REPÚBLICA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589611" y="1916832"/>
            <a:ext cx="7860248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</a:t>
            </a:r>
            <a:r>
              <a:rPr lang="es-CL" sz="1200" b="1" dirty="0" smtClean="0">
                <a:latin typeface="+mn-lt"/>
                <a:ea typeface="Verdana" pitchFamily="34" charset="0"/>
                <a:cs typeface="Verdana" pitchFamily="34" charset="0"/>
              </a:rPr>
              <a:t>2020</a:t>
            </a:r>
            <a:endParaRPr lang="es-CL" sz="12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2100276"/>
              </p:ext>
            </p:extLst>
          </p:nvPr>
        </p:nvGraphicFramePr>
        <p:xfrm>
          <a:off x="606382" y="2288281"/>
          <a:ext cx="7942831" cy="3885509"/>
        </p:xfrm>
        <a:graphic>
          <a:graphicData uri="http://schemas.openxmlformats.org/drawingml/2006/table">
            <a:tbl>
              <a:tblPr/>
              <a:tblGrid>
                <a:gridCol w="728501"/>
                <a:gridCol w="269110"/>
                <a:gridCol w="269110"/>
                <a:gridCol w="3109718"/>
                <a:gridCol w="728501"/>
                <a:gridCol w="728501"/>
                <a:gridCol w="728501"/>
                <a:gridCol w="728501"/>
                <a:gridCol w="652388"/>
              </a:tblGrid>
              <a:tr h="173654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8958" marR="8958" marT="89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958" marR="8958" marT="89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31816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27921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9.349.884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9.349.884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535.393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5,7%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36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7.969.134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7.969.134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508.749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6,4%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36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1.237.659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1.237.659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26.610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2,2%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36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45.216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45.216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36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45.216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45.216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36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Centro Latinoamericano de Administración para el Desarrollo (CLAD)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25.209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25.209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36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las Naciones Unidas para las democracias (UNDEF)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6.669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6.669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473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Mecanismo de Seguimiento de la Implementación de la Convención Interamericana contra la Corrupción (MESICIC)                                                                                                                                          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6.669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6.669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36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Academia Internacional Contra la Corrupción (IACA)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6.669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6.669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36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36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Devoluciones                                                                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36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96.845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96.845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36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20.664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20.664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36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28.215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28.215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36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47.966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47.966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36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1.030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1.030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36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1.030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1.030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366860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34615" y="5406525"/>
            <a:ext cx="7964776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632272" y="836712"/>
            <a:ext cx="7848873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ENERO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22. CAPÍTULO 01. PROGRAMA 04: GOBIERNO DIGITAL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613528" y="2132856"/>
            <a:ext cx="7806951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</a:t>
            </a:r>
            <a:r>
              <a:rPr lang="es-CL" sz="1200" b="1" dirty="0" smtClean="0">
                <a:latin typeface="+mn-lt"/>
                <a:ea typeface="Verdana" pitchFamily="34" charset="0"/>
                <a:cs typeface="Verdana" pitchFamily="34" charset="0"/>
              </a:rPr>
              <a:t>2020</a:t>
            </a:r>
            <a:endParaRPr lang="es-CL" sz="12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2647037"/>
              </p:ext>
            </p:extLst>
          </p:nvPr>
        </p:nvGraphicFramePr>
        <p:xfrm>
          <a:off x="632274" y="2482056"/>
          <a:ext cx="7848868" cy="2762250"/>
        </p:xfrm>
        <a:graphic>
          <a:graphicData uri="http://schemas.openxmlformats.org/drawingml/2006/table">
            <a:tbl>
              <a:tblPr/>
              <a:tblGrid>
                <a:gridCol w="821037"/>
                <a:gridCol w="303293"/>
                <a:gridCol w="303293"/>
                <a:gridCol w="2401840"/>
                <a:gridCol w="821037"/>
                <a:gridCol w="821037"/>
                <a:gridCol w="821037"/>
                <a:gridCol w="821037"/>
                <a:gridCol w="735257"/>
              </a:tblGrid>
              <a:tr h="152400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66725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2.579.853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2.579.853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61.835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1.339.676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1.339.676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60.702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809.692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809.692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1.133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189.284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189.284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189.284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189.284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Modernización del Estado - BID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189.284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189.284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Devoluciones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241.201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241.201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27.702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27.702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213.499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213.499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506123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89611" y="5085184"/>
            <a:ext cx="7742591" cy="437133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89611" y="764704"/>
            <a:ext cx="7860248" cy="83731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ENERO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22. CAPÍTULO 01. PROGRAMA 05: CONSEJO DE AUDITORÍA INTERNA GENERAL DE GOBIERNO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89611" y="2060848"/>
            <a:ext cx="7860248" cy="29967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</a:t>
            </a:r>
            <a:r>
              <a:rPr lang="es-CL" sz="1200" b="1" dirty="0" smtClean="0">
                <a:latin typeface="+mn-lt"/>
                <a:ea typeface="Verdana" pitchFamily="34" charset="0"/>
                <a:cs typeface="Verdana" pitchFamily="34" charset="0"/>
              </a:rPr>
              <a:t>2020</a:t>
            </a:r>
            <a:endParaRPr lang="es-CL" sz="12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7762584"/>
              </p:ext>
            </p:extLst>
          </p:nvPr>
        </p:nvGraphicFramePr>
        <p:xfrm>
          <a:off x="589611" y="2568478"/>
          <a:ext cx="7404100" cy="2084656"/>
        </p:xfrm>
        <a:graphic>
          <a:graphicData uri="http://schemas.openxmlformats.org/drawingml/2006/table">
            <a:tbl>
              <a:tblPr/>
              <a:tblGrid>
                <a:gridCol w="794355"/>
                <a:gridCol w="293437"/>
                <a:gridCol w="293437"/>
                <a:gridCol w="2134088"/>
                <a:gridCol w="794355"/>
                <a:gridCol w="794355"/>
                <a:gridCol w="794355"/>
                <a:gridCol w="794355"/>
                <a:gridCol w="711363"/>
              </a:tblGrid>
              <a:tr h="222363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680989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91852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1.378.928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1.378.928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84.784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23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1.250.143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1.250.143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83.609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23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128.775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128.775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1.175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23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23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5699401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915</Words>
  <Application>Microsoft Office PowerPoint</Application>
  <PresentationFormat>Presentación en pantalla (4:3)</PresentationFormat>
  <Paragraphs>489</Paragraphs>
  <Slides>9</Slides>
  <Notes>3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3" baseType="lpstr">
      <vt:lpstr>Arial</vt:lpstr>
      <vt:lpstr>Calibri</vt:lpstr>
      <vt:lpstr>Verdana</vt:lpstr>
      <vt:lpstr>Tema de Office</vt:lpstr>
      <vt:lpstr>EJECUCIÓN ACUMULADA DE GASTOS PRESUPUESTARIOS AL MES DE ENERO DE 2020 PARTIDA 22: MINISTERIO SECRETARÍA DE LA PRESIDENCIA</vt:lpstr>
      <vt:lpstr>EJECUCIÓN ACUMULADA DE GASTOS A ENERO DE 2020  PARTIDA 22 MINISTERIO SECRETARÍA GENERAL DE LA PRESIDENCIA</vt:lpstr>
      <vt:lpstr>EJECUCIÓN ACUMULADA DE GASTOS A ENERO DE 2020  PARTIDA 22 MINISTERIO SECRETARÍA GENERAL DE LA PRESIDENCIA</vt:lpstr>
      <vt:lpstr>COMPORTAMIENTO DE LA EJECUCIÓN ACUMULADA DE GASTOS A ENERO DE 2020  PARTIDA 22 MINISTERIO SECRETARÍA GENERAL DE LA PRESIDENCIA</vt:lpstr>
      <vt:lpstr>EJECUCIÓN ACUMULADA DE GASTOS A ENERO DE 2020  PARTIDA 22 MINISTERIO SECRETARÍA GENERAL DE LA PRESIDENCIA</vt:lpstr>
      <vt:lpstr>EJECUCIÓN ACUMULADA DE GASTOS A ENERO DE 2020  PARTIDA 22, RESUMEN POR CAPÍTULOS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EJECUCIÓN ACUMULADA DE GASTOS PRESUPUESTARIOS AL MES DE JULIO 2019 PARTIDA 22: MINISTERIO SECRETARÍA DE LA PRESIDENCIA</dc:title>
  <dc:creator>Claudia Soto</dc:creator>
  <cp:lastModifiedBy>claudia mora</cp:lastModifiedBy>
  <cp:revision>7</cp:revision>
  <dcterms:created xsi:type="dcterms:W3CDTF">2019-11-13T19:07:15Z</dcterms:created>
  <dcterms:modified xsi:type="dcterms:W3CDTF">2020-09-16T00:00:20Z</dcterms:modified>
</cp:coreProperties>
</file>