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3"/>
  </p:notesMasterIdLst>
  <p:handoutMasterIdLst>
    <p:handoutMasterId r:id="rId14"/>
  </p:handoutMasterIdLst>
  <p:sldIdLst>
    <p:sldId id="256" r:id="rId3"/>
    <p:sldId id="298" r:id="rId4"/>
    <p:sldId id="305" r:id="rId5"/>
    <p:sldId id="306" r:id="rId6"/>
    <p:sldId id="264" r:id="rId7"/>
    <p:sldId id="308" r:id="rId8"/>
    <p:sldId id="302" r:id="rId9"/>
    <p:sldId id="309" r:id="rId10"/>
    <p:sldId id="303" r:id="rId11"/>
    <p:sldId id="299" r:id="rId12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56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 </a:t>
            </a:r>
            <a:r>
              <a:rPr lang="es-CL" sz="1100" b="1" baseline="0"/>
              <a:t> de Presupuesto Inicial por Subtítulos de Gastos</a:t>
            </a:r>
            <a:endParaRPr lang="es-CL" sz="11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DB8-4022-8056-C870536F585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0DB8-4022-8056-C870536F585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0DB8-4022-8056-C870536F585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0DB8-4022-8056-C870536F585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'[25.xlsx]Partida 25'!$C$61:$C$64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ADQUISICIÓN DE ACTIVOS NO FINANCIEROS                                           </c:v>
                </c:pt>
              </c:strCache>
            </c:strRef>
          </c:cat>
          <c:val>
            <c:numRef>
              <c:f>'[25.xlsx]Partida 25'!$D$61:$D$64</c:f>
              <c:numCache>
                <c:formatCode>#,##0</c:formatCode>
                <c:ptCount val="4"/>
                <c:pt idx="0">
                  <c:v>34243167</c:v>
                </c:pt>
                <c:pt idx="1">
                  <c:v>11479319</c:v>
                </c:pt>
                <c:pt idx="2">
                  <c:v>10170630</c:v>
                </c:pt>
                <c:pt idx="3">
                  <c:v>1600787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C3-4058-B7B9-62AF69E387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</a:t>
            </a:r>
            <a:r>
              <a:rPr lang="es-CL" sz="1100" b="1" baseline="0"/>
              <a:t>  de Presupuesto Inicial por Programas</a:t>
            </a:r>
            <a:endParaRPr lang="es-CL" sz="11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4503105861767279"/>
          <c:y val="0.14087962962962963"/>
          <c:w val="0.82441338582677171"/>
          <c:h val="0.70121864975211434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8.3333333333333332E-3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A09-41F4-AB5C-411EDF465447}"/>
                </c:ext>
              </c:extLst>
            </c:dLbl>
            <c:dLbl>
              <c:idx val="1"/>
              <c:layout>
                <c:manualLayout>
                  <c:x val="0"/>
                  <c:y val="-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A09-41F4-AB5C-411EDF465447}"/>
                </c:ext>
              </c:extLst>
            </c:dLbl>
            <c:dLbl>
              <c:idx val="2"/>
              <c:layout>
                <c:manualLayout>
                  <c:x val="1.6666666666666666E-2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A09-41F4-AB5C-411EDF46544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'[25.xlsx]Resumen Capítulos '!$AI$6:$AI$8</c:f>
              <c:strCache>
                <c:ptCount val="3"/>
                <c:pt idx="0">
                  <c:v>Subsecretaría del Medio Ambiente</c:v>
                </c:pt>
                <c:pt idx="1">
                  <c:v>Servicio de Evaluación Ambiental</c:v>
                </c:pt>
                <c:pt idx="2">
                  <c:v>Superintendencia del Medio Ambiente</c:v>
                </c:pt>
              </c:strCache>
            </c:strRef>
          </c:cat>
          <c:val>
            <c:numRef>
              <c:f>'[25.xlsx]Resumen Capítulos '!$AJ$6:$AJ$8</c:f>
              <c:numCache>
                <c:formatCode>#,##0_ ;[Red]\-#,##0\ </c:formatCode>
                <c:ptCount val="3"/>
                <c:pt idx="0">
                  <c:v>33386262</c:v>
                </c:pt>
                <c:pt idx="1">
                  <c:v>14911922</c:v>
                </c:pt>
                <c:pt idx="2">
                  <c:v>12426611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09-41F4-AB5C-411EDF4654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67307000"/>
        <c:axId val="389312528"/>
        <c:axId val="0"/>
      </c:bar3DChart>
      <c:catAx>
        <c:axId val="267307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89312528"/>
        <c:crosses val="autoZero"/>
        <c:auto val="1"/>
        <c:lblAlgn val="ctr"/>
        <c:lblOffset val="100"/>
        <c:noMultiLvlLbl val="0"/>
      </c:catAx>
      <c:valAx>
        <c:axId val="389312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67307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 2018 - 2019 - 2020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25'!$C$35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rgbClr val="9BBB59"/>
            </a:solidFill>
            <a:ln>
              <a:solidFill>
                <a:srgbClr val="9BBB59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25'!$D$34:$O$34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25'!$D$35:$O$35</c:f>
              <c:numCache>
                <c:formatCode>0.0%</c:formatCode>
                <c:ptCount val="12"/>
                <c:pt idx="0">
                  <c:v>5.3999999999999999E-2</c:v>
                </c:pt>
                <c:pt idx="1">
                  <c:v>5.1999999999999998E-2</c:v>
                </c:pt>
                <c:pt idx="2">
                  <c:v>8.7999999999999995E-2</c:v>
                </c:pt>
                <c:pt idx="3">
                  <c:v>7.1999999999999995E-2</c:v>
                </c:pt>
                <c:pt idx="4">
                  <c:v>6.6000000000000003E-2</c:v>
                </c:pt>
                <c:pt idx="5">
                  <c:v>0.08</c:v>
                </c:pt>
                <c:pt idx="6">
                  <c:v>6.4000000000000001E-2</c:v>
                </c:pt>
                <c:pt idx="7">
                  <c:v>7.4999999999999997E-2</c:v>
                </c:pt>
                <c:pt idx="8">
                  <c:v>9.2999999999999999E-2</c:v>
                </c:pt>
                <c:pt idx="9">
                  <c:v>8.1000000000000003E-2</c:v>
                </c:pt>
                <c:pt idx="10">
                  <c:v>8.5000000000000006E-2</c:v>
                </c:pt>
                <c:pt idx="11">
                  <c:v>0.187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4C-47E8-BC8F-6B95FE00DF40}"/>
            </c:ext>
          </c:extLst>
        </c:ser>
        <c:ser>
          <c:idx val="1"/>
          <c:order val="1"/>
          <c:tx>
            <c:strRef>
              <c:f>'Partida 25'!$C$36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4F81BD"/>
            </a:solidFill>
            <a:ln>
              <a:solidFill>
                <a:srgbClr val="4F81BD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25'!$D$34:$O$34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25'!$D$36:$O$36</c:f>
              <c:numCache>
                <c:formatCode>0.0%</c:formatCode>
                <c:ptCount val="12"/>
                <c:pt idx="0">
                  <c:v>5.3696579100964793E-2</c:v>
                </c:pt>
                <c:pt idx="1">
                  <c:v>5.4080495431206098E-2</c:v>
                </c:pt>
                <c:pt idx="2">
                  <c:v>9.1615947666138217E-2</c:v>
                </c:pt>
                <c:pt idx="3">
                  <c:v>6.8362260798616376E-2</c:v>
                </c:pt>
                <c:pt idx="4">
                  <c:v>5.1200474101165148E-2</c:v>
                </c:pt>
                <c:pt idx="5">
                  <c:v>0.23365302265805596</c:v>
                </c:pt>
                <c:pt idx="6">
                  <c:v>4.8591402796027729E-2</c:v>
                </c:pt>
                <c:pt idx="7">
                  <c:v>5.5024224094885582E-2</c:v>
                </c:pt>
                <c:pt idx="8">
                  <c:v>0.10800684057455731</c:v>
                </c:pt>
                <c:pt idx="9">
                  <c:v>0.10757381096961534</c:v>
                </c:pt>
                <c:pt idx="10">
                  <c:v>8.7466814619752795E-2</c:v>
                </c:pt>
                <c:pt idx="11">
                  <c:v>0.1153228921979661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34C-47E8-BC8F-6B95FE00DF40}"/>
            </c:ext>
          </c:extLst>
        </c:ser>
        <c:ser>
          <c:idx val="2"/>
          <c:order val="2"/>
          <c:tx>
            <c:strRef>
              <c:f>'Partida 25'!$C$37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C0504D"/>
            </a:solidFill>
            <a:ln>
              <a:solidFill>
                <a:srgbClr val="C0504D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 b="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25'!$D$34:$O$34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25'!$D$37:$M$37</c:f>
              <c:numCache>
                <c:formatCode>0.0%</c:formatCode>
                <c:ptCount val="10"/>
                <c:pt idx="0">
                  <c:v>4.9990601038669626E-2</c:v>
                </c:pt>
                <c:pt idx="1">
                  <c:v>7.0657576245443193E-2</c:v>
                </c:pt>
                <c:pt idx="2">
                  <c:v>8.3339101526710591E-2</c:v>
                </c:pt>
                <c:pt idx="3">
                  <c:v>6.3688735684575434E-2</c:v>
                </c:pt>
                <c:pt idx="4">
                  <c:v>6.744858436359831E-2</c:v>
                </c:pt>
                <c:pt idx="5">
                  <c:v>8.8290127505086205E-2</c:v>
                </c:pt>
                <c:pt idx="6">
                  <c:v>6.4869298467868181E-2</c:v>
                </c:pt>
                <c:pt idx="7">
                  <c:v>7.0624217260584682E-2</c:v>
                </c:pt>
                <c:pt idx="8">
                  <c:v>0.11780805758023258</c:v>
                </c:pt>
                <c:pt idx="9">
                  <c:v>8.064190539980319E-2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34C-47E8-BC8F-6B95FE00DF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326580264"/>
        <c:axId val="326584968"/>
      </c:barChart>
      <c:catAx>
        <c:axId val="326580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326584968"/>
        <c:crosses val="autoZero"/>
        <c:auto val="0"/>
        <c:lblAlgn val="ctr"/>
        <c:lblOffset val="100"/>
        <c:noMultiLvlLbl val="0"/>
      </c:catAx>
      <c:valAx>
        <c:axId val="326584968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32658026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 2018 - 2019 - 2020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0258898428656869"/>
          <c:y val="0.13862224668724918"/>
          <c:w val="0.87732313121876715"/>
          <c:h val="0.61578696279986278"/>
        </c:manualLayout>
      </c:layout>
      <c:lineChart>
        <c:grouping val="standard"/>
        <c:varyColors val="0"/>
        <c:ser>
          <c:idx val="0"/>
          <c:order val="0"/>
          <c:tx>
            <c:strRef>
              <c:f>'Partida 25'!$C$31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'Partida 25'!$D$30:$O$30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25'!$D$31:$O$31</c:f>
              <c:numCache>
                <c:formatCode>0.0%</c:formatCode>
                <c:ptCount val="12"/>
                <c:pt idx="0">
                  <c:v>5.3999999999999999E-2</c:v>
                </c:pt>
                <c:pt idx="1">
                  <c:v>0.106</c:v>
                </c:pt>
                <c:pt idx="2">
                  <c:v>0.193</c:v>
                </c:pt>
                <c:pt idx="3">
                  <c:v>0.26500000000000001</c:v>
                </c:pt>
                <c:pt idx="4">
                  <c:v>0.33100000000000002</c:v>
                </c:pt>
                <c:pt idx="5">
                  <c:v>0.41099999999999998</c:v>
                </c:pt>
                <c:pt idx="6">
                  <c:v>0.48799999999999999</c:v>
                </c:pt>
                <c:pt idx="7">
                  <c:v>0.56499999999999995</c:v>
                </c:pt>
                <c:pt idx="8">
                  <c:v>0.65800000000000003</c:v>
                </c:pt>
                <c:pt idx="9">
                  <c:v>0.73799999999999999</c:v>
                </c:pt>
                <c:pt idx="10">
                  <c:v>0.82199999999999995</c:v>
                </c:pt>
                <c:pt idx="11">
                  <c:v>0.98199999999999998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771-4CF2-8049-E68306CEDC4B}"/>
            </c:ext>
          </c:extLst>
        </c:ser>
        <c:ser>
          <c:idx val="1"/>
          <c:order val="1"/>
          <c:tx>
            <c:strRef>
              <c:f>'Partida 25'!$C$32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4F81BD"/>
              </a:solidFill>
            </a:ln>
          </c:spPr>
          <c:marker>
            <c:symbol val="none"/>
          </c:marker>
          <c:cat>
            <c:strRef>
              <c:f>'Partida 25'!$D$30:$O$30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25'!$D$32:$O$32</c:f>
              <c:numCache>
                <c:formatCode>0.0%</c:formatCode>
                <c:ptCount val="12"/>
                <c:pt idx="0">
                  <c:v>5.3696579100964793E-2</c:v>
                </c:pt>
                <c:pt idx="1">
                  <c:v>0.10777707453217089</c:v>
                </c:pt>
                <c:pt idx="2">
                  <c:v>0.19898350215564234</c:v>
                </c:pt>
                <c:pt idx="3">
                  <c:v>0.26648467363945477</c:v>
                </c:pt>
                <c:pt idx="4">
                  <c:v>0.24247706466890712</c:v>
                </c:pt>
                <c:pt idx="5">
                  <c:v>0.47613008732696305</c:v>
                </c:pt>
                <c:pt idx="6">
                  <c:v>0.5116913489043915</c:v>
                </c:pt>
                <c:pt idx="7">
                  <c:v>0.56660274795050858</c:v>
                </c:pt>
                <c:pt idx="8">
                  <c:v>0.67460958852506581</c:v>
                </c:pt>
                <c:pt idx="9">
                  <c:v>0.78218339949468119</c:v>
                </c:pt>
                <c:pt idx="10">
                  <c:v>0.86965021411443399</c:v>
                </c:pt>
                <c:pt idx="11">
                  <c:v>0.99145128569402918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771-4CF2-8049-E68306CEDC4B}"/>
            </c:ext>
          </c:extLst>
        </c:ser>
        <c:ser>
          <c:idx val="2"/>
          <c:order val="2"/>
          <c:tx>
            <c:strRef>
              <c:f>'Partida 25'!$C$33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C0504D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5.0450450450450449E-2"/>
                  <c:y val="-2.02634245187436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771-4CF2-8049-E68306CEDC4B}"/>
                </c:ext>
              </c:extLst>
            </c:dLbl>
            <c:dLbl>
              <c:idx val="1"/>
              <c:layout>
                <c:manualLayout>
                  <c:x val="-6.966966966966967E-2"/>
                  <c:y val="-2.02634245187437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771-4CF2-8049-E68306CEDC4B}"/>
                </c:ext>
              </c:extLst>
            </c:dLbl>
            <c:dLbl>
              <c:idx val="2"/>
              <c:layout>
                <c:manualLayout>
                  <c:x val="-8.408408408408409E-2"/>
                  <c:y val="-8.10536980749754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771-4CF2-8049-E68306CEDC4B}"/>
                </c:ext>
              </c:extLst>
            </c:dLbl>
            <c:dLbl>
              <c:idx val="3"/>
              <c:layout>
                <c:manualLayout>
                  <c:x val="-7.4474474474474514E-2"/>
                  <c:y val="-7.429836493434159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771-4CF2-8049-E68306CEDC4B}"/>
                </c:ext>
              </c:extLst>
            </c:dLbl>
            <c:dLbl>
              <c:idx val="4"/>
              <c:layout>
                <c:manualLayout>
                  <c:x val="-6.006006006006015E-2"/>
                  <c:y val="-2.43161094224924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771-4CF2-8049-E68306CEDC4B}"/>
                </c:ext>
              </c:extLst>
            </c:dLbl>
            <c:dLbl>
              <c:idx val="5"/>
              <c:layout>
                <c:manualLayout>
                  <c:x val="-6.006006006006006E-2"/>
                  <c:y val="-8.10536980749746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771-4CF2-8049-E68306CEDC4B}"/>
                </c:ext>
              </c:extLst>
            </c:dLbl>
            <c:dLbl>
              <c:idx val="6"/>
              <c:layout>
                <c:manualLayout>
                  <c:x val="-3.6036036036036126E-2"/>
                  <c:y val="-4.45795339412360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771-4CF2-8049-E68306CEDC4B}"/>
                </c:ext>
              </c:extLst>
            </c:dLbl>
            <c:dLbl>
              <c:idx val="7"/>
              <c:layout>
                <c:manualLayout>
                  <c:x val="-4.0840840840840838E-2"/>
                  <c:y val="-3.64741641337386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771-4CF2-8049-E68306CEDC4B}"/>
                </c:ext>
              </c:extLst>
            </c:dLbl>
            <c:dLbl>
              <c:idx val="8"/>
              <c:layout>
                <c:manualLayout>
                  <c:x val="-5.285285285285285E-2"/>
                  <c:y val="-1.62107396149949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771-4CF2-8049-E68306CEDC4B}"/>
                </c:ext>
              </c:extLst>
            </c:dLbl>
            <c:dLbl>
              <c:idx val="9"/>
              <c:layout>
                <c:manualLayout>
                  <c:x val="-6.2462462462462377E-2"/>
                  <c:y val="-1.6210739614994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771-4CF2-8049-E68306CEDC4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25'!$D$30:$O$30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25'!$D$33:$M$33</c:f>
              <c:numCache>
                <c:formatCode>0.0%</c:formatCode>
                <c:ptCount val="10"/>
                <c:pt idx="0">
                  <c:v>4.9990601038669626E-2</c:v>
                </c:pt>
                <c:pt idx="1">
                  <c:v>0.11999447678509106</c:v>
                </c:pt>
                <c:pt idx="2">
                  <c:v>0.20324800229138301</c:v>
                </c:pt>
                <c:pt idx="3">
                  <c:v>0.27105588264735025</c:v>
                </c:pt>
                <c:pt idx="4">
                  <c:v>0.34807716664696398</c:v>
                </c:pt>
                <c:pt idx="5">
                  <c:v>0.43636729415205017</c:v>
                </c:pt>
                <c:pt idx="6">
                  <c:v>0.50083265109069897</c:v>
                </c:pt>
                <c:pt idx="7">
                  <c:v>0.57145686835128362</c:v>
                </c:pt>
                <c:pt idx="8">
                  <c:v>0.66545965425717968</c:v>
                </c:pt>
                <c:pt idx="9">
                  <c:v>0.74669243299070387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E771-4CF2-8049-E68306CEDC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26587320"/>
        <c:axId val="326584184"/>
      </c:lineChart>
      <c:catAx>
        <c:axId val="326587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326584184"/>
        <c:crosses val="autoZero"/>
        <c:auto val="1"/>
        <c:lblAlgn val="ctr"/>
        <c:lblOffset val="100"/>
        <c:tickLblSkip val="1"/>
        <c:noMultiLvlLbl val="0"/>
      </c:catAx>
      <c:valAx>
        <c:axId val="326584184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32658732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0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24-12-2020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0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0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24-12-2020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1" tIns="46425" rIns="92851" bIns="46425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1" tIns="46425" rIns="92851" bIns="46425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0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35399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24-12-2020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24-12-2020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24-12-2020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24-12-2020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24-12-2020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24-12-2020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24-12-2020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24-12-2020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24-12-2020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24-12-2020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24-12-2020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24-12-2020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24-12-2020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24-12-2020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24-12-2020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24-12-2020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24-12-2020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24-12-2020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24-12-2020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24-12-2020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24-12-2020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24-12-2020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24-12-2020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4EA42A0F-73C0-44E1-A9A0-753DE102D014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24-12-2020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D2134A48-332F-4EEB-B18D-34B72C3DC7B9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6529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OCTUBRE 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25: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MEDIO AMBIENTE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septiembre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8235" y="6209629"/>
            <a:ext cx="784887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90872" y="829312"/>
            <a:ext cx="786956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OCTUBRE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03. PROGRAMA 01: SUPERINTENDENCIA DEL MEDIO AMBIENTE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661035"/>
            <a:ext cx="786956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6EAA69E6-39B1-4994-9994-450BF76FB4A2}"/>
              </a:ext>
            </a:extLst>
          </p:cNvPr>
          <p:cNvSpPr txBox="1">
            <a:spLocks/>
          </p:cNvSpPr>
          <p:nvPr/>
        </p:nvSpPr>
        <p:spPr>
          <a:xfrm>
            <a:off x="586010" y="5759469"/>
            <a:ext cx="7910043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54C463D-4A7E-4C67-BA5F-FA4E7B13C9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94544"/>
              </p:ext>
            </p:extLst>
          </p:nvPr>
        </p:nvGraphicFramePr>
        <p:xfrm>
          <a:off x="598356" y="1990542"/>
          <a:ext cx="7848871" cy="3739856"/>
        </p:xfrm>
        <a:graphic>
          <a:graphicData uri="http://schemas.openxmlformats.org/drawingml/2006/table">
            <a:tbl>
              <a:tblPr/>
              <a:tblGrid>
                <a:gridCol w="368491">
                  <a:extLst>
                    <a:ext uri="{9D8B030D-6E8A-4147-A177-3AD203B41FA5}">
                      <a16:colId xmlns:a16="http://schemas.microsoft.com/office/drawing/2014/main" val="1686267997"/>
                    </a:ext>
                  </a:extLst>
                </a:gridCol>
                <a:gridCol w="368491">
                  <a:extLst>
                    <a:ext uri="{9D8B030D-6E8A-4147-A177-3AD203B41FA5}">
                      <a16:colId xmlns:a16="http://schemas.microsoft.com/office/drawing/2014/main" val="1793665414"/>
                    </a:ext>
                  </a:extLst>
                </a:gridCol>
                <a:gridCol w="368491">
                  <a:extLst>
                    <a:ext uri="{9D8B030D-6E8A-4147-A177-3AD203B41FA5}">
                      <a16:colId xmlns:a16="http://schemas.microsoft.com/office/drawing/2014/main" val="2342157608"/>
                    </a:ext>
                  </a:extLst>
                </a:gridCol>
                <a:gridCol w="2535223">
                  <a:extLst>
                    <a:ext uri="{9D8B030D-6E8A-4147-A177-3AD203B41FA5}">
                      <a16:colId xmlns:a16="http://schemas.microsoft.com/office/drawing/2014/main" val="3701763040"/>
                    </a:ext>
                  </a:extLst>
                </a:gridCol>
                <a:gridCol w="854900">
                  <a:extLst>
                    <a:ext uri="{9D8B030D-6E8A-4147-A177-3AD203B41FA5}">
                      <a16:colId xmlns:a16="http://schemas.microsoft.com/office/drawing/2014/main" val="2258463212"/>
                    </a:ext>
                  </a:extLst>
                </a:gridCol>
                <a:gridCol w="784888">
                  <a:extLst>
                    <a:ext uri="{9D8B030D-6E8A-4147-A177-3AD203B41FA5}">
                      <a16:colId xmlns:a16="http://schemas.microsoft.com/office/drawing/2014/main" val="1215270134"/>
                    </a:ext>
                  </a:extLst>
                </a:gridCol>
                <a:gridCol w="829106">
                  <a:extLst>
                    <a:ext uri="{9D8B030D-6E8A-4147-A177-3AD203B41FA5}">
                      <a16:colId xmlns:a16="http://schemas.microsoft.com/office/drawing/2014/main" val="2701738978"/>
                    </a:ext>
                  </a:extLst>
                </a:gridCol>
                <a:gridCol w="840161">
                  <a:extLst>
                    <a:ext uri="{9D8B030D-6E8A-4147-A177-3AD203B41FA5}">
                      <a16:colId xmlns:a16="http://schemas.microsoft.com/office/drawing/2014/main" val="1522815146"/>
                    </a:ext>
                  </a:extLst>
                </a:gridCol>
                <a:gridCol w="899120">
                  <a:extLst>
                    <a:ext uri="{9D8B030D-6E8A-4147-A177-3AD203B41FA5}">
                      <a16:colId xmlns:a16="http://schemas.microsoft.com/office/drawing/2014/main" val="1674173827"/>
                    </a:ext>
                  </a:extLst>
                </a:gridCol>
              </a:tblGrid>
              <a:tr h="1527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0618554"/>
                  </a:ext>
                </a:extLst>
              </a:tr>
              <a:tr h="4677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1472218"/>
                  </a:ext>
                </a:extLst>
              </a:tr>
              <a:tr h="2004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12.426.611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13.415.519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988.908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10.499.360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9617558"/>
                  </a:ext>
                </a:extLst>
              </a:tr>
              <a:tr h="152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8.947.280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9.541.332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594.052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7.816.390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1783456"/>
                  </a:ext>
                </a:extLst>
              </a:tr>
              <a:tr h="152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1.915.308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1.667.593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-247.715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1.201.448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074879"/>
                  </a:ext>
                </a:extLst>
              </a:tr>
              <a:tr h="152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1.199.212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1.388.792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754.225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9890016"/>
                  </a:ext>
                </a:extLst>
              </a:tr>
              <a:tr h="152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1.199.212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1.388.792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754.225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302089"/>
                  </a:ext>
                </a:extLst>
              </a:tr>
              <a:tr h="152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Fiscalización Ambiental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870.120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868.400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-1.720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594.919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317477"/>
                  </a:ext>
                </a:extLst>
              </a:tr>
              <a:tr h="152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Laboratorio de Alta Complejidad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329.092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520.392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159.306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025028"/>
                  </a:ext>
                </a:extLst>
              </a:tr>
              <a:tr h="152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505.386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639019"/>
                  </a:ext>
                </a:extLst>
              </a:tr>
              <a:tr h="152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505.386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187855"/>
                  </a:ext>
                </a:extLst>
              </a:tr>
              <a:tr h="152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169296"/>
                  </a:ext>
                </a:extLst>
              </a:tr>
              <a:tr h="284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929272"/>
                  </a:ext>
                </a:extLst>
              </a:tr>
              <a:tr h="152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363.811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305.951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-57.860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215.446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1954865"/>
                  </a:ext>
                </a:extLst>
              </a:tr>
              <a:tr h="152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54.296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-54.296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824333"/>
                  </a:ext>
                </a:extLst>
              </a:tr>
              <a:tr h="1909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9597477"/>
                  </a:ext>
                </a:extLst>
              </a:tr>
              <a:tr h="152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360892"/>
                  </a:ext>
                </a:extLst>
              </a:tr>
              <a:tr h="152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80.336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-39.364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0029845"/>
                  </a:ext>
                </a:extLst>
              </a:tr>
              <a:tr h="152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213.113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257.213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176.213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4614474"/>
                  </a:ext>
                </a:extLst>
              </a:tr>
              <a:tr h="152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509.151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508.151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509.151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9460756"/>
                  </a:ext>
                </a:extLst>
              </a:tr>
              <a:tr h="152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509.151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508.151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509.151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40829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1821" y="72797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OCTUBRE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graphicFrame>
        <p:nvGraphicFramePr>
          <p:cNvPr id="10" name="Marcador de contenido 9">
            <a:extLst>
              <a:ext uri="{FF2B5EF4-FFF2-40B4-BE49-F238E27FC236}">
                <a16:creationId xmlns:a16="http://schemas.microsoft.com/office/drawing/2014/main" id="{AB6191F5-74D7-40CE-9B21-B539E13229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5613510"/>
              </p:ext>
            </p:extLst>
          </p:nvPr>
        </p:nvGraphicFramePr>
        <p:xfrm>
          <a:off x="457200" y="1600200"/>
          <a:ext cx="375476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961B4730-86F4-40DF-BCD9-BAB48C1FBCA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3227106"/>
              </p:ext>
            </p:extLst>
          </p:nvPr>
        </p:nvGraphicFramePr>
        <p:xfrm>
          <a:off x="4499992" y="1600200"/>
          <a:ext cx="4091463" cy="44160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7" y="83671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OCTUBRE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1743868"/>
              </p:ext>
            </p:extLst>
          </p:nvPr>
        </p:nvGraphicFramePr>
        <p:xfrm>
          <a:off x="611560" y="1988840"/>
          <a:ext cx="7920880" cy="32057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4794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79715" y="768659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OCTUBRE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25 MINISTERIO DE MEDIO AMBIENTE</a:t>
            </a:r>
          </a:p>
        </p:txBody>
      </p:sp>
      <p:graphicFrame>
        <p:nvGraphicFramePr>
          <p:cNvPr id="7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8263674"/>
              </p:ext>
            </p:extLst>
          </p:nvPr>
        </p:nvGraphicFramePr>
        <p:xfrm>
          <a:off x="827584" y="2060848"/>
          <a:ext cx="7488832" cy="32057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17598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92282" y="676330"/>
            <a:ext cx="72008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OCTUBRE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2832" y="5603638"/>
            <a:ext cx="6572044" cy="432048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83568" y="1484784"/>
            <a:ext cx="7128792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18" name="Tabla 17">
            <a:extLst>
              <a:ext uri="{FF2B5EF4-FFF2-40B4-BE49-F238E27FC236}">
                <a16:creationId xmlns:a16="http://schemas.microsoft.com/office/drawing/2014/main" id="{2969E9B2-E100-40A0-9F80-7C3486A7FD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1714721"/>
              </p:ext>
            </p:extLst>
          </p:nvPr>
        </p:nvGraphicFramePr>
        <p:xfrm>
          <a:off x="802833" y="2204864"/>
          <a:ext cx="7190250" cy="2628677"/>
        </p:xfrm>
        <a:graphic>
          <a:graphicData uri="http://schemas.openxmlformats.org/drawingml/2006/table">
            <a:tbl>
              <a:tblPr/>
              <a:tblGrid>
                <a:gridCol w="375863">
                  <a:extLst>
                    <a:ext uri="{9D8B030D-6E8A-4147-A177-3AD203B41FA5}">
                      <a16:colId xmlns:a16="http://schemas.microsoft.com/office/drawing/2014/main" val="170173766"/>
                    </a:ext>
                  </a:extLst>
                </a:gridCol>
                <a:gridCol w="2796416">
                  <a:extLst>
                    <a:ext uri="{9D8B030D-6E8A-4147-A177-3AD203B41FA5}">
                      <a16:colId xmlns:a16="http://schemas.microsoft.com/office/drawing/2014/main" val="248742296"/>
                    </a:ext>
                  </a:extLst>
                </a:gridCol>
                <a:gridCol w="826898">
                  <a:extLst>
                    <a:ext uri="{9D8B030D-6E8A-4147-A177-3AD203B41FA5}">
                      <a16:colId xmlns:a16="http://schemas.microsoft.com/office/drawing/2014/main" val="3681892294"/>
                    </a:ext>
                  </a:extLst>
                </a:gridCol>
                <a:gridCol w="845691">
                  <a:extLst>
                    <a:ext uri="{9D8B030D-6E8A-4147-A177-3AD203B41FA5}">
                      <a16:colId xmlns:a16="http://schemas.microsoft.com/office/drawing/2014/main" val="2029800256"/>
                    </a:ext>
                  </a:extLst>
                </a:gridCol>
                <a:gridCol w="706622">
                  <a:extLst>
                    <a:ext uri="{9D8B030D-6E8A-4147-A177-3AD203B41FA5}">
                      <a16:colId xmlns:a16="http://schemas.microsoft.com/office/drawing/2014/main" val="1497568669"/>
                    </a:ext>
                  </a:extLst>
                </a:gridCol>
                <a:gridCol w="856966">
                  <a:extLst>
                    <a:ext uri="{9D8B030D-6E8A-4147-A177-3AD203B41FA5}">
                      <a16:colId xmlns:a16="http://schemas.microsoft.com/office/drawing/2014/main" val="3650168891"/>
                    </a:ext>
                  </a:extLst>
                </a:gridCol>
                <a:gridCol w="781794">
                  <a:extLst>
                    <a:ext uri="{9D8B030D-6E8A-4147-A177-3AD203B41FA5}">
                      <a16:colId xmlns:a16="http://schemas.microsoft.com/office/drawing/2014/main" val="3558034733"/>
                    </a:ext>
                  </a:extLst>
                </a:gridCol>
              </a:tblGrid>
              <a:tr h="2022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419148"/>
                  </a:ext>
                </a:extLst>
              </a:tr>
              <a:tr h="4954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1672402"/>
                  </a:ext>
                </a:extLst>
              </a:tr>
              <a:tr h="181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60.724.795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60.827.717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102.922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45.419.596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254888"/>
                  </a:ext>
                </a:extLst>
              </a:tr>
              <a:tr h="171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35.982.681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37.942.003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1.959.322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31.300.644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5989405"/>
                  </a:ext>
                </a:extLst>
              </a:tr>
              <a:tr h="171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7.182.502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6.296.593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-885.909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4.843.062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135423"/>
                  </a:ext>
                </a:extLst>
              </a:tr>
              <a:tr h="171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54.783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54.783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9033531"/>
                  </a:ext>
                </a:extLst>
              </a:tr>
              <a:tr h="171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15.708.062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14.217.402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-1.490.660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7.849.987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0894076"/>
                  </a:ext>
                </a:extLst>
              </a:tr>
              <a:tr h="171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2.220.508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1600452"/>
                  </a:ext>
                </a:extLst>
              </a:tr>
              <a:tr h="171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0735104"/>
                  </a:ext>
                </a:extLst>
              </a:tr>
              <a:tr h="171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1.668.527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1.411.581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-256.946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635.206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036766"/>
                  </a:ext>
                </a:extLst>
              </a:tr>
              <a:tr h="171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180.023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2294299"/>
                  </a:ext>
                </a:extLst>
              </a:tr>
              <a:tr h="202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806.687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803.687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785.547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3888366"/>
                  </a:ext>
                </a:extLst>
              </a:tr>
              <a:tr h="171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CAJA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9316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2880FB2-7839-47EF-BE13-732654BCA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68FF750B-B5A9-47F9-9557-734126935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7" y="73828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OCTUBRE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A73469C5-B268-4785-B6D8-BA98857CA98E}"/>
              </a:ext>
            </a:extLst>
          </p:cNvPr>
          <p:cNvSpPr txBox="1">
            <a:spLocks/>
          </p:cNvSpPr>
          <p:nvPr/>
        </p:nvSpPr>
        <p:spPr>
          <a:xfrm>
            <a:off x="414338" y="1578670"/>
            <a:ext cx="7498704" cy="3058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Programas Partida 25 Ministerio Medio Ambiente. en miles de pesos de 2020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A7C9EA1-DA68-4ECE-B4BE-D79D84290E29}"/>
              </a:ext>
            </a:extLst>
          </p:cNvPr>
          <p:cNvSpPr txBox="1">
            <a:spLocks/>
          </p:cNvSpPr>
          <p:nvPr/>
        </p:nvSpPr>
        <p:spPr>
          <a:xfrm>
            <a:off x="611559" y="6119718"/>
            <a:ext cx="7848872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900" b="1" dirty="0">
                <a:solidFill>
                  <a:prstClr val="black"/>
                </a:solidFill>
              </a:rPr>
              <a:t>Fuente</a:t>
            </a:r>
            <a:r>
              <a:rPr lang="es-CL" sz="90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DCD2EE8-A12E-4D3E-A837-0A619C6B57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2986241"/>
              </p:ext>
            </p:extLst>
          </p:nvPr>
        </p:nvGraphicFramePr>
        <p:xfrm>
          <a:off x="600389" y="2314365"/>
          <a:ext cx="7704855" cy="1291865"/>
        </p:xfrm>
        <a:graphic>
          <a:graphicData uri="http://schemas.openxmlformats.org/drawingml/2006/table">
            <a:tbl>
              <a:tblPr/>
              <a:tblGrid>
                <a:gridCol w="393104">
                  <a:extLst>
                    <a:ext uri="{9D8B030D-6E8A-4147-A177-3AD203B41FA5}">
                      <a16:colId xmlns:a16="http://schemas.microsoft.com/office/drawing/2014/main" val="1741723945"/>
                    </a:ext>
                  </a:extLst>
                </a:gridCol>
                <a:gridCol w="393104">
                  <a:extLst>
                    <a:ext uri="{9D8B030D-6E8A-4147-A177-3AD203B41FA5}">
                      <a16:colId xmlns:a16="http://schemas.microsoft.com/office/drawing/2014/main" val="3432763346"/>
                    </a:ext>
                  </a:extLst>
                </a:gridCol>
                <a:gridCol w="2500148">
                  <a:extLst>
                    <a:ext uri="{9D8B030D-6E8A-4147-A177-3AD203B41FA5}">
                      <a16:colId xmlns:a16="http://schemas.microsoft.com/office/drawing/2014/main" val="3722665864"/>
                    </a:ext>
                  </a:extLst>
                </a:gridCol>
                <a:gridCol w="864831">
                  <a:extLst>
                    <a:ext uri="{9D8B030D-6E8A-4147-A177-3AD203B41FA5}">
                      <a16:colId xmlns:a16="http://schemas.microsoft.com/office/drawing/2014/main" val="1957981851"/>
                    </a:ext>
                  </a:extLst>
                </a:gridCol>
                <a:gridCol w="849106">
                  <a:extLst>
                    <a:ext uri="{9D8B030D-6E8A-4147-A177-3AD203B41FA5}">
                      <a16:colId xmlns:a16="http://schemas.microsoft.com/office/drawing/2014/main" val="3541036674"/>
                    </a:ext>
                  </a:extLst>
                </a:gridCol>
                <a:gridCol w="817658">
                  <a:extLst>
                    <a:ext uri="{9D8B030D-6E8A-4147-A177-3AD203B41FA5}">
                      <a16:colId xmlns:a16="http://schemas.microsoft.com/office/drawing/2014/main" val="1354475055"/>
                    </a:ext>
                  </a:extLst>
                </a:gridCol>
                <a:gridCol w="927728">
                  <a:extLst>
                    <a:ext uri="{9D8B030D-6E8A-4147-A177-3AD203B41FA5}">
                      <a16:colId xmlns:a16="http://schemas.microsoft.com/office/drawing/2014/main" val="2001274685"/>
                    </a:ext>
                  </a:extLst>
                </a:gridCol>
                <a:gridCol w="959176">
                  <a:extLst>
                    <a:ext uri="{9D8B030D-6E8A-4147-A177-3AD203B41FA5}">
                      <a16:colId xmlns:a16="http://schemas.microsoft.com/office/drawing/2014/main" val="1128644123"/>
                    </a:ext>
                  </a:extLst>
                </a:gridCol>
              </a:tblGrid>
              <a:tr h="17818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8884942"/>
                  </a:ext>
                </a:extLst>
              </a:tr>
              <a:tr h="5457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7804276"/>
                  </a:ext>
                </a:extLst>
              </a:tr>
              <a:tr h="189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Medio Ambiente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33.386.262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32.007.728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-1.378.534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22.434.286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3768927"/>
                  </a:ext>
                </a:extLst>
              </a:tr>
              <a:tr h="1781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Evaluación Ambiental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14.911.922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15.404.470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492.548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12.485.950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0918514"/>
                  </a:ext>
                </a:extLst>
              </a:tr>
              <a:tr h="200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del Medio Ambiente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12.426.611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13.415.519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988.908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10.499.360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841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0511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2633" y="6309321"/>
            <a:ext cx="7617760" cy="296468"/>
          </a:xfrm>
        </p:spPr>
        <p:txBody>
          <a:bodyPr/>
          <a:lstStyle/>
          <a:p>
            <a:r>
              <a:rPr lang="es-CL" sz="800" b="1" dirty="0"/>
              <a:t>Fuente</a:t>
            </a:r>
            <a:r>
              <a:rPr lang="es-CL" sz="8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32366" y="662757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OCTUBRE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 CAPÍTULO 01. PROGRAMA 01: SUBSECRETARÍA DEL MEDIO AMBIENTE 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0835" y="1230167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F1D480C-4E1A-4104-B7A1-AB92466C81DA}"/>
              </a:ext>
            </a:extLst>
          </p:cNvPr>
          <p:cNvSpPr txBox="1"/>
          <p:nvPr/>
        </p:nvSpPr>
        <p:spPr>
          <a:xfrm>
            <a:off x="6228184" y="1253850"/>
            <a:ext cx="2132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1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C311084-AA46-4027-9DDD-24DE6051D1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49146"/>
              </p:ext>
            </p:extLst>
          </p:nvPr>
        </p:nvGraphicFramePr>
        <p:xfrm>
          <a:off x="466601" y="1641885"/>
          <a:ext cx="8210798" cy="4515423"/>
        </p:xfrm>
        <a:graphic>
          <a:graphicData uri="http://schemas.openxmlformats.org/drawingml/2006/table">
            <a:tbl>
              <a:tblPr/>
              <a:tblGrid>
                <a:gridCol w="299227">
                  <a:extLst>
                    <a:ext uri="{9D8B030D-6E8A-4147-A177-3AD203B41FA5}">
                      <a16:colId xmlns:a16="http://schemas.microsoft.com/office/drawing/2014/main" val="2851818345"/>
                    </a:ext>
                  </a:extLst>
                </a:gridCol>
                <a:gridCol w="299227">
                  <a:extLst>
                    <a:ext uri="{9D8B030D-6E8A-4147-A177-3AD203B41FA5}">
                      <a16:colId xmlns:a16="http://schemas.microsoft.com/office/drawing/2014/main" val="2825622901"/>
                    </a:ext>
                  </a:extLst>
                </a:gridCol>
                <a:gridCol w="299227">
                  <a:extLst>
                    <a:ext uri="{9D8B030D-6E8A-4147-A177-3AD203B41FA5}">
                      <a16:colId xmlns:a16="http://schemas.microsoft.com/office/drawing/2014/main" val="2423818708"/>
                    </a:ext>
                  </a:extLst>
                </a:gridCol>
                <a:gridCol w="3375286">
                  <a:extLst>
                    <a:ext uri="{9D8B030D-6E8A-4147-A177-3AD203B41FA5}">
                      <a16:colId xmlns:a16="http://schemas.microsoft.com/office/drawing/2014/main" val="745266114"/>
                    </a:ext>
                  </a:extLst>
                </a:gridCol>
                <a:gridCol w="801929">
                  <a:extLst>
                    <a:ext uri="{9D8B030D-6E8A-4147-A177-3AD203B41FA5}">
                      <a16:colId xmlns:a16="http://schemas.microsoft.com/office/drawing/2014/main" val="4132542781"/>
                    </a:ext>
                  </a:extLst>
                </a:gridCol>
                <a:gridCol w="801929">
                  <a:extLst>
                    <a:ext uri="{9D8B030D-6E8A-4147-A177-3AD203B41FA5}">
                      <a16:colId xmlns:a16="http://schemas.microsoft.com/office/drawing/2014/main" val="1443746333"/>
                    </a:ext>
                  </a:extLst>
                </a:gridCol>
                <a:gridCol w="801929">
                  <a:extLst>
                    <a:ext uri="{9D8B030D-6E8A-4147-A177-3AD203B41FA5}">
                      <a16:colId xmlns:a16="http://schemas.microsoft.com/office/drawing/2014/main" val="249511714"/>
                    </a:ext>
                  </a:extLst>
                </a:gridCol>
                <a:gridCol w="801929">
                  <a:extLst>
                    <a:ext uri="{9D8B030D-6E8A-4147-A177-3AD203B41FA5}">
                      <a16:colId xmlns:a16="http://schemas.microsoft.com/office/drawing/2014/main" val="3520599974"/>
                    </a:ext>
                  </a:extLst>
                </a:gridCol>
                <a:gridCol w="730115">
                  <a:extLst>
                    <a:ext uri="{9D8B030D-6E8A-4147-A177-3AD203B41FA5}">
                      <a16:colId xmlns:a16="http://schemas.microsoft.com/office/drawing/2014/main" val="634909441"/>
                    </a:ext>
                  </a:extLst>
                </a:gridCol>
              </a:tblGrid>
              <a:tr h="14933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622" marR="8622" marT="86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22" marR="8622" marT="86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6953860"/>
                  </a:ext>
                </a:extLst>
              </a:tr>
              <a:tr h="4573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3072122"/>
                  </a:ext>
                </a:extLst>
              </a:tr>
              <a:tr h="1959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33.386.262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32.007.728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-1.378.534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22.434.286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4518193"/>
                  </a:ext>
                </a:extLst>
              </a:tr>
              <a:tr h="1493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16.453.147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17.181.031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727.884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14.006.005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81,5%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9513361"/>
                  </a:ext>
                </a:extLst>
              </a:tr>
              <a:tr h="1493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3.302.926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2.875.267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-427.659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2.270.945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5049618"/>
                  </a:ext>
                </a:extLst>
              </a:tr>
              <a:tr h="1493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54.783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54.783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04668"/>
                  </a:ext>
                </a:extLst>
              </a:tr>
              <a:tr h="1493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54.783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54.783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286638"/>
                  </a:ext>
                </a:extLst>
              </a:tr>
              <a:tr h="1493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12.528.913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10.957.121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-1.571.792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5.914.732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712104"/>
                  </a:ext>
                </a:extLst>
              </a:tr>
              <a:tr h="1493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168.801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108.900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-59.901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68939"/>
                  </a:ext>
                </a:extLst>
              </a:tr>
              <a:tr h="1493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Instituciones Colaboradoras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168.801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108.900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-59.901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409323"/>
                  </a:ext>
                </a:extLst>
              </a:tr>
              <a:tr h="1493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12.134.671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10.751.483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-1.383.188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5.818.868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335467"/>
                  </a:ext>
                </a:extLst>
              </a:tr>
              <a:tr h="1493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Protección Ambiental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761.423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726.923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-34.500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528.817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892258"/>
                  </a:ext>
                </a:extLst>
              </a:tr>
              <a:tr h="1493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Certificación Ambiental Municipal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184.519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181.519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-3.000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124.533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68,6%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6511424"/>
                  </a:ext>
                </a:extLst>
              </a:tr>
              <a:tr h="1493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Modelo de Pronóstico de Calidad del Aire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90.981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90.981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88.675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0188075"/>
                  </a:ext>
                </a:extLst>
              </a:tr>
              <a:tr h="1493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Calefacción Sustentable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6.536.581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5.709.406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-827.175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3.097.561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54,3%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0062740"/>
                  </a:ext>
                </a:extLst>
              </a:tr>
              <a:tr h="1493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del Reciclaje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289.185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623.138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333.953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387.615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5003007"/>
                  </a:ext>
                </a:extLst>
              </a:tr>
              <a:tr h="1493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Recuperación Ambiental y Social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913.000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-113.000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254.081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6030804"/>
                  </a:ext>
                </a:extLst>
              </a:tr>
              <a:tr h="1493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Planes de Descontaminación Ambiental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1.295.496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1.245.253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-50.243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689.440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4316189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COP 25, Conferencia de las Partes N° 25 de la Convención Marco de las Naciones Unidas sobre Cambio Climático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761.989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191.900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-570.089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153.481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2128097"/>
                  </a:ext>
                </a:extLst>
              </a:tr>
              <a:tr h="1493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Medioambientales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993.557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893.959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-99.598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449.112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2534573"/>
                  </a:ext>
                </a:extLst>
              </a:tr>
              <a:tr h="1493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Áreas Marinas Protegidas y Humedales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194.940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175.404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-19.536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45.553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8274869"/>
                  </a:ext>
                </a:extLst>
              </a:tr>
              <a:tr h="1493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225.441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96.738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-128.703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95.864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9524792"/>
                  </a:ext>
                </a:extLst>
              </a:tr>
              <a:tr h="1493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Infraestructura Mundial de Información en Biodiversidad (GBIF)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31.309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-31.309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8204653"/>
                  </a:ext>
                </a:extLst>
              </a:tr>
              <a:tr h="298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Plataforma Intergubernamental sobre Biodiversidad y Servicios de los Ecosistemas (IPBES)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9.234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9.234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8.456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0631003"/>
                  </a:ext>
                </a:extLst>
              </a:tr>
              <a:tr h="1493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las Naciones Unidas para el Medio Ambiente (PNUMA)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8.208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-8.208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675081"/>
                  </a:ext>
                </a:extLst>
              </a:tr>
              <a:tr h="1493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para la Cooperación y el Desarrollo Económico (OCDE)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5.260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-5.000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5.237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4418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3321E63-CB79-42D7-9C32-4A55698D8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3E0DB092-FE24-472B-987E-5DC1D73CC7BD}"/>
              </a:ext>
            </a:extLst>
          </p:cNvPr>
          <p:cNvSpPr txBox="1">
            <a:spLocks/>
          </p:cNvSpPr>
          <p:nvPr/>
        </p:nvSpPr>
        <p:spPr>
          <a:xfrm>
            <a:off x="432366" y="662757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OCTUBRE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 CAPÍTULO 01. PROGRAMA 01: SUBSECRETARÍA DEL MEDIO AMBIENTE   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2588BB26-BBAD-4212-B749-11DBCAC13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2633" y="6309321"/>
            <a:ext cx="7617760" cy="296468"/>
          </a:xfrm>
        </p:spPr>
        <p:txBody>
          <a:bodyPr/>
          <a:lstStyle/>
          <a:p>
            <a:r>
              <a:rPr lang="es-CL" sz="800" b="1" dirty="0"/>
              <a:t>Fuente</a:t>
            </a:r>
            <a:r>
              <a:rPr lang="es-CL" sz="800" dirty="0"/>
              <a:t>: Elaboración propia en base  a Informes de ejecución presupuestaria mensual de DIPRES</a:t>
            </a: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B112B0A7-6238-4CA4-AB72-711825C8F687}"/>
              </a:ext>
            </a:extLst>
          </p:cNvPr>
          <p:cNvSpPr txBox="1">
            <a:spLocks/>
          </p:cNvSpPr>
          <p:nvPr/>
        </p:nvSpPr>
        <p:spPr>
          <a:xfrm>
            <a:off x="500835" y="1230167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E39F8613-7524-4FCA-861D-7FBE0C683BA5}"/>
              </a:ext>
            </a:extLst>
          </p:cNvPr>
          <p:cNvSpPr txBox="1"/>
          <p:nvPr/>
        </p:nvSpPr>
        <p:spPr>
          <a:xfrm>
            <a:off x="6228184" y="1253850"/>
            <a:ext cx="2132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2 de 2</a:t>
            </a:r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4BFB5BF9-6CFD-4CA1-A341-78CB277A4DB7}"/>
              </a:ext>
            </a:extLst>
          </p:cNvPr>
          <p:cNvSpPr txBox="1">
            <a:spLocks/>
          </p:cNvSpPr>
          <p:nvPr/>
        </p:nvSpPr>
        <p:spPr>
          <a:xfrm>
            <a:off x="404819" y="5825410"/>
            <a:ext cx="823834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146F655-A47A-4119-A9DA-30A7409B42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63276"/>
              </p:ext>
            </p:extLst>
          </p:nvPr>
        </p:nvGraphicFramePr>
        <p:xfrm>
          <a:off x="432365" y="1569970"/>
          <a:ext cx="8210799" cy="4231098"/>
        </p:xfrm>
        <a:graphic>
          <a:graphicData uri="http://schemas.openxmlformats.org/drawingml/2006/table">
            <a:tbl>
              <a:tblPr/>
              <a:tblGrid>
                <a:gridCol w="299227">
                  <a:extLst>
                    <a:ext uri="{9D8B030D-6E8A-4147-A177-3AD203B41FA5}">
                      <a16:colId xmlns:a16="http://schemas.microsoft.com/office/drawing/2014/main" val="566299168"/>
                    </a:ext>
                  </a:extLst>
                </a:gridCol>
                <a:gridCol w="299227">
                  <a:extLst>
                    <a:ext uri="{9D8B030D-6E8A-4147-A177-3AD203B41FA5}">
                      <a16:colId xmlns:a16="http://schemas.microsoft.com/office/drawing/2014/main" val="4163870554"/>
                    </a:ext>
                  </a:extLst>
                </a:gridCol>
                <a:gridCol w="299227">
                  <a:extLst>
                    <a:ext uri="{9D8B030D-6E8A-4147-A177-3AD203B41FA5}">
                      <a16:colId xmlns:a16="http://schemas.microsoft.com/office/drawing/2014/main" val="1968027495"/>
                    </a:ext>
                  </a:extLst>
                </a:gridCol>
                <a:gridCol w="3375287">
                  <a:extLst>
                    <a:ext uri="{9D8B030D-6E8A-4147-A177-3AD203B41FA5}">
                      <a16:colId xmlns:a16="http://schemas.microsoft.com/office/drawing/2014/main" val="2671023767"/>
                    </a:ext>
                  </a:extLst>
                </a:gridCol>
                <a:gridCol w="801929">
                  <a:extLst>
                    <a:ext uri="{9D8B030D-6E8A-4147-A177-3AD203B41FA5}">
                      <a16:colId xmlns:a16="http://schemas.microsoft.com/office/drawing/2014/main" val="2882504024"/>
                    </a:ext>
                  </a:extLst>
                </a:gridCol>
                <a:gridCol w="801929">
                  <a:extLst>
                    <a:ext uri="{9D8B030D-6E8A-4147-A177-3AD203B41FA5}">
                      <a16:colId xmlns:a16="http://schemas.microsoft.com/office/drawing/2014/main" val="1994020436"/>
                    </a:ext>
                  </a:extLst>
                </a:gridCol>
                <a:gridCol w="801929">
                  <a:extLst>
                    <a:ext uri="{9D8B030D-6E8A-4147-A177-3AD203B41FA5}">
                      <a16:colId xmlns:a16="http://schemas.microsoft.com/office/drawing/2014/main" val="2621285499"/>
                    </a:ext>
                  </a:extLst>
                </a:gridCol>
                <a:gridCol w="801929">
                  <a:extLst>
                    <a:ext uri="{9D8B030D-6E8A-4147-A177-3AD203B41FA5}">
                      <a16:colId xmlns:a16="http://schemas.microsoft.com/office/drawing/2014/main" val="903399294"/>
                    </a:ext>
                  </a:extLst>
                </a:gridCol>
                <a:gridCol w="730115">
                  <a:extLst>
                    <a:ext uri="{9D8B030D-6E8A-4147-A177-3AD203B41FA5}">
                      <a16:colId xmlns:a16="http://schemas.microsoft.com/office/drawing/2014/main" val="1580400220"/>
                    </a:ext>
                  </a:extLst>
                </a:gridCol>
              </a:tblGrid>
              <a:tr h="14602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622" marR="8622" marT="86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22" marR="8622" marT="86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6272048"/>
                  </a:ext>
                </a:extLst>
              </a:tr>
              <a:tr h="2920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317728"/>
                  </a:ext>
                </a:extLst>
              </a:tr>
              <a:tr h="146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Estocolmo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17.189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-17.189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3933636"/>
                  </a:ext>
                </a:extLst>
              </a:tr>
              <a:tr h="271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las Naciones Unidas para el Medio Ambiente (PNUMA) -UNFCCC - ONUMA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13.338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-13.338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953729"/>
                  </a:ext>
                </a:extLst>
              </a:tr>
              <a:tr h="146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RAMSAR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13.288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-6.288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6.976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0123156"/>
                  </a:ext>
                </a:extLst>
              </a:tr>
              <a:tr h="146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Protocolo Montreal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8.367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-3.367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4.979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4167585"/>
                  </a:ext>
                </a:extLst>
              </a:tr>
              <a:tr h="146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Interamericano de Investigación del Cambio Global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5.335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-5.335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7575135"/>
                  </a:ext>
                </a:extLst>
              </a:tr>
              <a:tr h="146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de Viena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2.890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-2.890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1429160"/>
                  </a:ext>
                </a:extLst>
              </a:tr>
              <a:tr h="146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Protocolo Kioto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18.161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-18.161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4254609"/>
                  </a:ext>
                </a:extLst>
              </a:tr>
              <a:tr h="146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Rotterdam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10.618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-10.618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4051659"/>
                  </a:ext>
                </a:extLst>
              </a:tr>
              <a:tr h="271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las Naciones Unidas para el Medio Ambiente (PNUMA) -UNFCCC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77.244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70.244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-7.000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70.216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209150"/>
                  </a:ext>
                </a:extLst>
              </a:tr>
              <a:tr h="146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1.714.408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681856"/>
                  </a:ext>
                </a:extLst>
              </a:tr>
              <a:tr h="146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1.714.408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9154370"/>
                  </a:ext>
                </a:extLst>
              </a:tr>
              <a:tr h="146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2.451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2.451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7148876"/>
                  </a:ext>
                </a:extLst>
              </a:tr>
              <a:tr h="146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2.451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2.451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2580886"/>
                  </a:ext>
                </a:extLst>
              </a:tr>
              <a:tr h="146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920.253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737.164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-183.089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151.406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54040"/>
                  </a:ext>
                </a:extLst>
              </a:tr>
              <a:tr h="1825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54.010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-54.010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8360363"/>
                  </a:ext>
                </a:extLst>
              </a:tr>
              <a:tr h="146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20.469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1.269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-19.200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1.214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95,7%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1446044"/>
                  </a:ext>
                </a:extLst>
              </a:tr>
              <a:tr h="146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386.413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382.998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-3.415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28.042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102149"/>
                  </a:ext>
                </a:extLst>
              </a:tr>
              <a:tr h="146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139.444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26.000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-113.444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17.899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68,8%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1418263"/>
                  </a:ext>
                </a:extLst>
              </a:tr>
              <a:tr h="146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319.917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326.897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6.980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104.251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6101188"/>
                  </a:ext>
                </a:extLst>
              </a:tr>
              <a:tr h="146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180.023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90.023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-90.000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1390"/>
                  </a:ext>
                </a:extLst>
              </a:tr>
              <a:tr h="146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180.023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90.023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-90.000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087398"/>
                  </a:ext>
                </a:extLst>
              </a:tr>
              <a:tr h="146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del Reciclaje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180.023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90.023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-90.000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349611"/>
                  </a:ext>
                </a:extLst>
              </a:tr>
              <a:tr h="146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109.888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108.888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88.748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4901737"/>
                  </a:ext>
                </a:extLst>
              </a:tr>
              <a:tr h="146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109.888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108.888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88.748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93801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0085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5504" y="6335049"/>
            <a:ext cx="754575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0298" y="764704"/>
            <a:ext cx="786024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OCTUBRE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 CAPÍTULO 02. PROGRAMA 01:  SERVICIO DE EVALUACIÓN AMBIENTAL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5504" y="1653975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1F3D696B-A209-4664-B84C-8BEC51EF2C2C}"/>
              </a:ext>
            </a:extLst>
          </p:cNvPr>
          <p:cNvSpPr txBox="1">
            <a:spLocks/>
          </p:cNvSpPr>
          <p:nvPr/>
        </p:nvSpPr>
        <p:spPr>
          <a:xfrm>
            <a:off x="555400" y="5558592"/>
            <a:ext cx="7910043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609810B3-E4C1-47F1-8CC8-2DDECEED2D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4211590"/>
              </p:ext>
            </p:extLst>
          </p:nvPr>
        </p:nvGraphicFramePr>
        <p:xfrm>
          <a:off x="580298" y="2060848"/>
          <a:ext cx="7805455" cy="3474894"/>
        </p:xfrm>
        <a:graphic>
          <a:graphicData uri="http://schemas.openxmlformats.org/drawingml/2006/table">
            <a:tbl>
              <a:tblPr/>
              <a:tblGrid>
                <a:gridCol w="354632">
                  <a:extLst>
                    <a:ext uri="{9D8B030D-6E8A-4147-A177-3AD203B41FA5}">
                      <a16:colId xmlns:a16="http://schemas.microsoft.com/office/drawing/2014/main" val="4199207051"/>
                    </a:ext>
                  </a:extLst>
                </a:gridCol>
                <a:gridCol w="354632">
                  <a:extLst>
                    <a:ext uri="{9D8B030D-6E8A-4147-A177-3AD203B41FA5}">
                      <a16:colId xmlns:a16="http://schemas.microsoft.com/office/drawing/2014/main" val="3992919079"/>
                    </a:ext>
                  </a:extLst>
                </a:gridCol>
                <a:gridCol w="354632">
                  <a:extLst>
                    <a:ext uri="{9D8B030D-6E8A-4147-A177-3AD203B41FA5}">
                      <a16:colId xmlns:a16="http://schemas.microsoft.com/office/drawing/2014/main" val="2804034100"/>
                    </a:ext>
                  </a:extLst>
                </a:gridCol>
                <a:gridCol w="3007282">
                  <a:extLst>
                    <a:ext uri="{9D8B030D-6E8A-4147-A177-3AD203B41FA5}">
                      <a16:colId xmlns:a16="http://schemas.microsoft.com/office/drawing/2014/main" val="3259417110"/>
                    </a:ext>
                  </a:extLst>
                </a:gridCol>
                <a:gridCol w="794376">
                  <a:extLst>
                    <a:ext uri="{9D8B030D-6E8A-4147-A177-3AD203B41FA5}">
                      <a16:colId xmlns:a16="http://schemas.microsoft.com/office/drawing/2014/main" val="276818992"/>
                    </a:ext>
                  </a:extLst>
                </a:gridCol>
                <a:gridCol w="766005">
                  <a:extLst>
                    <a:ext uri="{9D8B030D-6E8A-4147-A177-3AD203B41FA5}">
                      <a16:colId xmlns:a16="http://schemas.microsoft.com/office/drawing/2014/main" val="4025101968"/>
                    </a:ext>
                  </a:extLst>
                </a:gridCol>
                <a:gridCol w="585143">
                  <a:extLst>
                    <a:ext uri="{9D8B030D-6E8A-4147-A177-3AD203B41FA5}">
                      <a16:colId xmlns:a16="http://schemas.microsoft.com/office/drawing/2014/main" val="1873084466"/>
                    </a:ext>
                  </a:extLst>
                </a:gridCol>
                <a:gridCol w="723451">
                  <a:extLst>
                    <a:ext uri="{9D8B030D-6E8A-4147-A177-3AD203B41FA5}">
                      <a16:colId xmlns:a16="http://schemas.microsoft.com/office/drawing/2014/main" val="3191013195"/>
                    </a:ext>
                  </a:extLst>
                </a:gridCol>
                <a:gridCol w="865302">
                  <a:extLst>
                    <a:ext uri="{9D8B030D-6E8A-4147-A177-3AD203B41FA5}">
                      <a16:colId xmlns:a16="http://schemas.microsoft.com/office/drawing/2014/main" val="1120353120"/>
                    </a:ext>
                  </a:extLst>
                </a:gridCol>
              </a:tblGrid>
              <a:tr h="1562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9936528"/>
                  </a:ext>
                </a:extLst>
              </a:tr>
              <a:tr h="4785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001344"/>
                  </a:ext>
                </a:extLst>
              </a:tr>
              <a:tr h="2050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14.911.922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15.404.470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492.548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12.485.950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4684627"/>
                  </a:ext>
                </a:extLst>
              </a:tr>
              <a:tr h="156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10.582.254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11.219.640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637.386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9.478.249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0627558"/>
                  </a:ext>
                </a:extLst>
              </a:tr>
              <a:tr h="156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1.964.268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1.753.733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-210.535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1.370.669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5904067"/>
                  </a:ext>
                </a:extLst>
              </a:tr>
              <a:tr h="156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1.979.937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1.871.489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-108.448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1.181.030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5941781"/>
                  </a:ext>
                </a:extLst>
              </a:tr>
              <a:tr h="156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1.979.937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1.871.489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-108.448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1.181.030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8490708"/>
                  </a:ext>
                </a:extLst>
              </a:tr>
              <a:tr h="2910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de Procesos de Evaluación de Impacto Ambiental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1.268.761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1.321.823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817.403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9337964"/>
                  </a:ext>
                </a:extLst>
              </a:tr>
              <a:tr h="156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Sistema SEIA Electrónico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711.176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549.666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-161.510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363.627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6415388"/>
                  </a:ext>
                </a:extLst>
              </a:tr>
              <a:tr h="156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9646186"/>
                  </a:ext>
                </a:extLst>
              </a:tr>
              <a:tr h="156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868550"/>
                  </a:ext>
                </a:extLst>
              </a:tr>
              <a:tr h="156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384.463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368.466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-15.997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268.354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725432"/>
                  </a:ext>
                </a:extLst>
              </a:tr>
              <a:tr h="156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4260486"/>
                  </a:ext>
                </a:extLst>
              </a:tr>
              <a:tr h="156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-9.997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103403"/>
                  </a:ext>
                </a:extLst>
              </a:tr>
              <a:tr h="156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155.883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155.883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123.697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017131"/>
                  </a:ext>
                </a:extLst>
              </a:tr>
              <a:tr h="156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205.849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205.849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138.937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6610716"/>
                  </a:ext>
                </a:extLst>
              </a:tr>
              <a:tr h="156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187.648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186.648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187.648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379388"/>
                  </a:ext>
                </a:extLst>
              </a:tr>
              <a:tr h="156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187.648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186.648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187.648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8677505"/>
                  </a:ext>
                </a:extLst>
              </a:tr>
              <a:tr h="156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630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2646</TotalTime>
  <Words>1977</Words>
  <Application>Microsoft Office PowerPoint</Application>
  <PresentationFormat>Presentación en pantalla (4:3)</PresentationFormat>
  <Paragraphs>987</Paragraphs>
  <Slides>10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1_Tema de Office</vt:lpstr>
      <vt:lpstr>Tema de Office</vt:lpstr>
      <vt:lpstr>EJECUCIÓN ACUMULADA DE GASTOS PRESUPUESTARIOS OCTUBRE DE 2020 PARTIDA 25: MINISTERIO DE MEDIO AMBIENTE</vt:lpstr>
      <vt:lpstr>EJECUCIÓN PRESUPUESTARIA DE GASTOS ACUMULADA A OCTUBRE DE 2020 PARTIDA 25 MINISTERIO DEL MEDIO AMBIENTE</vt:lpstr>
      <vt:lpstr>EJECUCIÓN PRESUPUESTARIA DE GASTOS ACUMULADA A OCTUBRE DE 2020 PARTIDA 25 MINISTERIO DEL MEDIO AMBIENTE</vt:lpstr>
      <vt:lpstr>COMPORTAMIENTO DE LA EJECUCIÓN ACUMULADA DE GASTOS A OCTUBRE DE 2020 PARTIDA 25 MINISTERIO DE MEDIO AMBIENTE</vt:lpstr>
      <vt:lpstr>EJECUCIÓN ACUMULADA DE GASTOS A OCTUBRE DE 2020 PARTIDA 25 MINISTERIO DEL MEDIO AMBIENTE</vt:lpstr>
      <vt:lpstr>EJECUCIÓN PRESUPUESTARIA DE GASTOS ACUMULADA A OCTUBRE DE 2020 PARTIDA 25 MINISTERIO DEL MEDIO AMBIENTE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268</cp:revision>
  <cp:lastPrinted>2019-06-06T21:54:24Z</cp:lastPrinted>
  <dcterms:created xsi:type="dcterms:W3CDTF">2016-06-23T13:38:47Z</dcterms:created>
  <dcterms:modified xsi:type="dcterms:W3CDTF">2020-12-24T13:52:32Z</dcterms:modified>
</cp:coreProperties>
</file>