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7.8333163469910913E-2"/>
          <c:y val="0.81390863046229522"/>
          <c:w val="0.77860352326279558"/>
          <c:h val="0.16045045780161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48-4278-9C0F-1BB10C98E4A9}"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48-4278-9C0F-1BB10C98E4A9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7468312"/>
        <c:axId val="297469880"/>
        <c:axId val="0"/>
      </c:bar3DChart>
      <c:catAx>
        <c:axId val="297468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7469880"/>
        <c:crosses val="autoZero"/>
        <c:auto val="1"/>
        <c:lblAlgn val="ctr"/>
        <c:lblOffset val="100"/>
        <c:noMultiLvlLbl val="0"/>
      </c:catAx>
      <c:valAx>
        <c:axId val="297469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7468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20'!$D$35:$O$35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4B-4034-B2C0-51AE8550FC14}"/>
            </c:ext>
          </c:extLst>
        </c:ser>
        <c:ser>
          <c:idx val="1"/>
          <c:order val="1"/>
          <c:tx>
            <c:strRef>
              <c:f>'Partida 20'!$C$36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4B-4034-B2C0-51AE8550FC14}"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4B-4034-B2C0-51AE8550FC14}"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4B-4034-B2C0-51AE8550FC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20'!$D$36:$O$36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4B-4034-B2C0-51AE8550FC14}"/>
            </c:ext>
          </c:extLst>
        </c:ser>
        <c:ser>
          <c:idx val="2"/>
          <c:order val="2"/>
          <c:tx>
            <c:strRef>
              <c:f>'Partida 20'!$C$37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4B-4034-B2C0-51AE8550FC14}"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4B-4034-B2C0-51AE8550FC14}"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C4B-4034-B2C0-51AE8550FC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20'!$D$37:$N$37</c:f>
              <c:numCache>
                <c:formatCode>0.0%</c:formatCode>
                <c:ptCount val="11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C4B-4034-B2C0-51AE8550F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28047312"/>
        <c:axId val="428044568"/>
      </c:barChart>
      <c:catAx>
        <c:axId val="42804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8044568"/>
        <c:crosses val="autoZero"/>
        <c:auto val="0"/>
        <c:lblAlgn val="ctr"/>
        <c:lblOffset val="100"/>
        <c:noMultiLvlLbl val="0"/>
      </c:catAx>
      <c:valAx>
        <c:axId val="4280445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280473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20'!$C$31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20'!$D$31:$O$31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CA-416A-9D51-07724D81A390}"/>
            </c:ext>
          </c:extLst>
        </c:ser>
        <c:ser>
          <c:idx val="1"/>
          <c:order val="1"/>
          <c:tx>
            <c:strRef>
              <c:f>'Partida 20'!$C$32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20'!$D$32:$O$32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CA-416A-9D51-07724D81A390}"/>
            </c:ext>
          </c:extLst>
        </c:ser>
        <c:ser>
          <c:idx val="2"/>
          <c:order val="2"/>
          <c:tx>
            <c:strRef>
              <c:f>'Partida 20'!$C$33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1CA-416A-9D51-07724D81A390}"/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CA-416A-9D51-07724D81A390}"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CA-416A-9D51-07724D81A390}"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CA-416A-9D51-07724D81A390}"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CA-416A-9D51-07724D81A390}"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CA-416A-9D51-07724D81A390}"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1CA-416A-9D51-07724D81A390}"/>
                </c:ext>
              </c:extLst>
            </c:dLbl>
            <c:dLbl>
              <c:idx val="7"/>
              <c:layout>
                <c:manualLayout>
                  <c:x val="-3.7453183520599342E-2"/>
                  <c:y val="1.71428590711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CA-416A-9D51-07724D81A390}"/>
                </c:ext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1CA-416A-9D51-07724D81A390}"/>
                </c:ext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CA-416A-9D51-07724D81A3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20'!$D$33:$N$33</c:f>
              <c:numCache>
                <c:formatCode>0.0%</c:formatCode>
                <c:ptCount val="11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1CA-416A-9D51-07724D81A3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7554840"/>
        <c:axId val="327555232"/>
      </c:lineChart>
      <c:catAx>
        <c:axId val="32755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7555232"/>
        <c:crosses val="autoZero"/>
        <c:auto val="1"/>
        <c:lblAlgn val="ctr"/>
        <c:lblOffset val="100"/>
        <c:tickLblSkip val="1"/>
        <c:noMultiLvlLbl val="0"/>
      </c:catAx>
      <c:valAx>
        <c:axId val="32755523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75548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2C27E0A1-8C39-4FD7-95F0-CEC75A4C5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19190"/>
              </p:ext>
            </p:extLst>
          </p:nvPr>
        </p:nvGraphicFramePr>
        <p:xfrm>
          <a:off x="457200" y="1600201"/>
          <a:ext cx="3682752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399812"/>
              </p:ext>
            </p:extLst>
          </p:nvPr>
        </p:nvGraphicFramePr>
        <p:xfrm>
          <a:off x="4139952" y="1600200"/>
          <a:ext cx="4485184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82035"/>
            <a:ext cx="79928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991225"/>
            <a:ext cx="7992888" cy="365125"/>
          </a:xfrm>
          <a:prstGeom prst="rect">
            <a:avLst/>
          </a:prstGeom>
        </p:spPr>
      </p:pic>
      <p:graphicFrame>
        <p:nvGraphicFramePr>
          <p:cNvPr id="9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881172"/>
              </p:ext>
            </p:extLst>
          </p:nvPr>
        </p:nvGraphicFramePr>
        <p:xfrm>
          <a:off x="467544" y="1988840"/>
          <a:ext cx="799288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5556" y="764704"/>
            <a:ext cx="78848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56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651694"/>
              </p:ext>
            </p:extLst>
          </p:nvPr>
        </p:nvGraphicFramePr>
        <p:xfrm>
          <a:off x="611560" y="1916832"/>
          <a:ext cx="770485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70174"/>
            <a:ext cx="77351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1162" y="5589240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592" y="1689655"/>
            <a:ext cx="7405323" cy="2234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27CD9AF-941F-44A7-8C9E-D0723A9D2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745780"/>
              </p:ext>
            </p:extLst>
          </p:nvPr>
        </p:nvGraphicFramePr>
        <p:xfrm>
          <a:off x="539553" y="2276872"/>
          <a:ext cx="7688829" cy="2808310"/>
        </p:xfrm>
        <a:graphic>
          <a:graphicData uri="http://schemas.openxmlformats.org/drawingml/2006/table">
            <a:tbl>
              <a:tblPr/>
              <a:tblGrid>
                <a:gridCol w="826557">
                  <a:extLst>
                    <a:ext uri="{9D8B030D-6E8A-4147-A177-3AD203B41FA5}">
                      <a16:colId xmlns:a16="http://schemas.microsoft.com/office/drawing/2014/main" val="1336346540"/>
                    </a:ext>
                  </a:extLst>
                </a:gridCol>
                <a:gridCol w="2803508">
                  <a:extLst>
                    <a:ext uri="{9D8B030D-6E8A-4147-A177-3AD203B41FA5}">
                      <a16:colId xmlns:a16="http://schemas.microsoft.com/office/drawing/2014/main" val="3631913943"/>
                    </a:ext>
                  </a:extLst>
                </a:gridCol>
                <a:gridCol w="826557">
                  <a:extLst>
                    <a:ext uri="{9D8B030D-6E8A-4147-A177-3AD203B41FA5}">
                      <a16:colId xmlns:a16="http://schemas.microsoft.com/office/drawing/2014/main" val="3500015899"/>
                    </a:ext>
                  </a:extLst>
                </a:gridCol>
                <a:gridCol w="826557">
                  <a:extLst>
                    <a:ext uri="{9D8B030D-6E8A-4147-A177-3AD203B41FA5}">
                      <a16:colId xmlns:a16="http://schemas.microsoft.com/office/drawing/2014/main" val="834111866"/>
                    </a:ext>
                  </a:extLst>
                </a:gridCol>
                <a:gridCol w="826557">
                  <a:extLst>
                    <a:ext uri="{9D8B030D-6E8A-4147-A177-3AD203B41FA5}">
                      <a16:colId xmlns:a16="http://schemas.microsoft.com/office/drawing/2014/main" val="2295369699"/>
                    </a:ext>
                  </a:extLst>
                </a:gridCol>
                <a:gridCol w="826557">
                  <a:extLst>
                    <a:ext uri="{9D8B030D-6E8A-4147-A177-3AD203B41FA5}">
                      <a16:colId xmlns:a16="http://schemas.microsoft.com/office/drawing/2014/main" val="1338997270"/>
                    </a:ext>
                  </a:extLst>
                </a:gridCol>
                <a:gridCol w="752536">
                  <a:extLst>
                    <a:ext uri="{9D8B030D-6E8A-4147-A177-3AD203B41FA5}">
                      <a16:colId xmlns:a16="http://schemas.microsoft.com/office/drawing/2014/main" val="1773997514"/>
                    </a:ext>
                  </a:extLst>
                </a:gridCol>
              </a:tblGrid>
              <a:tr h="1695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664971"/>
                  </a:ext>
                </a:extLst>
              </a:tr>
              <a:tr h="51927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688858"/>
                  </a:ext>
                </a:extLst>
              </a:tr>
              <a:tr h="222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41.912.430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9.908.662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37.854.328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151863"/>
                  </a:ext>
                </a:extLst>
              </a:tr>
              <a:tr h="21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15.583.674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1.912.190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13.690.806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931763"/>
                  </a:ext>
                </a:extLst>
              </a:tr>
              <a:tr h="21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5.934.428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4.616.376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130353"/>
                  </a:ext>
                </a:extLst>
              </a:tr>
              <a:tr h="21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597938"/>
                  </a:ext>
                </a:extLst>
              </a:tr>
              <a:tr h="21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12.473.479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-545.730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11.691.435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839290"/>
                  </a:ext>
                </a:extLst>
              </a:tr>
              <a:tr h="21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546911"/>
                  </a:ext>
                </a:extLst>
              </a:tr>
              <a:tr h="21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251259"/>
                  </a:ext>
                </a:extLst>
              </a:tr>
              <a:tr h="21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089381"/>
                  </a:ext>
                </a:extLst>
              </a:tr>
              <a:tr h="211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7.184.108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7.184.106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4385257"/>
                  </a:ext>
                </a:extLst>
              </a:tr>
              <a:tr h="201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346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5664" y="587727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1933175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0671339-5451-4170-958C-7087938CFC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568742"/>
              </p:ext>
            </p:extLst>
          </p:nvPr>
        </p:nvGraphicFramePr>
        <p:xfrm>
          <a:off x="758609" y="2553107"/>
          <a:ext cx="7557807" cy="1134470"/>
        </p:xfrm>
        <a:graphic>
          <a:graphicData uri="http://schemas.openxmlformats.org/drawingml/2006/table">
            <a:tbl>
              <a:tblPr/>
              <a:tblGrid>
                <a:gridCol w="849619">
                  <a:extLst>
                    <a:ext uri="{9D8B030D-6E8A-4147-A177-3AD203B41FA5}">
                      <a16:colId xmlns:a16="http://schemas.microsoft.com/office/drawing/2014/main" val="3789918777"/>
                    </a:ext>
                  </a:extLst>
                </a:gridCol>
                <a:gridCol w="313852">
                  <a:extLst>
                    <a:ext uri="{9D8B030D-6E8A-4147-A177-3AD203B41FA5}">
                      <a16:colId xmlns:a16="http://schemas.microsoft.com/office/drawing/2014/main" val="3333258502"/>
                    </a:ext>
                  </a:extLst>
                </a:gridCol>
                <a:gridCol w="2235007">
                  <a:extLst>
                    <a:ext uri="{9D8B030D-6E8A-4147-A177-3AD203B41FA5}">
                      <a16:colId xmlns:a16="http://schemas.microsoft.com/office/drawing/2014/main" val="13476400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3748181025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4125363373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3460978859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4046112891"/>
                    </a:ext>
                  </a:extLst>
                </a:gridCol>
                <a:gridCol w="760853">
                  <a:extLst>
                    <a:ext uri="{9D8B030D-6E8A-4147-A177-3AD203B41FA5}">
                      <a16:colId xmlns:a16="http://schemas.microsoft.com/office/drawing/2014/main" val="2048040968"/>
                    </a:ext>
                  </a:extLst>
                </a:gridCol>
              </a:tblGrid>
              <a:tr h="171241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460438"/>
                  </a:ext>
                </a:extLst>
              </a:tr>
              <a:tr h="52442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641112"/>
                  </a:ext>
                </a:extLst>
              </a:tr>
              <a:tr h="2247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25.557.163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3.237.914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533474"/>
                  </a:ext>
                </a:extLst>
              </a:tr>
              <a:tr h="2140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16.355.267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6.670.748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097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7274" y="731841"/>
            <a:ext cx="792343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28971" y="1335826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E8B961D-1460-4490-AB89-33DE9B2AEFF5}"/>
              </a:ext>
            </a:extLst>
          </p:cNvPr>
          <p:cNvGraphicFramePr>
            <a:graphicFrameLocks noGrp="1"/>
          </p:cNvGraphicFramePr>
          <p:nvPr/>
        </p:nvGraphicFramePr>
        <p:xfrm>
          <a:off x="610282" y="1600204"/>
          <a:ext cx="7923435" cy="4525955"/>
        </p:xfrm>
        <a:graphic>
          <a:graphicData uri="http://schemas.openxmlformats.org/drawingml/2006/table">
            <a:tbl>
              <a:tblPr/>
              <a:tblGrid>
                <a:gridCol w="722518">
                  <a:extLst>
                    <a:ext uri="{9D8B030D-6E8A-4147-A177-3AD203B41FA5}">
                      <a16:colId xmlns:a16="http://schemas.microsoft.com/office/drawing/2014/main" val="194564003"/>
                    </a:ext>
                  </a:extLst>
                </a:gridCol>
                <a:gridCol w="266900">
                  <a:extLst>
                    <a:ext uri="{9D8B030D-6E8A-4147-A177-3AD203B41FA5}">
                      <a16:colId xmlns:a16="http://schemas.microsoft.com/office/drawing/2014/main" val="1015216805"/>
                    </a:ext>
                  </a:extLst>
                </a:gridCol>
                <a:gridCol w="266900">
                  <a:extLst>
                    <a:ext uri="{9D8B030D-6E8A-4147-A177-3AD203B41FA5}">
                      <a16:colId xmlns:a16="http://schemas.microsoft.com/office/drawing/2014/main" val="3862136044"/>
                    </a:ext>
                  </a:extLst>
                </a:gridCol>
                <a:gridCol w="3130013">
                  <a:extLst>
                    <a:ext uri="{9D8B030D-6E8A-4147-A177-3AD203B41FA5}">
                      <a16:colId xmlns:a16="http://schemas.microsoft.com/office/drawing/2014/main" val="2168006197"/>
                    </a:ext>
                  </a:extLst>
                </a:gridCol>
                <a:gridCol w="722518">
                  <a:extLst>
                    <a:ext uri="{9D8B030D-6E8A-4147-A177-3AD203B41FA5}">
                      <a16:colId xmlns:a16="http://schemas.microsoft.com/office/drawing/2014/main" val="1561516450"/>
                    </a:ext>
                  </a:extLst>
                </a:gridCol>
                <a:gridCol w="722518">
                  <a:extLst>
                    <a:ext uri="{9D8B030D-6E8A-4147-A177-3AD203B41FA5}">
                      <a16:colId xmlns:a16="http://schemas.microsoft.com/office/drawing/2014/main" val="2443458955"/>
                    </a:ext>
                  </a:extLst>
                </a:gridCol>
                <a:gridCol w="722518">
                  <a:extLst>
                    <a:ext uri="{9D8B030D-6E8A-4147-A177-3AD203B41FA5}">
                      <a16:colId xmlns:a16="http://schemas.microsoft.com/office/drawing/2014/main" val="2970452512"/>
                    </a:ext>
                  </a:extLst>
                </a:gridCol>
                <a:gridCol w="722518">
                  <a:extLst>
                    <a:ext uri="{9D8B030D-6E8A-4147-A177-3AD203B41FA5}">
                      <a16:colId xmlns:a16="http://schemas.microsoft.com/office/drawing/2014/main" val="1026384168"/>
                    </a:ext>
                  </a:extLst>
                </a:gridCol>
                <a:gridCol w="647032">
                  <a:extLst>
                    <a:ext uri="{9D8B030D-6E8A-4147-A177-3AD203B41FA5}">
                      <a16:colId xmlns:a16="http://schemas.microsoft.com/office/drawing/2014/main" val="4093482790"/>
                    </a:ext>
                  </a:extLst>
                </a:gridCol>
              </a:tblGrid>
              <a:tr h="1372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75" marR="8575" marT="8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75" marR="8575" marT="8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045569"/>
                  </a:ext>
                </a:extLst>
              </a:tr>
              <a:tr h="4201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768394"/>
                  </a:ext>
                </a:extLst>
              </a:tr>
              <a:tr h="180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25.557.163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3.237.914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22.441.024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779228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12.124.923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1.930.150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10.734.826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694680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5.396.651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1.548.766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4.239.700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20934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196.939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935089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196.939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22906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7.124.951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-506.264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6.561.904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119206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7.124.951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-506.264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6.561.904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81963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1.193.877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-150.400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1.010.609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54379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934.496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254019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845.200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27563"/>
                  </a:ext>
                </a:extLst>
              </a:tr>
              <a:tr h="27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2.096.459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190633"/>
                  </a:ext>
                </a:extLst>
              </a:tr>
              <a:tr h="255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1.369.636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-306.966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1.352.612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684482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204.637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-48.898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164.413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80,3%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705739"/>
                  </a:ext>
                </a:extLst>
              </a:tr>
              <a:tr h="231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158.115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315369"/>
                  </a:ext>
                </a:extLst>
              </a:tr>
              <a:tr h="231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783.227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81149"/>
                  </a:ext>
                </a:extLst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-109.942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248.982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94080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943084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300801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947699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197.880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-98.810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194.913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020549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458.675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178.264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458.673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167155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65.413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47432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9425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3898342"/>
                  </a:ext>
                </a:extLst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459194"/>
                  </a:ext>
                </a:extLst>
              </a:tr>
            </a:tbl>
          </a:graphicData>
        </a:graphic>
      </p:graphicFrame>
      <p:sp>
        <p:nvSpPr>
          <p:cNvPr id="8" name="1 Título">
            <a:extLst>
              <a:ext uri="{FF2B5EF4-FFF2-40B4-BE49-F238E27FC236}">
                <a16:creationId xmlns:a16="http://schemas.microsoft.com/office/drawing/2014/main" id="{9AC722BF-0575-49F5-9195-7EF5702F362C}"/>
              </a:ext>
            </a:extLst>
          </p:cNvPr>
          <p:cNvSpPr txBox="1">
            <a:spLocks/>
          </p:cNvSpPr>
          <p:nvPr/>
        </p:nvSpPr>
        <p:spPr>
          <a:xfrm>
            <a:off x="585186" y="608845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11559" y="5959660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92088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615" y="1485862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129649"/>
              </p:ext>
            </p:extLst>
          </p:nvPr>
        </p:nvGraphicFramePr>
        <p:xfrm>
          <a:off x="611560" y="1797180"/>
          <a:ext cx="7920879" cy="4162475"/>
        </p:xfrm>
        <a:graphic>
          <a:graphicData uri="http://schemas.openxmlformats.org/drawingml/2006/table">
            <a:tbl>
              <a:tblPr/>
              <a:tblGrid>
                <a:gridCol w="746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7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6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6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6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6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6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881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2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6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16.355.267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6.670.748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15.413.304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3.458.751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-17.960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2.955.980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-69.816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376.676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5.129.531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5.129.531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4.695.465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-38.702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4.667.768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653.063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461.763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-17.894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28.160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24.602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26.956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-42.915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22.248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89.996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88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1107</Words>
  <Application>Microsoft Office PowerPoint</Application>
  <PresentationFormat>Presentación en pantalla (4:3)</PresentationFormat>
  <Paragraphs>542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EJECUCIÓN ACUMULADA DE GASTOS PRESUPUESTARIOS AL MES DE NOVIEMBRE DE 2020 PARTIDA 20: MINISTERIO SECRETARÍA GENERAL DE GOBIERNO</vt:lpstr>
      <vt:lpstr>EJECUCIÓN ACUMULADA DE GASTOS A NOVIEMBRE DE 2020  PARTIDA 20 MINISTERIO SECRETARÍA GENERAL DE GOBIERNO</vt:lpstr>
      <vt:lpstr>EJECUCIÓN ACUMULADA DE GASTOS A NOVIEMBRE DE 2020  PARTIDA 20 MINISTERIO SECRETARÍA GENERAL DE GOBIERNO</vt:lpstr>
      <vt:lpstr>COMPORTAMIENTO DE LA EJECUCIÓN MENSUAL DE GASTOS A NOVIEMBRE DE 2020  PARTIDA 20 MINISTERIO SECRETARÍA GENERAL DE GOBIERNO</vt:lpstr>
      <vt:lpstr>EJECUCIÓN ACUMULADA  DE GASTOS A NOVIEMBRE DE 2020  PARTIDA 20 MINISTERIO SECRETARÍA GENERAL DE GOBIERNO</vt:lpstr>
      <vt:lpstr>EJECUCIÓN ACUMULADA DE GASTOS A NOVIEMBRE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Presupuesto</cp:lastModifiedBy>
  <cp:revision>16</cp:revision>
  <dcterms:created xsi:type="dcterms:W3CDTF">2019-11-13T19:00:32Z</dcterms:created>
  <dcterms:modified xsi:type="dcterms:W3CDTF">2021-01-07T19:29:34Z</dcterms:modified>
</cp:coreProperties>
</file>